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3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9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8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5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3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2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EC053-F9F6-446B-B31D-782F9F45AFBF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A2DF-5671-4B13-8406-12C5BBAFB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9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Workbook: Le </a:t>
            </a:r>
            <a:r>
              <a:rPr lang="en-GB" dirty="0" err="1" smtClean="0"/>
              <a:t>feste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Correzioni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671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64 – </a:t>
            </a:r>
            <a:r>
              <a:rPr lang="en-GB" dirty="0" err="1" smtClean="0"/>
              <a:t>grammatica</a:t>
            </a:r>
            <a:r>
              <a:rPr lang="en-GB" dirty="0" smtClean="0"/>
              <a:t> – Workbook.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b="1" u="sng" dirty="0" err="1" smtClean="0"/>
              <a:t>Esercizio</a:t>
            </a:r>
            <a:r>
              <a:rPr lang="en-GB" sz="2400" b="1" u="sng" dirty="0" smtClean="0"/>
              <a:t> 4c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È </a:t>
            </a:r>
            <a:r>
              <a:rPr lang="en-GB" sz="2400" dirty="0" err="1" smtClean="0"/>
              <a:t>buonissima</a:t>
            </a:r>
            <a:r>
              <a:rPr lang="en-GB" sz="2400" dirty="0" smtClean="0"/>
              <a:t>!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È </a:t>
            </a:r>
            <a:r>
              <a:rPr lang="en-GB" sz="2400" dirty="0" err="1" smtClean="0"/>
              <a:t>grandissima</a:t>
            </a:r>
            <a:r>
              <a:rPr lang="en-GB" sz="2400" dirty="0" smtClean="0"/>
              <a:t>!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È </a:t>
            </a:r>
            <a:r>
              <a:rPr lang="en-GB" sz="2400" dirty="0" err="1" smtClean="0"/>
              <a:t>bellissima</a:t>
            </a:r>
            <a:r>
              <a:rPr lang="en-GB" sz="2400" dirty="0" smtClean="0"/>
              <a:t>!</a:t>
            </a:r>
          </a:p>
          <a:p>
            <a:pPr marL="514350" indent="-514350">
              <a:buAutoNum type="arabicParenR"/>
            </a:pPr>
            <a:r>
              <a:rPr lang="en-GB" sz="2400" dirty="0" err="1" smtClean="0"/>
              <a:t>Sono</a:t>
            </a:r>
            <a:r>
              <a:rPr lang="en-GB" sz="2400" dirty="0" smtClean="0"/>
              <a:t> </a:t>
            </a:r>
            <a:r>
              <a:rPr lang="en-GB" sz="2400" dirty="0" err="1" smtClean="0"/>
              <a:t>piccolissimi</a:t>
            </a:r>
            <a:r>
              <a:rPr lang="en-GB" sz="2400" dirty="0" smtClean="0"/>
              <a:t>!</a:t>
            </a:r>
          </a:p>
          <a:p>
            <a:pPr marL="514350" indent="-514350">
              <a:buAutoNum type="arabicParenR"/>
            </a:pPr>
            <a:r>
              <a:rPr lang="en-GB" sz="2400" dirty="0" err="1" smtClean="0"/>
              <a:t>Sono</a:t>
            </a:r>
            <a:r>
              <a:rPr lang="en-GB" sz="2400" dirty="0" smtClean="0"/>
              <a:t> </a:t>
            </a:r>
            <a:r>
              <a:rPr lang="en-GB" sz="2400" dirty="0" err="1" smtClean="0"/>
              <a:t>gentilissime</a:t>
            </a:r>
            <a:r>
              <a:rPr lang="en-GB" sz="2400" dirty="0" smtClean="0"/>
              <a:t>!</a:t>
            </a:r>
          </a:p>
          <a:p>
            <a:pPr marL="0" indent="0">
              <a:buNone/>
            </a:pPr>
            <a:r>
              <a:rPr lang="en-GB" sz="2400" b="1" u="sng" dirty="0" err="1" smtClean="0"/>
              <a:t>Esercizio</a:t>
            </a:r>
            <a:r>
              <a:rPr lang="en-GB" sz="2400" b="1" u="sng" dirty="0" smtClean="0"/>
              <a:t> 5</a:t>
            </a:r>
          </a:p>
          <a:p>
            <a:pPr marL="457200" indent="-457200">
              <a:buAutoNum type="arabicParenR"/>
            </a:pPr>
            <a:r>
              <a:rPr lang="en-GB" sz="2400" dirty="0" err="1" smtClean="0"/>
              <a:t>Che</a:t>
            </a:r>
            <a:r>
              <a:rPr lang="en-GB" sz="2400" dirty="0" smtClean="0"/>
              <a:t> </a:t>
            </a:r>
            <a:r>
              <a:rPr lang="en-GB" sz="2400" dirty="0" err="1" smtClean="0"/>
              <a:t>brutta</a:t>
            </a:r>
            <a:r>
              <a:rPr lang="en-GB" sz="2400" dirty="0" smtClean="0"/>
              <a:t> </a:t>
            </a:r>
            <a:r>
              <a:rPr lang="en-GB" sz="2400" dirty="0" err="1" smtClean="0"/>
              <a:t>giornata</a:t>
            </a:r>
            <a:r>
              <a:rPr lang="en-GB" sz="2400" dirty="0" smtClean="0"/>
              <a:t>!                         </a:t>
            </a:r>
          </a:p>
          <a:p>
            <a:pPr marL="457200" indent="-457200">
              <a:buAutoNum type="arabicParenR"/>
            </a:pPr>
            <a:r>
              <a:rPr lang="en-GB" sz="2400" dirty="0" err="1" smtClean="0"/>
              <a:t>Che</a:t>
            </a:r>
            <a:r>
              <a:rPr lang="en-GB" sz="2400" dirty="0" smtClean="0"/>
              <a:t> bravo!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Come </a:t>
            </a:r>
            <a:r>
              <a:rPr lang="en-GB" sz="2400" dirty="0" err="1" smtClean="0"/>
              <a:t>sei</a:t>
            </a:r>
            <a:r>
              <a:rPr lang="en-GB" sz="2400" dirty="0" smtClean="0"/>
              <a:t> gentile!</a:t>
            </a:r>
          </a:p>
          <a:p>
            <a:pPr marL="457200" indent="-457200">
              <a:buAutoNum type="arabicParenR"/>
            </a:pPr>
            <a:r>
              <a:rPr lang="en-GB" sz="2400" dirty="0" err="1" smtClean="0"/>
              <a:t>Che</a:t>
            </a:r>
            <a:r>
              <a:rPr lang="en-GB" sz="2400" dirty="0" smtClean="0"/>
              <a:t> carina!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Come </a:t>
            </a:r>
            <a:r>
              <a:rPr lang="en-GB" sz="2400" dirty="0" err="1" smtClean="0"/>
              <a:t>sei</a:t>
            </a:r>
            <a:r>
              <a:rPr lang="en-GB" sz="2400" dirty="0" smtClean="0"/>
              <a:t> </a:t>
            </a:r>
            <a:r>
              <a:rPr lang="en-GB" sz="2400" dirty="0" err="1" smtClean="0"/>
              <a:t>pigro</a:t>
            </a:r>
            <a:r>
              <a:rPr lang="en-GB" sz="2400" dirty="0" smtClean="0"/>
              <a:t>!</a:t>
            </a:r>
          </a:p>
          <a:p>
            <a:pPr marL="457200" indent="-457200">
              <a:buAutoNum type="arabicParenR"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92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64, </a:t>
            </a:r>
            <a:r>
              <a:rPr lang="en-GB" dirty="0" err="1" smtClean="0"/>
              <a:t>esercizio</a:t>
            </a:r>
            <a:r>
              <a:rPr lang="en-GB" dirty="0" smtClean="0"/>
              <a:t> 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1) </a:t>
            </a:r>
            <a:r>
              <a:rPr lang="en-GB" dirty="0" err="1"/>
              <a:t>d</a:t>
            </a:r>
            <a:r>
              <a:rPr lang="en-GB" dirty="0" err="1" smtClean="0"/>
              <a:t>egli</a:t>
            </a:r>
            <a:r>
              <a:rPr lang="en-GB" dirty="0" smtClean="0"/>
              <a:t>     2) </a:t>
            </a:r>
            <a:r>
              <a:rPr lang="en-GB" dirty="0" err="1" smtClean="0"/>
              <a:t>qualche</a:t>
            </a:r>
            <a:r>
              <a:rPr lang="en-GB" dirty="0" smtClean="0"/>
              <a:t>      3) </a:t>
            </a:r>
            <a:r>
              <a:rPr lang="en-GB" dirty="0" err="1" smtClean="0"/>
              <a:t>alcuni</a:t>
            </a:r>
            <a:r>
              <a:rPr lang="en-GB" dirty="0" smtClean="0"/>
              <a:t>     4) </a:t>
            </a:r>
            <a:r>
              <a:rPr lang="en-GB" dirty="0" err="1" smtClean="0"/>
              <a:t>dei</a:t>
            </a:r>
            <a:r>
              <a:rPr lang="en-GB" dirty="0" smtClean="0"/>
              <a:t>       5) </a:t>
            </a:r>
            <a:r>
              <a:rPr lang="en-GB" dirty="0" err="1" smtClean="0"/>
              <a:t>qualche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1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Natale</a:t>
            </a:r>
            <a:r>
              <a:rPr lang="en-GB" dirty="0" smtClean="0"/>
              <a:t> in </a:t>
            </a:r>
            <a:r>
              <a:rPr lang="en-GB" dirty="0" err="1" smtClean="0"/>
              <a:t>Inghilterra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u="sng" dirty="0" err="1" smtClean="0"/>
              <a:t>Vocabolario</a:t>
            </a:r>
            <a:r>
              <a:rPr lang="en-GB" sz="2400" b="1" u="sng" dirty="0" smtClean="0"/>
              <a:t>:</a:t>
            </a:r>
          </a:p>
          <a:p>
            <a:r>
              <a:rPr lang="en-GB" sz="2400" b="1" dirty="0" smtClean="0"/>
              <a:t>Food	</a:t>
            </a:r>
            <a:r>
              <a:rPr lang="en-GB" sz="2400" b="1" dirty="0" smtClean="0"/>
              <a:t>	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cibo</a:t>
            </a:r>
            <a:endParaRPr lang="en-GB" sz="2400" b="1" dirty="0" smtClean="0"/>
          </a:p>
          <a:p>
            <a:r>
              <a:rPr lang="en-GB" sz="2400" b="1" dirty="0" smtClean="0"/>
              <a:t>Yule log</a:t>
            </a:r>
            <a:r>
              <a:rPr lang="en-GB" sz="2400" b="1" dirty="0" smtClean="0"/>
              <a:t>	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tronchetto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N</a:t>
            </a:r>
            <a:r>
              <a:rPr lang="en-GB" sz="2400" b="1" dirty="0" err="1" smtClean="0"/>
              <a:t>atale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tronchetto</a:t>
            </a:r>
            <a:r>
              <a:rPr lang="en-GB" sz="2400" b="1" dirty="0" smtClean="0"/>
              <a:t> al </a:t>
            </a:r>
            <a:r>
              <a:rPr lang="en-GB" sz="2400" b="1" dirty="0" err="1" smtClean="0"/>
              <a:t>cioccolato</a:t>
            </a:r>
            <a:endParaRPr lang="en-GB" sz="2400" b="1" dirty="0"/>
          </a:p>
          <a:p>
            <a:r>
              <a:rPr lang="en-GB" sz="2400" b="1" dirty="0" smtClean="0"/>
              <a:t>Turkey	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tacchino</a:t>
            </a:r>
            <a:endParaRPr lang="en-GB" sz="2400" b="1" dirty="0" smtClean="0"/>
          </a:p>
          <a:p>
            <a:r>
              <a:rPr lang="en-GB" sz="2400" b="1" dirty="0" smtClean="0"/>
              <a:t>Brussel sprouts			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cavolini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Bruxelles</a:t>
            </a:r>
            <a:endParaRPr lang="en-GB" sz="2400" b="1" dirty="0" smtClean="0"/>
          </a:p>
          <a:p>
            <a:r>
              <a:rPr lang="en-GB" sz="2400" b="1" dirty="0" smtClean="0"/>
              <a:t>Roast potatoes			le </a:t>
            </a:r>
            <a:r>
              <a:rPr lang="en-GB" sz="2400" b="1" dirty="0" err="1" smtClean="0"/>
              <a:t>patate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arrosto</a:t>
            </a:r>
            <a:endParaRPr lang="en-GB" sz="2400" b="1" dirty="0"/>
          </a:p>
          <a:p>
            <a:r>
              <a:rPr lang="en-GB" sz="2400" b="1" dirty="0" smtClean="0"/>
              <a:t>Dessert/pudding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dessert/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dolce</a:t>
            </a:r>
          </a:p>
          <a:p>
            <a:r>
              <a:rPr lang="en-GB" sz="2400" b="1" dirty="0" smtClean="0"/>
              <a:t>Christmas pudding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budino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Natale</a:t>
            </a:r>
            <a:r>
              <a:rPr lang="en-GB" sz="2400" b="1" dirty="0" smtClean="0"/>
              <a:t> (“pudding”)</a:t>
            </a:r>
          </a:p>
          <a:p>
            <a:r>
              <a:rPr lang="en-GB" sz="2400" b="1" dirty="0" smtClean="0"/>
              <a:t>Custard				</a:t>
            </a:r>
            <a:r>
              <a:rPr lang="en-GB" sz="2400" b="1" dirty="0" err="1" smtClean="0"/>
              <a:t>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budino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alla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vaniglia</a:t>
            </a:r>
            <a:endParaRPr lang="en-GB" sz="2400" b="1" dirty="0" smtClean="0"/>
          </a:p>
          <a:p>
            <a:r>
              <a:rPr lang="en-GB" sz="2400" b="1" dirty="0" smtClean="0"/>
              <a:t>Mince pies				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tortini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ripieni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frutta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secca</a:t>
            </a:r>
            <a:r>
              <a:rPr lang="en-GB" sz="2400" b="1" dirty="0" smtClean="0"/>
              <a:t>/</a:t>
            </a:r>
          </a:p>
          <a:p>
            <a:pPr marL="3657600" lvl="8" indent="0">
              <a:buNone/>
            </a:pPr>
            <a:r>
              <a:rPr lang="en-GB" sz="2400" b="1" dirty="0"/>
              <a:t>	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dolcetti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tipici</a:t>
            </a:r>
            <a:r>
              <a:rPr lang="en-GB" sz="2400" b="1" dirty="0" smtClean="0"/>
              <a:t> di </a:t>
            </a:r>
            <a:r>
              <a:rPr lang="en-GB" sz="2400" b="1" dirty="0" err="1" smtClean="0"/>
              <a:t>Natale</a:t>
            </a:r>
            <a:endParaRPr lang="en-GB" sz="2400" b="1" dirty="0" smtClean="0"/>
          </a:p>
          <a:p>
            <a:pPr marL="3657600" lvl="8" indent="0"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364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Consigli</a:t>
            </a:r>
            <a:r>
              <a:rPr lang="en-GB" dirty="0" smtClean="0"/>
              <a:t> per lo </a:t>
            </a:r>
            <a:r>
              <a:rPr lang="en-GB" dirty="0" err="1" smtClean="0"/>
              <a:t>scritto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When you look up a word in the dictionary, go through the different options and choose the one you need:</a:t>
            </a:r>
          </a:p>
          <a:p>
            <a:r>
              <a:rPr lang="en-GB" sz="2400" dirty="0" smtClean="0"/>
              <a:t>Turkey				la </a:t>
            </a:r>
            <a:r>
              <a:rPr lang="en-GB" sz="2400" dirty="0" err="1" smtClean="0"/>
              <a:t>Turchia</a:t>
            </a:r>
            <a:endParaRPr lang="en-GB" sz="2400" dirty="0" smtClean="0"/>
          </a:p>
          <a:p>
            <a:r>
              <a:rPr lang="en-GB" sz="2400" dirty="0" smtClean="0"/>
              <a:t>turkey				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tacchino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The capital letter will tell you when it is a proper noun.</a:t>
            </a:r>
          </a:p>
          <a:p>
            <a:r>
              <a:rPr lang="en-GB" sz="2400" dirty="0" smtClean="0"/>
              <a:t>Verb or noun?</a:t>
            </a:r>
          </a:p>
          <a:p>
            <a:r>
              <a:rPr lang="en-GB" sz="2400" dirty="0" smtClean="0"/>
              <a:t>To snow				</a:t>
            </a:r>
            <a:r>
              <a:rPr lang="en-GB" sz="2400" dirty="0" err="1" smtClean="0"/>
              <a:t>nevicare</a:t>
            </a:r>
            <a:r>
              <a:rPr lang="en-GB" sz="2400" dirty="0" smtClean="0"/>
              <a:t> (v.)</a:t>
            </a:r>
          </a:p>
          <a:p>
            <a:r>
              <a:rPr lang="en-GB" sz="2400" dirty="0" smtClean="0"/>
              <a:t>Snow					la neve (n.)</a:t>
            </a:r>
          </a:p>
          <a:p>
            <a:r>
              <a:rPr lang="en-GB" sz="2400" dirty="0" smtClean="0"/>
              <a:t>Follow the bullet points and write a paragraph for each of them. In this way you can easily spot if you have missed out something.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62 Workbook, </a:t>
            </a:r>
            <a:r>
              <a:rPr lang="en-GB" dirty="0" err="1" smtClean="0"/>
              <a:t>esercizio</a:t>
            </a:r>
            <a:r>
              <a:rPr lang="en-GB" dirty="0" smtClean="0"/>
              <a:t> 1 – Reading.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F -La </a:t>
            </a:r>
            <a:r>
              <a:rPr lang="en-GB" dirty="0" err="1" smtClean="0"/>
              <a:t>nonna</a:t>
            </a:r>
            <a:r>
              <a:rPr lang="en-GB" dirty="0" smtClean="0"/>
              <a:t> </a:t>
            </a:r>
            <a:r>
              <a:rPr lang="en-GB" dirty="0" err="1" smtClean="0"/>
              <a:t>viveva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colonia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V</a:t>
            </a:r>
          </a:p>
          <a:p>
            <a:pPr marL="514350" indent="-514350">
              <a:buAutoNum type="arabicParenR"/>
            </a:pPr>
            <a:r>
              <a:rPr lang="en-GB" dirty="0" smtClean="0"/>
              <a:t>F – </a:t>
            </a:r>
            <a:r>
              <a:rPr lang="en-GB" dirty="0" err="1" smtClean="0"/>
              <a:t>Usavano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fili</a:t>
            </a:r>
            <a:r>
              <a:rPr lang="en-GB" dirty="0" smtClean="0"/>
              <a:t> di </a:t>
            </a:r>
            <a:r>
              <a:rPr lang="en-GB" dirty="0" err="1" smtClean="0"/>
              <a:t>lana</a:t>
            </a:r>
            <a:r>
              <a:rPr lang="en-GB" dirty="0" smtClean="0"/>
              <a:t> per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capelli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?</a:t>
            </a:r>
          </a:p>
          <a:p>
            <a:pPr marL="514350" indent="-514350">
              <a:buAutoNum type="arabicParenR"/>
            </a:pPr>
            <a:r>
              <a:rPr lang="en-GB" dirty="0" smtClean="0"/>
              <a:t>F – A </a:t>
            </a:r>
            <a:r>
              <a:rPr lang="en-GB" dirty="0" err="1" smtClean="0"/>
              <a:t>pranzo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mangiavano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tacchino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F – Le </a:t>
            </a:r>
            <a:r>
              <a:rPr lang="en-GB" dirty="0" err="1" smtClean="0"/>
              <a:t>bambine</a:t>
            </a:r>
            <a:r>
              <a:rPr lang="en-GB" dirty="0" smtClean="0"/>
              <a:t> </a:t>
            </a:r>
            <a:r>
              <a:rPr lang="en-GB" dirty="0" err="1" smtClean="0"/>
              <a:t>ricevevano</a:t>
            </a:r>
            <a:r>
              <a:rPr lang="en-GB" dirty="0" smtClean="0"/>
              <a:t> le </a:t>
            </a:r>
            <a:r>
              <a:rPr lang="en-GB" dirty="0" err="1" smtClean="0"/>
              <a:t>bambole</a:t>
            </a:r>
            <a:r>
              <a:rPr lang="en-GB" dirty="0" smtClean="0"/>
              <a:t>/ I bambini </a:t>
            </a:r>
            <a:r>
              <a:rPr lang="en-GB" dirty="0" err="1" smtClean="0"/>
              <a:t>ricevevano</a:t>
            </a:r>
            <a:r>
              <a:rPr lang="en-GB" dirty="0" smtClean="0"/>
              <a:t> le </a:t>
            </a:r>
            <a:r>
              <a:rPr lang="en-GB" dirty="0" err="1" smtClean="0"/>
              <a:t>costruzioni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7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726"/>
          </a:xfrm>
        </p:spPr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62, </a:t>
            </a:r>
            <a:r>
              <a:rPr lang="en-GB" dirty="0" err="1" smtClean="0"/>
              <a:t>esercizio</a:t>
            </a:r>
            <a:r>
              <a:rPr lang="en-GB" dirty="0" smtClean="0"/>
              <a:t> 2 -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sz="2000" b="1" dirty="0" smtClean="0"/>
              <a:t>Il </a:t>
            </a:r>
            <a:r>
              <a:rPr lang="en-GB" sz="2000" b="1" dirty="0" err="1" smtClean="0"/>
              <a:t>babbo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portava</a:t>
            </a:r>
            <a:r>
              <a:rPr lang="en-GB" sz="2000" b="1" dirty="0" smtClean="0"/>
              <a:t> a casa un </a:t>
            </a:r>
            <a:r>
              <a:rPr lang="en-GB" sz="2000" b="1" dirty="0" err="1" smtClean="0"/>
              <a:t>albero</a:t>
            </a:r>
            <a:r>
              <a:rPr lang="en-GB" sz="2000" b="1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000" b="1" dirty="0" smtClean="0"/>
              <a:t>La </a:t>
            </a:r>
            <a:r>
              <a:rPr lang="en-GB" sz="2000" b="1" dirty="0" err="1" smtClean="0"/>
              <a:t>Vigilia</a:t>
            </a:r>
            <a:r>
              <a:rPr lang="en-GB" sz="2000" b="1" dirty="0" smtClean="0"/>
              <a:t> di </a:t>
            </a:r>
            <a:r>
              <a:rPr lang="en-GB" sz="2000" b="1" dirty="0" err="1" smtClean="0"/>
              <a:t>Natale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tutti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andavano</a:t>
            </a:r>
            <a:r>
              <a:rPr lang="en-GB" sz="2000" b="1" dirty="0" smtClean="0"/>
              <a:t> in </a:t>
            </a:r>
            <a:r>
              <a:rPr lang="en-GB" sz="2000" b="1" dirty="0" err="1" smtClean="0"/>
              <a:t>chiesa</a:t>
            </a:r>
            <a:r>
              <a:rPr lang="en-GB" sz="2000" b="1" dirty="0" smtClean="0"/>
              <a:t> a </a:t>
            </a:r>
            <a:r>
              <a:rPr lang="en-GB" sz="2000" b="1" dirty="0" err="1" smtClean="0"/>
              <a:t>piedi</a:t>
            </a:r>
            <a:r>
              <a:rPr lang="en-GB" sz="2000" b="1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000" b="1" dirty="0" smtClean="0"/>
              <a:t>La </a:t>
            </a:r>
            <a:r>
              <a:rPr lang="en-GB" sz="2000" b="1" dirty="0" err="1" smtClean="0"/>
              <a:t>chiesa</a:t>
            </a:r>
            <a:r>
              <a:rPr lang="en-GB" sz="2000" b="1" dirty="0" smtClean="0"/>
              <a:t> era </a:t>
            </a:r>
            <a:r>
              <a:rPr lang="en-GB" sz="2000" b="1" dirty="0" err="1" smtClean="0"/>
              <a:t>lontana</a:t>
            </a:r>
            <a:r>
              <a:rPr lang="en-GB" sz="2000" b="1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000" b="1" dirty="0" smtClean="0"/>
              <a:t>Sotto </a:t>
            </a:r>
            <a:r>
              <a:rPr lang="en-GB" sz="2000" b="1" dirty="0" err="1" smtClean="0"/>
              <a:t>l’albero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mettevano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regali</a:t>
            </a:r>
            <a:r>
              <a:rPr lang="en-GB" sz="2000" b="1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000" b="1" dirty="0" err="1" smtClean="0"/>
              <a:t>Dopo</a:t>
            </a:r>
            <a:r>
              <a:rPr lang="en-GB" sz="2000" b="1" dirty="0" smtClean="0"/>
              <a:t> la </a:t>
            </a:r>
            <a:r>
              <a:rPr lang="en-GB" sz="2000" b="1" dirty="0" err="1" smtClean="0"/>
              <a:t>messa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potevano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mangiare</a:t>
            </a:r>
            <a:r>
              <a:rPr lang="en-GB" sz="2000" b="1" dirty="0" smtClean="0"/>
              <a:t> un dolce.</a:t>
            </a:r>
          </a:p>
          <a:p>
            <a:pPr marL="0" indent="0">
              <a:buNone/>
            </a:pPr>
            <a:r>
              <a:rPr lang="en-GB" sz="2000" b="1" u="sng" dirty="0" err="1" smtClean="0"/>
              <a:t>Pagina</a:t>
            </a:r>
            <a:r>
              <a:rPr lang="en-GB" sz="2000" b="1" u="sng" dirty="0" smtClean="0"/>
              <a:t> 62, </a:t>
            </a:r>
            <a:r>
              <a:rPr lang="en-GB" sz="2000" b="1" u="sng" dirty="0" err="1" smtClean="0"/>
              <a:t>esercizio</a:t>
            </a:r>
            <a:r>
              <a:rPr lang="en-GB" sz="2000" b="1" u="sng" dirty="0" smtClean="0"/>
              <a:t> 3 – Reading</a:t>
            </a:r>
          </a:p>
          <a:p>
            <a:pPr marL="457200" indent="-457200">
              <a:buAutoNum type="arabicParenR"/>
            </a:pPr>
            <a:r>
              <a:rPr lang="en-GB" sz="2000" b="1" dirty="0" err="1" smtClean="0"/>
              <a:t>Faceva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freddo</a:t>
            </a:r>
            <a:r>
              <a:rPr lang="en-GB" sz="2000" b="1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000" b="1" dirty="0" err="1" smtClean="0"/>
              <a:t>L’inverno</a:t>
            </a:r>
            <a:r>
              <a:rPr lang="en-GB" sz="2000" b="1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000" b="1" dirty="0" err="1" smtClean="0"/>
              <a:t>Erano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</a:t>
            </a:r>
            <a:r>
              <a:rPr lang="en-GB" sz="2000" b="1" dirty="0" smtClean="0"/>
              <a:t> re magi.</a:t>
            </a:r>
          </a:p>
          <a:p>
            <a:pPr marL="457200" indent="-457200">
              <a:buAutoNum type="arabicParenR"/>
            </a:pPr>
            <a:r>
              <a:rPr lang="en-GB" sz="2000" b="1" dirty="0" err="1" smtClean="0"/>
              <a:t>Perché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aveva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troppe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faccende</a:t>
            </a:r>
            <a:r>
              <a:rPr lang="en-GB" sz="2000" b="1" dirty="0" smtClean="0"/>
              <a:t> da fare.</a:t>
            </a:r>
          </a:p>
          <a:p>
            <a:pPr marL="457200" indent="-457200">
              <a:buAutoNum type="arabicParenR"/>
            </a:pPr>
            <a:r>
              <a:rPr lang="en-GB" sz="2000" b="1" dirty="0" smtClean="0"/>
              <a:t>Si è </a:t>
            </a:r>
            <a:r>
              <a:rPr lang="en-GB" sz="2000" b="1" dirty="0" err="1" smtClean="0"/>
              <a:t>resa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conto</a:t>
            </a:r>
            <a:r>
              <a:rPr lang="en-GB" sz="2000" b="1" dirty="0" smtClean="0"/>
              <a:t> di aver </a:t>
            </a:r>
            <a:r>
              <a:rPr lang="en-GB" sz="2000" b="1" dirty="0" err="1" smtClean="0"/>
              <a:t>commesso</a:t>
            </a:r>
            <a:r>
              <a:rPr lang="en-GB" sz="2000" b="1" dirty="0" smtClean="0"/>
              <a:t> un </a:t>
            </a:r>
            <a:r>
              <a:rPr lang="en-GB" sz="2000" b="1" dirty="0" err="1" smtClean="0"/>
              <a:t>grande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errore</a:t>
            </a:r>
            <a:r>
              <a:rPr lang="en-GB" sz="2000" b="1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000" b="1" dirty="0" err="1" smtClean="0"/>
              <a:t>Nella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speranza</a:t>
            </a:r>
            <a:r>
              <a:rPr lang="en-GB" sz="2000" b="1" dirty="0" smtClean="0"/>
              <a:t> di </a:t>
            </a:r>
            <a:r>
              <a:rPr lang="en-GB" sz="2000" b="1" dirty="0" err="1" smtClean="0"/>
              <a:t>trovare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Gesù</a:t>
            </a:r>
            <a:r>
              <a:rPr lang="en-GB" sz="2000" b="1" dirty="0" smtClean="0"/>
              <a:t> bambino.</a:t>
            </a:r>
          </a:p>
          <a:p>
            <a:pPr marL="0" indent="0">
              <a:buNone/>
            </a:pP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9562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63 Workbook.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Esercizio</a:t>
            </a:r>
            <a:r>
              <a:rPr lang="en-GB" dirty="0" smtClean="0"/>
              <a:t> 1 – Reading.</a:t>
            </a:r>
          </a:p>
          <a:p>
            <a:pPr marL="514350" indent="-514350">
              <a:buAutoNum type="arabicParenR"/>
            </a:pPr>
            <a:r>
              <a:rPr lang="en-GB" dirty="0" smtClean="0"/>
              <a:t>Elena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Giampaolo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Marco</a:t>
            </a:r>
          </a:p>
          <a:p>
            <a:pPr marL="514350" indent="-514350">
              <a:buAutoNum type="arabicParenR"/>
            </a:pPr>
            <a:r>
              <a:rPr lang="en-GB" dirty="0" smtClean="0"/>
              <a:t>Gianni</a:t>
            </a:r>
          </a:p>
          <a:p>
            <a:pPr marL="514350" indent="-514350">
              <a:buAutoNum type="arabicParenR"/>
            </a:pPr>
            <a:r>
              <a:rPr lang="en-GB" dirty="0" smtClean="0"/>
              <a:t>Alessandra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63, </a:t>
            </a:r>
            <a:r>
              <a:rPr lang="en-GB" dirty="0" err="1" smtClean="0"/>
              <a:t>esercizio</a:t>
            </a:r>
            <a:r>
              <a:rPr lang="en-GB" dirty="0" smtClean="0"/>
              <a:t> 2 – Listening- transcript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 smtClean="0"/>
              <a:t>C’è</a:t>
            </a:r>
            <a:r>
              <a:rPr lang="en-GB" dirty="0" smtClean="0"/>
              <a:t> </a:t>
            </a:r>
            <a:r>
              <a:rPr lang="en-GB" dirty="0" err="1" smtClean="0"/>
              <a:t>un’Italia</a:t>
            </a:r>
            <a:r>
              <a:rPr lang="en-GB" dirty="0" smtClean="0"/>
              <a:t> </a:t>
            </a:r>
            <a:r>
              <a:rPr lang="en-GB" dirty="0" err="1" smtClean="0"/>
              <a:t>meno</a:t>
            </a:r>
            <a:r>
              <a:rPr lang="en-GB" dirty="0" smtClean="0"/>
              <a:t> nota, dove </a:t>
            </a:r>
            <a:r>
              <a:rPr lang="en-GB" dirty="0" err="1" smtClean="0">
                <a:solidFill>
                  <a:srgbClr val="FF0000"/>
                </a:solidFill>
              </a:rPr>
              <a:t>si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festeggia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l’inverno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via,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raccolto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d’olio</a:t>
            </a:r>
            <a:r>
              <a:rPr lang="en-GB" dirty="0" smtClean="0"/>
              <a:t> o </a:t>
            </a:r>
            <a:r>
              <a:rPr lang="en-GB" dirty="0" err="1" smtClean="0"/>
              <a:t>d’uva</a:t>
            </a:r>
            <a:r>
              <a:rPr lang="en-GB" dirty="0" smtClean="0"/>
              <a:t>, dove </a:t>
            </a:r>
            <a:r>
              <a:rPr lang="en-GB" dirty="0" err="1" smtClean="0">
                <a:solidFill>
                  <a:srgbClr val="FF0000"/>
                </a:solidFill>
              </a:rPr>
              <a:t>il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santo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patrono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e le </a:t>
            </a:r>
            <a:r>
              <a:rPr lang="en-GB" dirty="0" err="1" smtClean="0"/>
              <a:t>tradizioni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importantissimi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/>
              <a:t>È </a:t>
            </a:r>
            <a:r>
              <a:rPr lang="en-GB" dirty="0" err="1" smtClean="0"/>
              <a:t>un’Italia</a:t>
            </a:r>
            <a:r>
              <a:rPr lang="en-GB" dirty="0" smtClean="0"/>
              <a:t> di </a:t>
            </a:r>
            <a:r>
              <a:rPr lang="en-GB" dirty="0" err="1" smtClean="0"/>
              <a:t>suoni</a:t>
            </a:r>
            <a:r>
              <a:rPr lang="en-GB" dirty="0" smtClean="0"/>
              <a:t> e </a:t>
            </a:r>
            <a:r>
              <a:rPr lang="en-GB" dirty="0" err="1" smtClean="0">
                <a:solidFill>
                  <a:srgbClr val="FF0000"/>
                </a:solidFill>
              </a:rPr>
              <a:t>colori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di </a:t>
            </a:r>
            <a:r>
              <a:rPr lang="en-GB" dirty="0" err="1" smtClean="0">
                <a:solidFill>
                  <a:srgbClr val="FF0000"/>
                </a:solidFill>
              </a:rPr>
              <a:t>odori</a:t>
            </a:r>
            <a:r>
              <a:rPr lang="en-GB" dirty="0" smtClean="0"/>
              <a:t> e </a:t>
            </a:r>
            <a:r>
              <a:rPr lang="en-GB" dirty="0" err="1" smtClean="0"/>
              <a:t>sapori</a:t>
            </a:r>
            <a:r>
              <a:rPr lang="en-GB" dirty="0" smtClean="0"/>
              <a:t>. Dal vino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formaggi</a:t>
            </a:r>
            <a:r>
              <a:rPr lang="en-GB" dirty="0" smtClean="0"/>
              <a:t>, dal pane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pasta</a:t>
            </a:r>
            <a:r>
              <a:rPr lang="en-GB" dirty="0" smtClean="0"/>
              <a:t>, ci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di </a:t>
            </a:r>
            <a:r>
              <a:rPr lang="en-GB" dirty="0" err="1" smtClean="0">
                <a:solidFill>
                  <a:srgbClr val="FF0000"/>
                </a:solidFill>
              </a:rPr>
              <a:t>seimila</a:t>
            </a:r>
            <a:r>
              <a:rPr lang="en-GB" dirty="0" smtClean="0"/>
              <a:t> </a:t>
            </a:r>
            <a:r>
              <a:rPr lang="en-GB" dirty="0" err="1" smtClean="0"/>
              <a:t>feste</a:t>
            </a:r>
            <a:r>
              <a:rPr lang="en-GB" dirty="0" smtClean="0"/>
              <a:t> in Italia. </a:t>
            </a:r>
          </a:p>
          <a:p>
            <a:pPr marL="0" indent="0">
              <a:buNone/>
            </a:pPr>
            <a:r>
              <a:rPr lang="en-GB" b="1" u="sng" dirty="0" err="1" smtClean="0"/>
              <a:t>Pagina</a:t>
            </a:r>
            <a:r>
              <a:rPr lang="en-GB" b="1" u="sng" dirty="0" smtClean="0"/>
              <a:t> 63, </a:t>
            </a:r>
            <a:r>
              <a:rPr lang="en-GB" b="1" u="sng" dirty="0" err="1" smtClean="0"/>
              <a:t>esercizio</a:t>
            </a:r>
            <a:r>
              <a:rPr lang="en-GB" b="1" u="sng" dirty="0" smtClean="0"/>
              <a:t> 3 – Reading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I bambini </a:t>
            </a:r>
            <a:r>
              <a:rPr lang="en-GB" sz="2400" dirty="0" err="1" smtClean="0"/>
              <a:t>dai</a:t>
            </a:r>
            <a:r>
              <a:rPr lang="en-GB" sz="2400" dirty="0" smtClean="0"/>
              <a:t> 4 </a:t>
            </a:r>
            <a:r>
              <a:rPr lang="en-GB" sz="2400" dirty="0" err="1" smtClean="0"/>
              <a:t>agli</a:t>
            </a:r>
            <a:r>
              <a:rPr lang="en-GB" sz="2400" dirty="0" smtClean="0"/>
              <a:t> 11 </a:t>
            </a:r>
            <a:r>
              <a:rPr lang="en-GB" sz="2400" dirty="0" err="1" smtClean="0"/>
              <a:t>anni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È </a:t>
            </a:r>
            <a:r>
              <a:rPr lang="en-GB" sz="2400" dirty="0" err="1" smtClean="0"/>
              <a:t>gratuito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400" dirty="0" err="1" smtClean="0"/>
              <a:t>Merenda</a:t>
            </a:r>
            <a:r>
              <a:rPr lang="en-GB" sz="2400" dirty="0" smtClean="0"/>
              <a:t>/ </a:t>
            </a:r>
            <a:r>
              <a:rPr lang="en-GB" sz="2400" dirty="0" err="1" smtClean="0"/>
              <a:t>gelati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400" dirty="0" err="1" smtClean="0"/>
              <a:t>Telefonare</a:t>
            </a:r>
            <a:r>
              <a:rPr lang="en-GB" sz="2400" dirty="0" smtClean="0"/>
              <a:t> </a:t>
            </a:r>
            <a:r>
              <a:rPr lang="en-GB" sz="2400" dirty="0" err="1" smtClean="0"/>
              <a:t>allo</a:t>
            </a:r>
            <a:r>
              <a:rPr lang="en-GB" sz="2400" dirty="0" smtClean="0"/>
              <a:t> 0521 917083.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77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most/the least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/>
              <a:t>il</a:t>
            </a:r>
            <a:r>
              <a:rPr lang="en-GB" sz="4000" dirty="0" smtClean="0"/>
              <a:t> </a:t>
            </a:r>
            <a:r>
              <a:rPr lang="en-GB" sz="4000" dirty="0" err="1" smtClean="0"/>
              <a:t>più</a:t>
            </a:r>
            <a:r>
              <a:rPr lang="en-GB" sz="4000" dirty="0" smtClean="0"/>
              <a:t> / </a:t>
            </a:r>
            <a:r>
              <a:rPr lang="en-GB" sz="4000" dirty="0" err="1" smtClean="0"/>
              <a:t>il</a:t>
            </a:r>
            <a:r>
              <a:rPr lang="en-GB" sz="4000" dirty="0" smtClean="0"/>
              <a:t> </a:t>
            </a:r>
            <a:r>
              <a:rPr lang="en-GB" sz="4000" dirty="0" err="1" smtClean="0"/>
              <a:t>meno</a:t>
            </a:r>
            <a:endParaRPr lang="en-GB" sz="4000" dirty="0" smtClean="0"/>
          </a:p>
          <a:p>
            <a:r>
              <a:rPr lang="en-GB" sz="4000" dirty="0" smtClean="0"/>
              <a:t>Grammar, page 102 textbook.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486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64 Workbook - </a:t>
            </a:r>
            <a:r>
              <a:rPr lang="en-GB" dirty="0" err="1" smtClean="0"/>
              <a:t>grammatica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 err="1" smtClean="0"/>
              <a:t>Esercizio</a:t>
            </a:r>
            <a:r>
              <a:rPr lang="en-GB" sz="2400" b="1" u="sng" dirty="0" smtClean="0"/>
              <a:t> 4a: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tutti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Paesi</a:t>
            </a:r>
            <a:r>
              <a:rPr lang="en-GB" sz="2400" dirty="0" smtClean="0"/>
              <a:t>, </a:t>
            </a:r>
            <a:r>
              <a:rPr lang="en-GB" sz="2400" dirty="0" err="1" smtClean="0"/>
              <a:t>l’Italia</a:t>
            </a:r>
            <a:r>
              <a:rPr lang="en-GB" sz="2400" dirty="0" smtClean="0"/>
              <a:t> è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più</a:t>
            </a:r>
            <a:r>
              <a:rPr lang="en-GB" sz="2400" dirty="0" smtClean="0"/>
              <a:t> bello.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</a:t>
            </a:r>
            <a:r>
              <a:rPr lang="en-GB" sz="2400" dirty="0" err="1" smtClean="0"/>
              <a:t>pizze</a:t>
            </a:r>
            <a:r>
              <a:rPr lang="en-GB" sz="2400" dirty="0" smtClean="0"/>
              <a:t>, la pizza Margherita è la </a:t>
            </a:r>
            <a:r>
              <a:rPr lang="en-GB" sz="2400" dirty="0" err="1" smtClean="0"/>
              <a:t>più</a:t>
            </a:r>
            <a:r>
              <a:rPr lang="en-GB" sz="2400" dirty="0" smtClean="0"/>
              <a:t> </a:t>
            </a:r>
            <a:r>
              <a:rPr lang="en-GB" sz="2400" dirty="0" err="1" smtClean="0"/>
              <a:t>buona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</a:t>
            </a:r>
            <a:r>
              <a:rPr lang="en-GB" sz="2400" dirty="0" err="1" smtClean="0"/>
              <a:t>tradizioni</a:t>
            </a:r>
            <a:r>
              <a:rPr lang="en-GB" sz="2400" dirty="0" smtClean="0"/>
              <a:t>, </a:t>
            </a:r>
            <a:r>
              <a:rPr lang="en-GB" sz="2400" dirty="0" err="1" smtClean="0"/>
              <a:t>questa</a:t>
            </a:r>
            <a:r>
              <a:rPr lang="en-GB" sz="2400" dirty="0" smtClean="0"/>
              <a:t> </a:t>
            </a:r>
            <a:r>
              <a:rPr lang="en-GB" sz="2400" dirty="0" err="1" smtClean="0"/>
              <a:t>tradizione</a:t>
            </a:r>
            <a:r>
              <a:rPr lang="en-GB" sz="2400" dirty="0" smtClean="0"/>
              <a:t> è la </a:t>
            </a:r>
            <a:r>
              <a:rPr lang="en-GB" sz="2400" dirty="0" err="1" smtClean="0"/>
              <a:t>più</a:t>
            </a:r>
            <a:r>
              <a:rPr lang="en-GB" sz="2400" dirty="0" smtClean="0"/>
              <a:t> </a:t>
            </a:r>
            <a:r>
              <a:rPr lang="en-GB" sz="2400" dirty="0" err="1" smtClean="0"/>
              <a:t>importante</a:t>
            </a:r>
            <a:r>
              <a:rPr lang="en-GB" sz="2400" dirty="0" smtClean="0"/>
              <a:t>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tutti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santi</a:t>
            </a:r>
            <a:r>
              <a:rPr lang="en-GB" sz="2400" dirty="0" smtClean="0"/>
              <a:t>, San Valentino è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più</a:t>
            </a:r>
            <a:r>
              <a:rPr lang="en-GB" sz="2400" dirty="0" smtClean="0"/>
              <a:t> </a:t>
            </a:r>
            <a:r>
              <a:rPr lang="en-GB" sz="2400" dirty="0" err="1" smtClean="0"/>
              <a:t>amato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b="1" u="sng" dirty="0" err="1" smtClean="0"/>
              <a:t>Esercizio</a:t>
            </a:r>
            <a:r>
              <a:rPr lang="en-GB" sz="2400" b="1" u="sng" dirty="0" smtClean="0"/>
              <a:t> 4b: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</a:t>
            </a:r>
            <a:r>
              <a:rPr lang="en-GB" sz="2400" dirty="0" err="1" smtClean="0"/>
              <a:t>ragazze</a:t>
            </a:r>
            <a:r>
              <a:rPr lang="en-GB" sz="2400" dirty="0" smtClean="0"/>
              <a:t>, </a:t>
            </a:r>
            <a:r>
              <a:rPr lang="en-GB" sz="2400" dirty="0" err="1" smtClean="0"/>
              <a:t>Ilaria</a:t>
            </a:r>
            <a:r>
              <a:rPr lang="en-GB" sz="2400" dirty="0" smtClean="0"/>
              <a:t> è la </a:t>
            </a:r>
            <a:r>
              <a:rPr lang="en-GB" sz="2400" dirty="0" err="1" smtClean="0"/>
              <a:t>meno</a:t>
            </a:r>
            <a:r>
              <a:rPr lang="en-GB" sz="2400" dirty="0" smtClean="0"/>
              <a:t> </a:t>
            </a:r>
            <a:r>
              <a:rPr lang="en-GB" sz="2400" dirty="0" err="1" smtClean="0"/>
              <a:t>simpatica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tutti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libri</a:t>
            </a:r>
            <a:r>
              <a:rPr lang="en-GB" sz="2400" dirty="0" smtClean="0"/>
              <a:t>, </a:t>
            </a:r>
            <a:r>
              <a:rPr lang="en-GB" sz="2400" dirty="0" err="1" smtClean="0"/>
              <a:t>questo</a:t>
            </a:r>
            <a:r>
              <a:rPr lang="en-GB" sz="2400" dirty="0" smtClean="0"/>
              <a:t> </a:t>
            </a:r>
            <a:r>
              <a:rPr lang="en-GB" sz="2400" dirty="0" err="1" smtClean="0"/>
              <a:t>libro</a:t>
            </a:r>
            <a:r>
              <a:rPr lang="en-GB" sz="2400" dirty="0" smtClean="0"/>
              <a:t> è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meno</a:t>
            </a:r>
            <a:r>
              <a:rPr lang="en-GB" sz="2400" dirty="0" smtClean="0"/>
              <a:t> </a:t>
            </a:r>
            <a:r>
              <a:rPr lang="en-GB" sz="2400" dirty="0" err="1" smtClean="0"/>
              <a:t>interessante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tutti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film, </a:t>
            </a:r>
            <a:r>
              <a:rPr lang="en-GB" sz="2400" dirty="0" err="1" smtClean="0"/>
              <a:t>questo</a:t>
            </a:r>
            <a:r>
              <a:rPr lang="en-GB" sz="2400" dirty="0" smtClean="0"/>
              <a:t> film è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meno</a:t>
            </a:r>
            <a:r>
              <a:rPr lang="en-GB" sz="2400" dirty="0" smtClean="0"/>
              <a:t> </a:t>
            </a:r>
            <a:r>
              <a:rPr lang="en-GB" sz="2400" dirty="0" err="1" smtClean="0"/>
              <a:t>noioso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Di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case, </a:t>
            </a:r>
            <a:r>
              <a:rPr lang="en-GB" sz="2400" dirty="0" err="1" smtClean="0"/>
              <a:t>questa</a:t>
            </a:r>
            <a:r>
              <a:rPr lang="en-GB" sz="2400" dirty="0" smtClean="0"/>
              <a:t> casa è la </a:t>
            </a:r>
            <a:r>
              <a:rPr lang="en-GB" sz="2400" dirty="0" err="1" smtClean="0"/>
              <a:t>meno</a:t>
            </a:r>
            <a:r>
              <a:rPr lang="en-GB" sz="2400" dirty="0" smtClean="0"/>
              <a:t> </a:t>
            </a:r>
            <a:r>
              <a:rPr lang="en-GB" sz="2400" dirty="0" err="1" smtClean="0"/>
              <a:t>bella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150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645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Workbook: Le feste</vt:lpstr>
      <vt:lpstr>Natale in Inghilterra</vt:lpstr>
      <vt:lpstr>Consigli per lo scritto</vt:lpstr>
      <vt:lpstr>Pagina 62 Workbook, esercizio 1 – Reading.</vt:lpstr>
      <vt:lpstr>Pagina 62, esercizio 2 - Listening</vt:lpstr>
      <vt:lpstr>Pagina 63 Workbook.</vt:lpstr>
      <vt:lpstr>Pagina 63, esercizio 2 – Listening- transcript</vt:lpstr>
      <vt:lpstr>the most/the least</vt:lpstr>
      <vt:lpstr>Pagina 64 Workbook - grammatica</vt:lpstr>
      <vt:lpstr>Pagina 64 – grammatica – Workbook.</vt:lpstr>
      <vt:lpstr>Pagina 64, esercizio 6</vt:lpstr>
    </vt:vector>
  </TitlesOfParts>
  <Company>Girls' Day School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Workbook: Le feste</dc:title>
  <dc:creator>Durello, Mariarosa (SCHS) Staff</dc:creator>
  <cp:lastModifiedBy>Durello, Mariarosa (SCHS) Staff</cp:lastModifiedBy>
  <cp:revision>18</cp:revision>
  <dcterms:created xsi:type="dcterms:W3CDTF">2020-06-11T13:13:15Z</dcterms:created>
  <dcterms:modified xsi:type="dcterms:W3CDTF">2020-06-24T10:31:34Z</dcterms:modified>
</cp:coreProperties>
</file>