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448c7043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448c7043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Teacher says the word students write it down (on mini whiteboards?) check after each word and correct misspellings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iave</a:t>
            </a:r>
            <a:endParaRPr sz="1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2012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ché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iamare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iaro</a:t>
            </a:r>
            <a:endParaRPr sz="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dcf9bcce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dcf9bcce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dcf9bcce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dcf9bcce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e2d71046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e2d71046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49c2eed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b49c2eed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49c2eed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49c2eed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e2d71046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e2d7104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e2d7104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e2d7104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2d7104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e2d7104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cf9bcce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dcf9bcce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e2d71046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e2d71046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b49c2eed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b49c2eed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jp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ctrTitle"/>
          </p:nvPr>
        </p:nvSpPr>
        <p:spPr>
          <a:xfrm>
            <a:off x="112300" y="148050"/>
            <a:ext cx="8794800" cy="653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Ripasso</a:t>
            </a:r>
            <a:r>
              <a:rPr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-	Phonics Unità </a:t>
            </a:r>
            <a:r>
              <a:rPr lang="en-GB">
                <a:solidFill>
                  <a:srgbClr val="38761D"/>
                </a:solidFill>
              </a:rPr>
              <a:t>2</a:t>
            </a:r>
            <a:endParaRPr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280800" y="1046476"/>
            <a:ext cx="8537400" cy="376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200">
                <a:latin typeface="Century Gothic"/>
                <a:ea typeface="Century Gothic"/>
                <a:cs typeface="Century Gothic"/>
                <a:sym typeface="Century Gothic"/>
              </a:rPr>
              <a:t>Spell the following words:	     </a:t>
            </a:r>
            <a:r>
              <a:rPr b="1" lang="en-GB" sz="1900">
                <a:latin typeface="Century Gothic"/>
                <a:ea typeface="Century Gothic"/>
                <a:cs typeface="Century Gothic"/>
                <a:sym typeface="Century Gothic"/>
              </a:rPr>
              <a:t>(Ext. What do they mean in English?)</a:t>
            </a:r>
            <a:r>
              <a:rPr b="1" lang="en-GB" sz="21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1" sz="21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ch</a:t>
            </a:r>
            <a:r>
              <a:rPr lang="en-GB" sz="2600">
                <a:solidFill>
                  <a:srgbClr val="000000"/>
                </a:solidFill>
              </a:rPr>
              <a:t>e?</a:t>
            </a:r>
            <a:endParaRPr sz="2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ch</a:t>
            </a:r>
            <a:r>
              <a:rPr lang="en-GB" sz="2600"/>
              <a:t>iesa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ch</a:t>
            </a:r>
            <a:r>
              <a:rPr lang="en-GB" sz="2600"/>
              <a:t>iave</a:t>
            </a:r>
            <a:endParaRPr sz="2600">
              <a:solidFill>
                <a:srgbClr val="0000FF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20124D"/>
                </a:solidFill>
              </a:rPr>
              <a:t>per</a:t>
            </a:r>
            <a:r>
              <a:rPr lang="en-GB" sz="2600">
                <a:solidFill>
                  <a:srgbClr val="0000FF"/>
                </a:solidFill>
              </a:rPr>
              <a:t>ché</a:t>
            </a:r>
            <a:endParaRPr sz="26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ch</a:t>
            </a:r>
            <a:r>
              <a:rPr lang="en-GB" sz="2600">
                <a:solidFill>
                  <a:srgbClr val="000000"/>
                </a:solidFill>
              </a:rPr>
              <a:t>iamare</a:t>
            </a:r>
            <a:endParaRPr sz="26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ch</a:t>
            </a:r>
            <a:r>
              <a:rPr lang="en-GB" sz="2600"/>
              <a:t>iaro</a:t>
            </a:r>
            <a:endParaRPr sz="26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1099663" y="34297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s____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6204404" y="3200125"/>
            <a:ext cx="26472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alcio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63" y="3382938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4146600" y="174885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1305163" y="3416175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arp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5881104" y="3200113"/>
            <a:ext cx="26472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125" y="1885100"/>
            <a:ext cx="1339242" cy="1485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34"/>
          <p:cNvGrpSpPr/>
          <p:nvPr/>
        </p:nvGrpSpPr>
        <p:grpSpPr>
          <a:xfrm>
            <a:off x="5789413" y="1537599"/>
            <a:ext cx="1623288" cy="1413092"/>
            <a:chOff x="-1476100" y="3203850"/>
            <a:chExt cx="758050" cy="789525"/>
          </a:xfrm>
        </p:grpSpPr>
        <p:pic>
          <p:nvPicPr>
            <p:cNvPr id="250" name="Google Shape;25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76100" y="3203850"/>
              <a:ext cx="758001" cy="7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34"/>
            <p:cNvSpPr/>
            <p:nvPr/>
          </p:nvSpPr>
          <p:spPr>
            <a:xfrm>
              <a:off x="-857250" y="3922575"/>
              <a:ext cx="139200" cy="7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1292863" y="3451213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ieci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6505188" y="3451225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63" y="3451200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917263" y="3451238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6210288" y="3451225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153" y="2071917"/>
            <a:ext cx="1566450" cy="120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 rotWithShape="1">
          <a:blip r:embed="rId5">
            <a:alphaModFix/>
          </a:blip>
          <a:srcRect b="23400" l="14660" r="16511" t="23764"/>
          <a:stretch/>
        </p:blipFill>
        <p:spPr>
          <a:xfrm>
            <a:off x="5877425" y="1692156"/>
            <a:ext cx="1882200" cy="144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70" name="Google Shape;270;p36"/>
          <p:cNvSpPr txBox="1"/>
          <p:nvPr/>
        </p:nvSpPr>
        <p:spPr>
          <a:xfrm>
            <a:off x="1292863" y="3451213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endParaRPr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6505188" y="33830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ellulare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63" y="3337150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986013" y="3451238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6210303" y="3383000"/>
            <a:ext cx="23940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4">
            <a:alphaModFix/>
          </a:blip>
          <a:srcRect b="14691" l="21151" r="20756" t="13674"/>
          <a:stretch/>
        </p:blipFill>
        <p:spPr>
          <a:xfrm>
            <a:off x="6505201" y="1694339"/>
            <a:ext cx="1214100" cy="14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174" y="1854250"/>
            <a:ext cx="1967900" cy="1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23400" l="14660" r="16511" t="23764"/>
          <a:stretch/>
        </p:blipFill>
        <p:spPr>
          <a:xfrm>
            <a:off x="3151375" y="730703"/>
            <a:ext cx="3056850" cy="23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3430300" y="3360425"/>
            <a:ext cx="2731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5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56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5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886375" y="1086750"/>
            <a:ext cx="19623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714150" y="1903675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73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7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23400" l="14660" r="16511" t="23764"/>
          <a:stretch/>
        </p:blipFill>
        <p:spPr>
          <a:xfrm>
            <a:off x="3609400" y="1530201"/>
            <a:ext cx="1586400" cy="121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3655950" y="2673025"/>
            <a:ext cx="18321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3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00" y="372575"/>
            <a:ext cx="883676" cy="9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427225" y="1276675"/>
            <a:ext cx="1762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arpa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7635" y="425180"/>
            <a:ext cx="1183540" cy="1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6797625" y="1613575"/>
            <a:ext cx="179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427225" y="43080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b="2380" l="0" r="0" t="2380"/>
          <a:stretch/>
        </p:blipFill>
        <p:spPr>
          <a:xfrm>
            <a:off x="258459" y="3393750"/>
            <a:ext cx="1862346" cy="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3127" y="2817075"/>
            <a:ext cx="1298800" cy="1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6581525" y="4308025"/>
            <a:ext cx="1762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23400" l="14660" r="16511" t="23764"/>
          <a:stretch/>
        </p:blipFill>
        <p:spPr>
          <a:xfrm>
            <a:off x="3609400" y="1530201"/>
            <a:ext cx="1586400" cy="121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3655950" y="2673025"/>
            <a:ext cx="18321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3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427225" y="1276675"/>
            <a:ext cx="1762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arpa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6797625" y="1613575"/>
            <a:ext cx="179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</a:t>
            </a: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427225" y="43080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6581525" y="4308025"/>
            <a:ext cx="1762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886375" y="1086750"/>
            <a:ext cx="2827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3714150" y="1903675"/>
            <a:ext cx="40632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-GB" sz="7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endParaRPr sz="7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2791750" y="2986600"/>
            <a:ext cx="30000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749" y="1705300"/>
            <a:ext cx="1967900" cy="1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 b="17633" l="21353" r="21689" t="16714"/>
          <a:stretch/>
        </p:blipFill>
        <p:spPr>
          <a:xfrm>
            <a:off x="7161175" y="463750"/>
            <a:ext cx="1028751" cy="11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6356650" y="17053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ndere</a:t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196525" y="13247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lta</a:t>
            </a:r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765375" y="662175"/>
            <a:ext cx="17823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(choice)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702075" y="3186475"/>
            <a:ext cx="30000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(scene)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/>
        </p:nvSpPr>
        <p:spPr>
          <a:xfrm>
            <a:off x="2791750" y="2986600"/>
            <a:ext cx="30000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endParaRPr sz="34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749" y="1705300"/>
            <a:ext cx="1967900" cy="12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6356650" y="17053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ndere</a:t>
            </a:r>
            <a:endParaRPr/>
          </a:p>
        </p:txBody>
      </p:sp>
      <p:sp>
        <p:nvSpPr>
          <p:cNvPr id="222" name="Google Shape;222;p32"/>
          <p:cNvSpPr txBox="1"/>
          <p:nvPr/>
        </p:nvSpPr>
        <p:spPr>
          <a:xfrm>
            <a:off x="196525" y="1324700"/>
            <a:ext cx="2711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lta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0" y="3716750"/>
            <a:ext cx="30000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150750" y="140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1099663" y="342970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639043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ittà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113" y="3329725"/>
            <a:ext cx="7239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719850" y="342970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p______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6004863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N/3/K/S/z/j/new-building-hi.png" id="235" name="Google Shape;235;p33"/>
          <p:cNvPicPr preferRelativeResize="0"/>
          <p:nvPr/>
        </p:nvPicPr>
        <p:blipFill rotWithShape="1">
          <a:blip r:embed="rId4">
            <a:alphaModFix/>
          </a:blip>
          <a:srcRect b="29809" l="0" r="0" t="0"/>
          <a:stretch/>
        </p:blipFill>
        <p:spPr>
          <a:xfrm>
            <a:off x="6041323" y="1905699"/>
            <a:ext cx="1678175" cy="107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 b="2380" l="0" r="0" t="2380"/>
          <a:stretch/>
        </p:blipFill>
        <p:spPr>
          <a:xfrm>
            <a:off x="846384" y="2081750"/>
            <a:ext cx="1862346" cy="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