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Century Gothic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bold.fntdata"/><Relationship Id="rId14" Type="http://schemas.openxmlformats.org/officeDocument/2006/relationships/font" Target="fonts/CenturyGothic-regular.fntdata"/><Relationship Id="rId17" Type="http://schemas.openxmlformats.org/officeDocument/2006/relationships/font" Target="fonts/CenturyGothic-boldItalic.fntdata"/><Relationship Id="rId16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f4997bce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f4997bce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Teacher says the word students write it down (on mini whiteboards?) check after each word and correct misspellings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8255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idea</a:t>
            </a:r>
            <a:endParaRPr sz="1300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8255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interessante</a:t>
            </a:r>
            <a:endParaRPr sz="1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8255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libro</a:t>
            </a:r>
            <a:endParaRPr sz="1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8255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primo</a:t>
            </a:r>
            <a:endParaRPr sz="1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8255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lista</a:t>
            </a:r>
            <a:endParaRPr sz="1300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8255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bicicletta</a:t>
            </a:r>
            <a:endParaRPr sz="1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82550" lvl="0" marL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isola</a:t>
            </a:r>
            <a:endParaRPr sz="1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f4997bcec_1_10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f4997bcec_1_10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f4997bcec_1_15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f4997bcec_1_15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f4997bcec_1_10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f4997bcec_1_1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f4997bcec_1_15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f4997bcec_1_15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>
                <a:solidFill>
                  <a:schemeClr val="dk1"/>
                </a:solidFill>
              </a:rPr>
              <a:t>Without the images, students focus this time again closely on the SSC and the cluster words.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f4997bcec_1_15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f4997bcec_1_15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Without the images, students focus this time again closely on the SSC and the cluster words.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f4997bcec_1_13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8f4997bcec_1_13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Phonics practice activity (we recommend doing either this or the next activity)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Timing: </a:t>
            </a:r>
            <a:r>
              <a:rPr b="0" lang="en-GB"/>
              <a:t>1 minute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Aim: </a:t>
            </a:r>
            <a:r>
              <a:rPr b="0" lang="en-GB"/>
              <a:t>to gain confidence and fluency in saying words with [i]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Procedure: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/>
              <a:t>1.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Pupils say the words alternately out loud with a partner, building up speed, over 1 minute’s intensive practice.  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/>
              <a:t>2. Pupils 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in any order they like, but are not allowed to repeat the one they said in their last turn.</a:t>
            </a:r>
            <a:b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lang="en-GB"/>
              <a:t>3.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Teacher can circulate to listen into their SSC knowledge.</a:t>
            </a:r>
            <a:endParaRPr b="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b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on INIZIO to start a one minute timer on the screen.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 strike="sngStrike"/>
              <a:t>Word frequency (1 is the most frequent word in Spanish): </a:t>
            </a:r>
            <a:br>
              <a:rPr lang="en-GB" strike="sngStrike"/>
            </a:br>
            <a:r>
              <a:rPr b="0" lang="en-GB" strike="sngStrike"/>
              <a:t>salir [114]; lista [1189]; palabra [192]; luz [278]; llamar [122]; llevar [101]; ella [72]; amarillo [1381]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strike="sngStrike"/>
              <a:t>Source: Davies, M. &amp; Davies, K. (2018</a:t>
            </a:r>
            <a:r>
              <a:rPr i="1" lang="en-GB" strike="sngStrike"/>
              <a:t>). A frequency dictionary of Spanish: Core vocabulary for learners </a:t>
            </a:r>
            <a:r>
              <a:rPr lang="en-GB" strike="sngStrike"/>
              <a:t>(2nd ed.). Routledge: London</a:t>
            </a:r>
            <a:endParaRPr b="1" sz="1200" strike="sngStrike"/>
          </a:p>
        </p:txBody>
      </p:sp>
      <p:sp>
        <p:nvSpPr>
          <p:cNvPr id="140" name="Google Shape;140;g8f4997bcec_1_131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f4997bcec_1_13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8f4997bcec_1_134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OPTIONAL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Phonics practice activity: alphabetical read aloud</a:t>
            </a:r>
            <a:endParaRPr b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Timing: 1 minute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/>
              <a:t>Aim: </a:t>
            </a:r>
            <a:r>
              <a:rPr b="0" lang="en-GB"/>
              <a:t>to gain confidence and fluency in saying words with [i]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Procedure: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/>
              <a:t>1. </a:t>
            </a:r>
            <a:r>
              <a:rPr b="0"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Individually (but all at once) pupils read out the words but in alphabetical order.  They keep going for one minute.</a:t>
            </a:r>
            <a:endParaRPr b="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lang="en-GB"/>
              <a:t>2. 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 can circulate to listen into their SSC knowledge.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 strike="sngStrike"/>
              <a:t>Word frequency (1 is the most frequent word in Spanish): </a:t>
            </a:r>
            <a:br>
              <a:rPr lang="en-GB" strike="sngStrike"/>
            </a:br>
            <a:r>
              <a:rPr b="0" lang="en-GB" strike="sngStrike"/>
              <a:t>salir [114]; lista [1189]; palabra [192]; luz [278]; llamar [122]; llevar [101]; ella [72]; amarillo [1381]</a:t>
            </a:r>
            <a:endParaRPr strike="sngStrike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strike="sngStrike"/>
              <a:t>Source: Davies, M. &amp; Davies, K. (2018</a:t>
            </a:r>
            <a:r>
              <a:rPr i="1" lang="en-GB" strike="sngStrike"/>
              <a:t>). A frequency dictionary of Spanish: Core vocabulary for learners </a:t>
            </a:r>
            <a:r>
              <a:rPr lang="en-GB" strike="sngStrike"/>
              <a:t>(2nd ed.). Routledge: London</a:t>
            </a:r>
            <a:endParaRPr b="1" sz="1200" strike="sngStrike"/>
          </a:p>
        </p:txBody>
      </p:sp>
      <p:sp>
        <p:nvSpPr>
          <p:cNvPr id="163" name="Google Shape;163;g8f4997bcec_1_134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12300" y="148050"/>
            <a:ext cx="8794800" cy="6531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Ripasso</a:t>
            </a:r>
            <a:r>
              <a:rPr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	- Unità 3 - </a:t>
            </a:r>
            <a:r>
              <a:rPr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Phonics</a:t>
            </a:r>
            <a:endParaRPr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280800" y="1046475"/>
            <a:ext cx="8863200" cy="3768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2300">
                <a:latin typeface="Century Gothic"/>
                <a:ea typeface="Century Gothic"/>
                <a:cs typeface="Century Gothic"/>
                <a:sym typeface="Century Gothic"/>
              </a:rPr>
              <a:t>Spell the following words:	     </a:t>
            </a:r>
            <a:r>
              <a:rPr b="1" lang="en-GB" sz="2000">
                <a:latin typeface="Century Gothic"/>
                <a:ea typeface="Century Gothic"/>
                <a:cs typeface="Century Gothic"/>
                <a:sym typeface="Century Gothic"/>
              </a:rPr>
              <a:t>(Ext. What do they mean in English?)</a:t>
            </a:r>
            <a:r>
              <a:rPr b="1" lang="en-GB" sz="2200"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endParaRPr b="1" sz="2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800"/>
              <a:buFont typeface="Century Gothic"/>
              <a:buAutoNum type="arabicPeriod"/>
            </a:pPr>
            <a:r>
              <a:rPr lang="en-GB" sz="2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en-GB" sz="28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dea</a:t>
            </a:r>
            <a:endParaRPr sz="28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800"/>
              <a:buFont typeface="Century Gothic"/>
              <a:buAutoNum type="arabicPeriod"/>
            </a:pPr>
            <a:r>
              <a:rPr lang="en-GB" sz="2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en-GB" sz="28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nteressante</a:t>
            </a:r>
            <a:endParaRPr sz="28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800"/>
              <a:buFont typeface="Century Gothic"/>
              <a:buAutoNum type="arabicPeriod"/>
            </a:pPr>
            <a:r>
              <a:rPr lang="en-GB" sz="28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en-GB" sz="2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en-GB" sz="28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bro</a:t>
            </a:r>
            <a:endParaRPr sz="28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800"/>
              <a:buFont typeface="Century Gothic"/>
              <a:buAutoNum type="arabicPeriod"/>
            </a:pPr>
            <a:r>
              <a:rPr lang="en-GB" sz="28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</a:t>
            </a:r>
            <a:r>
              <a:rPr lang="en-GB" sz="2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en-GB" sz="28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</a:t>
            </a:r>
            <a:endParaRPr sz="28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800"/>
              <a:buFont typeface="Century Gothic"/>
              <a:buAutoNum type="arabicPeriod"/>
            </a:pPr>
            <a:r>
              <a:rPr lang="en-GB" sz="28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en-GB" sz="2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en-GB" sz="28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</a:t>
            </a:r>
            <a:endParaRPr sz="28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800"/>
              <a:buFont typeface="Century Gothic"/>
              <a:buAutoNum type="arabicPeriod"/>
            </a:pPr>
            <a:r>
              <a:rPr lang="en-GB" sz="28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</a:t>
            </a:r>
            <a:r>
              <a:rPr lang="en-GB" sz="2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en-GB" sz="28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GB" sz="2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en-GB" sz="28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cletta</a:t>
            </a:r>
            <a:endParaRPr sz="28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800"/>
              <a:buFont typeface="Century Gothic"/>
              <a:buAutoNum type="arabicPeriod"/>
            </a:pPr>
            <a:r>
              <a:rPr lang="en-GB" sz="2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en-GB" sz="28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sola</a:t>
            </a:r>
            <a:endParaRPr sz="28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315900" y="774650"/>
            <a:ext cx="19623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0"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lang="en-GB" sz="16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5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36080" y="1006029"/>
            <a:ext cx="3634950" cy="35779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5"/>
          <p:cNvSpPr txBox="1"/>
          <p:nvPr>
            <p:ph type="title"/>
          </p:nvPr>
        </p:nvSpPr>
        <p:spPr>
          <a:xfrm>
            <a:off x="956492" y="1101670"/>
            <a:ext cx="615300" cy="97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5076"/>
              </a:buClr>
              <a:buSzPts val="13000"/>
              <a:buFont typeface="Century Gothic"/>
              <a:buNone/>
            </a:pPr>
            <a:r>
              <a:rPr b="1" lang="en-GB" sz="130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endParaRPr sz="13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31551" y="458326"/>
            <a:ext cx="2882820" cy="283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6"/>
          <p:cNvSpPr txBox="1"/>
          <p:nvPr/>
        </p:nvSpPr>
        <p:spPr>
          <a:xfrm>
            <a:off x="4843463" y="8475136"/>
            <a:ext cx="15429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 flipH="1">
            <a:off x="427976" y="715650"/>
            <a:ext cx="154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uno</a:t>
            </a:r>
            <a:endParaRPr sz="3900"/>
          </a:p>
        </p:txBody>
      </p:sp>
      <p:sp>
        <p:nvSpPr>
          <p:cNvPr id="104" name="Google Shape;104;p16"/>
          <p:cNvSpPr txBox="1"/>
          <p:nvPr/>
        </p:nvSpPr>
        <p:spPr>
          <a:xfrm flipH="1">
            <a:off x="7153339" y="2044378"/>
            <a:ext cx="117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</a:t>
            </a:r>
            <a:endParaRPr sz="45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 flipH="1">
            <a:off x="508825" y="3295898"/>
            <a:ext cx="117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</a:t>
            </a:r>
            <a:endParaRPr sz="45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 flipH="1">
            <a:off x="3406976" y="4363150"/>
            <a:ext cx="250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musica</a:t>
            </a:r>
            <a:endParaRPr sz="4500"/>
          </a:p>
        </p:txBody>
      </p:sp>
      <p:sp>
        <p:nvSpPr>
          <p:cNvPr id="107" name="Google Shape;107;p16"/>
          <p:cNvSpPr txBox="1"/>
          <p:nvPr/>
        </p:nvSpPr>
        <p:spPr>
          <a:xfrm flipH="1">
            <a:off x="6892107" y="3629425"/>
            <a:ext cx="188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usare</a:t>
            </a:r>
            <a:endParaRPr sz="45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275563" y="1398932"/>
            <a:ext cx="179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[a; an]</a:t>
            </a:r>
            <a:endParaRPr sz="2100"/>
          </a:p>
        </p:txBody>
      </p:sp>
      <p:sp>
        <p:nvSpPr>
          <p:cNvPr id="109" name="Google Shape;109;p16"/>
          <p:cNvSpPr txBox="1"/>
          <p:nvPr/>
        </p:nvSpPr>
        <p:spPr>
          <a:xfrm>
            <a:off x="427977" y="3998513"/>
            <a:ext cx="1335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[on]</a:t>
            </a:r>
            <a:endParaRPr sz="2700"/>
          </a:p>
        </p:txBody>
      </p:sp>
      <p:sp>
        <p:nvSpPr>
          <p:cNvPr id="110" name="Google Shape;110;p16"/>
          <p:cNvSpPr txBox="1"/>
          <p:nvPr/>
        </p:nvSpPr>
        <p:spPr>
          <a:xfrm>
            <a:off x="6937397" y="4398735"/>
            <a:ext cx="179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[to use]</a:t>
            </a:r>
            <a:endParaRPr sz="2700"/>
          </a:p>
        </p:txBody>
      </p:sp>
      <p:pic>
        <p:nvPicPr>
          <p:cNvPr descr="C:\Users\wdj\Google Drive\Primary\Y5 SoW\From Tracy\Pronouns\you.png" id="111" name="Google Shape;11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75038" y="300180"/>
            <a:ext cx="1792200" cy="1577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6"/>
          <p:cNvPicPr preferRelativeResize="0"/>
          <p:nvPr/>
        </p:nvPicPr>
        <p:blipFill rotWithShape="1">
          <a:blip r:embed="rId5">
            <a:alphaModFix/>
          </a:blip>
          <a:srcRect b="17162" l="17161" r="15484" t="15215"/>
          <a:stretch/>
        </p:blipFill>
        <p:spPr>
          <a:xfrm>
            <a:off x="4084838" y="3439850"/>
            <a:ext cx="776256" cy="779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/>
        </p:nvSpPr>
        <p:spPr>
          <a:xfrm>
            <a:off x="4843463" y="8475136"/>
            <a:ext cx="15429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 flipH="1">
            <a:off x="427976" y="715650"/>
            <a:ext cx="154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uno</a:t>
            </a:r>
            <a:endParaRPr sz="3900"/>
          </a:p>
        </p:txBody>
      </p:sp>
      <p:sp>
        <p:nvSpPr>
          <p:cNvPr id="119" name="Google Shape;119;p17"/>
          <p:cNvSpPr txBox="1"/>
          <p:nvPr/>
        </p:nvSpPr>
        <p:spPr>
          <a:xfrm flipH="1">
            <a:off x="7246839" y="972803"/>
            <a:ext cx="117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</a:t>
            </a:r>
            <a:endParaRPr sz="45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 flipH="1">
            <a:off x="508825" y="3295898"/>
            <a:ext cx="117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</a:t>
            </a:r>
            <a:endParaRPr sz="45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1" name="Google Shape;121;p17"/>
          <p:cNvSpPr txBox="1"/>
          <p:nvPr/>
        </p:nvSpPr>
        <p:spPr>
          <a:xfrm flipH="1">
            <a:off x="3406976" y="4363150"/>
            <a:ext cx="250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musica</a:t>
            </a:r>
            <a:endParaRPr sz="4500"/>
          </a:p>
        </p:txBody>
      </p:sp>
      <p:sp>
        <p:nvSpPr>
          <p:cNvPr id="122" name="Google Shape;122;p17"/>
          <p:cNvSpPr txBox="1"/>
          <p:nvPr/>
        </p:nvSpPr>
        <p:spPr>
          <a:xfrm flipH="1">
            <a:off x="6892107" y="3629425"/>
            <a:ext cx="188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usare</a:t>
            </a:r>
            <a:endParaRPr sz="45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3406986" y="2369928"/>
            <a:ext cx="35769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E87D1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lang="en-GB" sz="45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niverso</a:t>
            </a:r>
            <a:endParaRPr sz="4500">
              <a:solidFill>
                <a:srgbClr val="11507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3780113" y="203150"/>
            <a:ext cx="19623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0"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lang="en-GB" sz="16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5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/>
        </p:nvSpPr>
        <p:spPr>
          <a:xfrm>
            <a:off x="4843463" y="8475136"/>
            <a:ext cx="15429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 flipH="1">
            <a:off x="427976" y="715650"/>
            <a:ext cx="154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uno</a:t>
            </a:r>
            <a:endParaRPr sz="3900"/>
          </a:p>
        </p:txBody>
      </p:sp>
      <p:sp>
        <p:nvSpPr>
          <p:cNvPr id="131" name="Google Shape;131;p18"/>
          <p:cNvSpPr txBox="1"/>
          <p:nvPr/>
        </p:nvSpPr>
        <p:spPr>
          <a:xfrm flipH="1">
            <a:off x="7246839" y="972803"/>
            <a:ext cx="117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</a:t>
            </a:r>
            <a:endParaRPr sz="45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2" name="Google Shape;132;p18"/>
          <p:cNvSpPr txBox="1"/>
          <p:nvPr/>
        </p:nvSpPr>
        <p:spPr>
          <a:xfrm flipH="1">
            <a:off x="508825" y="3295898"/>
            <a:ext cx="117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</a:t>
            </a:r>
            <a:endParaRPr sz="45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3" name="Google Shape;133;p18"/>
          <p:cNvSpPr txBox="1"/>
          <p:nvPr/>
        </p:nvSpPr>
        <p:spPr>
          <a:xfrm flipH="1">
            <a:off x="3406976" y="4363150"/>
            <a:ext cx="250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musica</a:t>
            </a:r>
            <a:endParaRPr sz="4500"/>
          </a:p>
        </p:txBody>
      </p:sp>
      <p:sp>
        <p:nvSpPr>
          <p:cNvPr id="134" name="Google Shape;134;p18"/>
          <p:cNvSpPr txBox="1"/>
          <p:nvPr/>
        </p:nvSpPr>
        <p:spPr>
          <a:xfrm flipH="1">
            <a:off x="6892107" y="3629425"/>
            <a:ext cx="188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usare</a:t>
            </a:r>
            <a:endParaRPr sz="45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5" name="Google Shape;135;p18"/>
          <p:cNvSpPr txBox="1"/>
          <p:nvPr/>
        </p:nvSpPr>
        <p:spPr>
          <a:xfrm>
            <a:off x="3406986" y="2369928"/>
            <a:ext cx="35769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E87D1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lang="en-GB" sz="45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niverso</a:t>
            </a:r>
            <a:endParaRPr sz="4500">
              <a:solidFill>
                <a:srgbClr val="11507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6" name="Google Shape;136;p18"/>
          <p:cNvSpPr txBox="1"/>
          <p:nvPr/>
        </p:nvSpPr>
        <p:spPr>
          <a:xfrm>
            <a:off x="3780113" y="203150"/>
            <a:ext cx="19623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0"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lang="en-GB" sz="16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5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/>
          <p:nvPr/>
        </p:nvSpPr>
        <p:spPr>
          <a:xfrm>
            <a:off x="7019925" y="193624"/>
            <a:ext cx="1926300" cy="300600"/>
          </a:xfrm>
          <a:prstGeom prst="roundRect">
            <a:avLst>
              <a:gd fmla="val 16667" name="adj"/>
            </a:avLst>
          </a:prstGeom>
          <a:solidFill>
            <a:srgbClr val="F66400"/>
          </a:solidFill>
          <a:ln cap="flat" cmpd="sng" w="12700">
            <a:solidFill>
              <a:srgbClr val="11507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entury Gothic"/>
              <a:buNone/>
            </a:pPr>
            <a:r>
              <a:rPr b="1" lang="en-GB"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leggere</a:t>
            </a:r>
            <a:r>
              <a:rPr b="1" i="0" lang="en-GB" sz="15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/ parlare</a:t>
            </a:r>
            <a:endParaRPr b="1" i="0" sz="15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angle for the timer" id="143" name="Google Shape;143;p19"/>
          <p:cNvSpPr/>
          <p:nvPr/>
        </p:nvSpPr>
        <p:spPr>
          <a:xfrm>
            <a:off x="7551574" y="872995"/>
            <a:ext cx="376500" cy="3117300"/>
          </a:xfrm>
          <a:prstGeom prst="rect">
            <a:avLst/>
          </a:prstGeom>
          <a:solidFill>
            <a:srgbClr val="CC00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nagle for the timer " id="144" name="Google Shape;144;p19"/>
          <p:cNvSpPr/>
          <p:nvPr/>
        </p:nvSpPr>
        <p:spPr>
          <a:xfrm>
            <a:off x="7549799" y="872993"/>
            <a:ext cx="377700" cy="3117300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cap="flat" cmpd="sng" w="9525">
            <a:solidFill>
              <a:srgbClr val="02456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chemeClr val="lt1">
                <a:alpha val="62750"/>
              </a:scheme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descr="top line for the timer to mark 60 seconds" id="145" name="Google Shape;145;p19"/>
          <p:cNvCxnSpPr/>
          <p:nvPr/>
        </p:nvCxnSpPr>
        <p:spPr>
          <a:xfrm>
            <a:off x="8082619" y="864424"/>
            <a:ext cx="162600" cy="0"/>
          </a:xfrm>
          <a:prstGeom prst="straightConnector1">
            <a:avLst/>
          </a:prstGeom>
          <a:noFill/>
          <a:ln cap="flat" cmpd="sng" w="28575">
            <a:solidFill>
              <a:srgbClr val="1E4E7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6" name="Google Shape;146;p19"/>
          <p:cNvSpPr txBox="1"/>
          <p:nvPr/>
        </p:nvSpPr>
        <p:spPr>
          <a:xfrm>
            <a:off x="8245213" y="746035"/>
            <a:ext cx="323700" cy="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200"/>
              <a:buFont typeface="Century Gothic"/>
              <a:buNone/>
            </a:pPr>
            <a:r>
              <a:rPr b="1" i="0" lang="en-GB" sz="1200" u="none" cap="none" strike="noStrike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60</a:t>
            </a:r>
            <a:endParaRPr sz="1100"/>
          </a:p>
        </p:txBody>
      </p:sp>
      <p:cxnSp>
        <p:nvCxnSpPr>
          <p:cNvPr descr="line for the 60 second timer" id="147" name="Google Shape;147;p19"/>
          <p:cNvCxnSpPr/>
          <p:nvPr/>
        </p:nvCxnSpPr>
        <p:spPr>
          <a:xfrm>
            <a:off x="8064104" y="864424"/>
            <a:ext cx="0" cy="3117300"/>
          </a:xfrm>
          <a:prstGeom prst="straightConnector1">
            <a:avLst/>
          </a:prstGeom>
          <a:noFill/>
          <a:ln cap="flat" cmpd="sng" w="28575">
            <a:solidFill>
              <a:srgbClr val="1E4E7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8" name="Google Shape;148;p19"/>
          <p:cNvSpPr txBox="1"/>
          <p:nvPr/>
        </p:nvSpPr>
        <p:spPr>
          <a:xfrm>
            <a:off x="8064104" y="2352350"/>
            <a:ext cx="1080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400"/>
              <a:buFont typeface="Century Gothic"/>
              <a:buNone/>
            </a:pPr>
            <a:r>
              <a:rPr b="1" lang="en-GB" sz="140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secondi</a:t>
            </a:r>
            <a:endParaRPr b="1" i="0" sz="1400" u="none" cap="none" strike="noStrike">
              <a:solidFill>
                <a:srgbClr val="1E4E7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descr="bottom line for the timer to mark 0 seconds" id="149" name="Google Shape;149;p19"/>
          <p:cNvCxnSpPr/>
          <p:nvPr/>
        </p:nvCxnSpPr>
        <p:spPr>
          <a:xfrm>
            <a:off x="8064104" y="3981618"/>
            <a:ext cx="162600" cy="0"/>
          </a:xfrm>
          <a:prstGeom prst="straightConnector1">
            <a:avLst/>
          </a:prstGeom>
          <a:noFill/>
          <a:ln cap="flat" cmpd="sng" w="28575">
            <a:solidFill>
              <a:srgbClr val="1E4E7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0" name="Google Shape;150;p19"/>
          <p:cNvSpPr txBox="1"/>
          <p:nvPr/>
        </p:nvSpPr>
        <p:spPr>
          <a:xfrm>
            <a:off x="8226697" y="3846222"/>
            <a:ext cx="550500" cy="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200"/>
              <a:buFont typeface="Century Gothic"/>
              <a:buNone/>
            </a:pPr>
            <a:r>
              <a:rPr b="1" i="0" lang="en-GB" sz="1200" u="none" cap="none" strike="noStrike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sz="1100"/>
          </a:p>
        </p:txBody>
      </p:sp>
      <p:sp>
        <p:nvSpPr>
          <p:cNvPr descr="rectangle that hides the timer as it disappears off the screen" id="151" name="Google Shape;151;p19"/>
          <p:cNvSpPr/>
          <p:nvPr/>
        </p:nvSpPr>
        <p:spPr>
          <a:xfrm>
            <a:off x="7436378" y="3990188"/>
            <a:ext cx="558900" cy="5745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entury Gothic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2" name="Google Shape;152;p19"/>
          <p:cNvSpPr/>
          <p:nvPr/>
        </p:nvSpPr>
        <p:spPr>
          <a:xfrm>
            <a:off x="7354126" y="4154433"/>
            <a:ext cx="794100" cy="28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ffectLst>
            <a:outerShdw blurRad="57150" rotWithShape="0" algn="ctr" dir="5400000" dist="19050">
              <a:srgbClr val="000000">
                <a:alpha val="6275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b="1" lang="en-GB"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INIZIO</a:t>
            </a:r>
            <a:endParaRPr b="1" i="0" sz="14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3" name="Google Shape;153;p19"/>
          <p:cNvSpPr txBox="1"/>
          <p:nvPr/>
        </p:nvSpPr>
        <p:spPr>
          <a:xfrm>
            <a:off x="162282" y="1590361"/>
            <a:ext cx="20577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b="1" lang="en-GB" sz="450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sare</a:t>
            </a:r>
            <a:endParaRPr b="1" sz="4500" strike="sngStrike">
              <a:solidFill>
                <a:srgbClr val="1E4E7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4" name="Google Shape;154;p19"/>
          <p:cNvSpPr txBox="1"/>
          <p:nvPr/>
        </p:nvSpPr>
        <p:spPr>
          <a:xfrm>
            <a:off x="4213474" y="1306125"/>
            <a:ext cx="22635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b="1" lang="en-GB" sz="45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b="1" lang="en-GB" sz="4500">
                <a:solidFill>
                  <a:srgbClr val="0B539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sica</a:t>
            </a:r>
            <a:endParaRPr b="1" sz="4500" strike="sngStrike">
              <a:solidFill>
                <a:srgbClr val="0B539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5" name="Google Shape;155;p19"/>
          <p:cNvSpPr txBox="1"/>
          <p:nvPr/>
        </p:nvSpPr>
        <p:spPr>
          <a:xfrm>
            <a:off x="1572783" y="483560"/>
            <a:ext cx="17025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b="1" lang="en-GB" sz="4500">
                <a:solidFill>
                  <a:srgbClr val="0B539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</a:t>
            </a:r>
            <a:endParaRPr b="1" sz="4500" strike="sngStrike">
              <a:solidFill>
                <a:srgbClr val="0B539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6" name="Google Shape;156;p19"/>
          <p:cNvSpPr txBox="1"/>
          <p:nvPr/>
        </p:nvSpPr>
        <p:spPr>
          <a:xfrm>
            <a:off x="774445" y="3392418"/>
            <a:ext cx="20577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0B539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r>
              <a:rPr b="1" lang="en-GB" sz="4500">
                <a:solidFill>
                  <a:srgbClr val="F664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endParaRPr b="1" sz="4500" strike="sngStrike">
              <a:solidFill>
                <a:srgbClr val="F664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7" name="Google Shape;157;p19"/>
          <p:cNvSpPr txBox="1"/>
          <p:nvPr>
            <p:ph type="title"/>
          </p:nvPr>
        </p:nvSpPr>
        <p:spPr>
          <a:xfrm>
            <a:off x="0" y="22181"/>
            <a:ext cx="1528800" cy="41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</a:pPr>
            <a:r>
              <a:rPr b="1" lang="en-GB" sz="2700">
                <a:solidFill>
                  <a:srgbClr val="980000"/>
                </a:solidFill>
              </a:rPr>
              <a:t>fonetica</a:t>
            </a:r>
            <a:endParaRPr b="1" sz="2700">
              <a:solidFill>
                <a:srgbClr val="980000"/>
              </a:solidFill>
            </a:endParaRPr>
          </a:p>
        </p:txBody>
      </p:sp>
      <p:sp>
        <p:nvSpPr>
          <p:cNvPr id="158" name="Google Shape;158;p19"/>
          <p:cNvSpPr txBox="1"/>
          <p:nvPr/>
        </p:nvSpPr>
        <p:spPr>
          <a:xfrm>
            <a:off x="3895395" y="2743381"/>
            <a:ext cx="20577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0B539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b="1" lang="en-GB" sz="4500">
                <a:solidFill>
                  <a:srgbClr val="F664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endParaRPr b="1" sz="4500" strike="sngStrike">
              <a:solidFill>
                <a:srgbClr val="F664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9" name="Google Shape;159;p19"/>
          <p:cNvSpPr txBox="1"/>
          <p:nvPr/>
        </p:nvSpPr>
        <p:spPr>
          <a:xfrm>
            <a:off x="2295550" y="4180650"/>
            <a:ext cx="306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F664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b="1" lang="en-GB" sz="4500">
                <a:solidFill>
                  <a:srgbClr val="0B539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niverso</a:t>
            </a:r>
            <a:endParaRPr b="1" sz="4500" strike="sngStrike">
              <a:solidFill>
                <a:srgbClr val="0B539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0"/>
          <p:cNvSpPr txBox="1"/>
          <p:nvPr>
            <p:ph type="title"/>
          </p:nvPr>
        </p:nvSpPr>
        <p:spPr>
          <a:xfrm>
            <a:off x="0" y="22181"/>
            <a:ext cx="1528800" cy="41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</a:pPr>
            <a:r>
              <a:rPr b="1" lang="en-GB" sz="2700">
                <a:solidFill>
                  <a:srgbClr val="980000"/>
                </a:solidFill>
              </a:rPr>
              <a:t>fonetica</a:t>
            </a:r>
            <a:endParaRPr b="1" sz="2700">
              <a:solidFill>
                <a:srgbClr val="980000"/>
              </a:solidFill>
            </a:endParaRPr>
          </a:p>
        </p:txBody>
      </p:sp>
      <p:sp>
        <p:nvSpPr>
          <p:cNvPr id="166" name="Google Shape;166;p20"/>
          <p:cNvSpPr/>
          <p:nvPr/>
        </p:nvSpPr>
        <p:spPr>
          <a:xfrm>
            <a:off x="7019925" y="193624"/>
            <a:ext cx="1926300" cy="300600"/>
          </a:xfrm>
          <a:prstGeom prst="roundRect">
            <a:avLst>
              <a:gd fmla="val 16667" name="adj"/>
            </a:avLst>
          </a:prstGeom>
          <a:solidFill>
            <a:srgbClr val="F66400"/>
          </a:solidFill>
          <a:ln cap="flat" cmpd="sng" w="12700">
            <a:solidFill>
              <a:srgbClr val="11507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entury Gothic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leggere / </a:t>
            </a:r>
            <a:r>
              <a:rPr b="1" lang="en-GB"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parlare</a:t>
            </a:r>
            <a:endParaRPr b="1" i="0" sz="15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angle for the timer" id="167" name="Google Shape;167;p20"/>
          <p:cNvSpPr/>
          <p:nvPr/>
        </p:nvSpPr>
        <p:spPr>
          <a:xfrm>
            <a:off x="7551574" y="872995"/>
            <a:ext cx="376500" cy="3117300"/>
          </a:xfrm>
          <a:prstGeom prst="rect">
            <a:avLst/>
          </a:prstGeom>
          <a:solidFill>
            <a:srgbClr val="CC00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nagle for the timer " id="168" name="Google Shape;168;p20"/>
          <p:cNvSpPr/>
          <p:nvPr/>
        </p:nvSpPr>
        <p:spPr>
          <a:xfrm>
            <a:off x="7549799" y="872993"/>
            <a:ext cx="377700" cy="3117300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cap="flat" cmpd="sng" w="9525">
            <a:solidFill>
              <a:srgbClr val="02456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chemeClr val="lt1">
                <a:alpha val="62750"/>
              </a:scheme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descr="top line for the timer to mark 60 seconds" id="169" name="Google Shape;169;p20"/>
          <p:cNvCxnSpPr/>
          <p:nvPr/>
        </p:nvCxnSpPr>
        <p:spPr>
          <a:xfrm>
            <a:off x="8082619" y="864424"/>
            <a:ext cx="162600" cy="0"/>
          </a:xfrm>
          <a:prstGeom prst="straightConnector1">
            <a:avLst/>
          </a:prstGeom>
          <a:noFill/>
          <a:ln cap="flat" cmpd="sng" w="28575">
            <a:solidFill>
              <a:srgbClr val="1E4E7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0" name="Google Shape;170;p20"/>
          <p:cNvSpPr txBox="1"/>
          <p:nvPr/>
        </p:nvSpPr>
        <p:spPr>
          <a:xfrm>
            <a:off x="8245213" y="746035"/>
            <a:ext cx="323700" cy="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200"/>
              <a:buFont typeface="Century Gothic"/>
              <a:buNone/>
            </a:pPr>
            <a:r>
              <a:rPr b="1" i="0" lang="en-GB" sz="1200" u="none" cap="none" strike="noStrike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60</a:t>
            </a:r>
            <a:endParaRPr sz="1100"/>
          </a:p>
        </p:txBody>
      </p:sp>
      <p:cxnSp>
        <p:nvCxnSpPr>
          <p:cNvPr descr="line for the 60 second timer" id="171" name="Google Shape;171;p20"/>
          <p:cNvCxnSpPr/>
          <p:nvPr/>
        </p:nvCxnSpPr>
        <p:spPr>
          <a:xfrm>
            <a:off x="8064104" y="864424"/>
            <a:ext cx="0" cy="3117300"/>
          </a:xfrm>
          <a:prstGeom prst="straightConnector1">
            <a:avLst/>
          </a:prstGeom>
          <a:noFill/>
          <a:ln cap="flat" cmpd="sng" w="28575">
            <a:solidFill>
              <a:srgbClr val="1E4E7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2" name="Google Shape;172;p20"/>
          <p:cNvSpPr txBox="1"/>
          <p:nvPr/>
        </p:nvSpPr>
        <p:spPr>
          <a:xfrm>
            <a:off x="8064104" y="2352350"/>
            <a:ext cx="1080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400"/>
              <a:buFont typeface="Century Gothic"/>
              <a:buNone/>
            </a:pPr>
            <a:r>
              <a:rPr b="1" i="0" lang="en-GB" sz="1400" u="none" cap="none" strike="noStrike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secondi</a:t>
            </a:r>
            <a:endParaRPr b="1" i="0" sz="1400" u="none" cap="none" strike="noStrike">
              <a:solidFill>
                <a:srgbClr val="1E4E7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descr="bottom line for the timer to mark 0 seconds" id="173" name="Google Shape;173;p20"/>
          <p:cNvCxnSpPr/>
          <p:nvPr/>
        </p:nvCxnSpPr>
        <p:spPr>
          <a:xfrm>
            <a:off x="8064104" y="3981618"/>
            <a:ext cx="162600" cy="0"/>
          </a:xfrm>
          <a:prstGeom prst="straightConnector1">
            <a:avLst/>
          </a:prstGeom>
          <a:noFill/>
          <a:ln cap="flat" cmpd="sng" w="28575">
            <a:solidFill>
              <a:srgbClr val="1E4E7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4" name="Google Shape;174;p20"/>
          <p:cNvSpPr txBox="1"/>
          <p:nvPr/>
        </p:nvSpPr>
        <p:spPr>
          <a:xfrm>
            <a:off x="8226697" y="3846222"/>
            <a:ext cx="550500" cy="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200"/>
              <a:buFont typeface="Century Gothic"/>
              <a:buNone/>
            </a:pPr>
            <a:r>
              <a:rPr b="1" i="0" lang="en-GB" sz="1200" u="none" cap="none" strike="noStrike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sz="1100"/>
          </a:p>
        </p:txBody>
      </p:sp>
      <p:sp>
        <p:nvSpPr>
          <p:cNvPr descr="rectangle that hides the timer as it disappears off the screen" id="175" name="Google Shape;175;p20"/>
          <p:cNvSpPr/>
          <p:nvPr/>
        </p:nvSpPr>
        <p:spPr>
          <a:xfrm>
            <a:off x="7436378" y="3990188"/>
            <a:ext cx="558900" cy="5745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entury Gothic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6" name="Google Shape;176;p20"/>
          <p:cNvSpPr/>
          <p:nvPr/>
        </p:nvSpPr>
        <p:spPr>
          <a:xfrm>
            <a:off x="7354126" y="4154433"/>
            <a:ext cx="794100" cy="28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ffectLst>
            <a:outerShdw blurRad="57150" rotWithShape="0" algn="ctr" dir="5400000" dist="19050">
              <a:srgbClr val="000000">
                <a:alpha val="6275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b="1" i="0" lang="en-GB" sz="14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INIZIO</a:t>
            </a:r>
            <a:endParaRPr b="1" i="0" sz="14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7" name="Google Shape;177;p20"/>
          <p:cNvSpPr txBox="1"/>
          <p:nvPr/>
        </p:nvSpPr>
        <p:spPr>
          <a:xfrm>
            <a:off x="162282" y="1590361"/>
            <a:ext cx="20577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b="1" lang="en-GB" sz="450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sare</a:t>
            </a:r>
            <a:endParaRPr b="1" sz="4500" strike="sngStrike">
              <a:solidFill>
                <a:srgbClr val="1E4E7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8" name="Google Shape;178;p20"/>
          <p:cNvSpPr txBox="1"/>
          <p:nvPr/>
        </p:nvSpPr>
        <p:spPr>
          <a:xfrm>
            <a:off x="4213474" y="1306125"/>
            <a:ext cx="22635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b="1" lang="en-GB" sz="45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b="1" lang="en-GB" sz="4500">
                <a:solidFill>
                  <a:srgbClr val="0B539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sica</a:t>
            </a:r>
            <a:endParaRPr b="1" sz="4500" strike="sngStrike">
              <a:solidFill>
                <a:srgbClr val="0B539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9" name="Google Shape;179;p20"/>
          <p:cNvSpPr txBox="1"/>
          <p:nvPr/>
        </p:nvSpPr>
        <p:spPr>
          <a:xfrm>
            <a:off x="1572783" y="483560"/>
            <a:ext cx="17025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b="1" lang="en-GB" sz="4500">
                <a:solidFill>
                  <a:srgbClr val="0B539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</a:t>
            </a:r>
            <a:endParaRPr b="1" sz="4500" strike="sngStrike">
              <a:solidFill>
                <a:srgbClr val="0B539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20"/>
          <p:cNvSpPr txBox="1"/>
          <p:nvPr/>
        </p:nvSpPr>
        <p:spPr>
          <a:xfrm>
            <a:off x="774445" y="3392418"/>
            <a:ext cx="20577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0B539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r>
              <a:rPr b="1" lang="en-GB" sz="4500">
                <a:solidFill>
                  <a:srgbClr val="F664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endParaRPr b="1" sz="4500" strike="sngStrike">
              <a:solidFill>
                <a:srgbClr val="F664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20"/>
          <p:cNvSpPr txBox="1"/>
          <p:nvPr/>
        </p:nvSpPr>
        <p:spPr>
          <a:xfrm>
            <a:off x="3895395" y="2743381"/>
            <a:ext cx="20577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0B539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b="1" lang="en-GB" sz="4500">
                <a:solidFill>
                  <a:srgbClr val="F664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endParaRPr b="1" sz="4500" strike="sngStrike">
              <a:solidFill>
                <a:srgbClr val="F664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2" name="Google Shape;182;p20"/>
          <p:cNvSpPr txBox="1"/>
          <p:nvPr/>
        </p:nvSpPr>
        <p:spPr>
          <a:xfrm>
            <a:off x="2295550" y="4180650"/>
            <a:ext cx="306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F664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b="1" lang="en-GB" sz="4500">
                <a:solidFill>
                  <a:srgbClr val="0B539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niverso</a:t>
            </a:r>
            <a:endParaRPr b="1" sz="4500" strike="sngStrike">
              <a:solidFill>
                <a:srgbClr val="0B539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