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9448c70431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9448c70431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Teacher says the word students write it down (on mini whiteboards?) check after each word and correct misspellings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e?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iesa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iave</a:t>
            </a:r>
            <a:endParaRPr sz="1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</a:t>
            </a: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ché</a:t>
            </a:r>
            <a:endParaRPr sz="12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iamare</a:t>
            </a:r>
            <a:endParaRPr sz="12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iaro</a:t>
            </a:r>
            <a:endParaRPr sz="3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b49c2eedf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8b49c2eedf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39e2b8153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39e2b815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39e2b81538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39e2b8153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39e2b81538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39e2b81538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Teacher says the word students write it down (on mini whiteboards?) check after each word and correct misspellings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e?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iesa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iave</a:t>
            </a:r>
            <a:endParaRPr sz="1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</a:t>
            </a: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ché</a:t>
            </a:r>
            <a:endParaRPr sz="12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iamare</a:t>
            </a:r>
            <a:endParaRPr sz="12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iaro</a:t>
            </a:r>
            <a:endParaRPr sz="3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7" name="Google Shape;107;p1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4" name="Google Shape;114;p18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5" name="Google Shape;115;p18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6" name="Google Shape;116;p18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2" name="Google Shape;122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2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32" name="Google Shape;132;p21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33" name="Google Shape;133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4" name="Google Shape;134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8" name="Google Shape;138;p2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40" name="Google Shape;140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1" name="Google Shape;141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2" name="Google Shape;142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6" name="Google Shape;146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7" name="Google Shape;147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8" name="Google Shape;148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52" name="Google Shape;15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3" name="Google Shape;15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4" name="Google Shape;15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913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entury Gothic"/>
              <a:buChar char="•"/>
              <a:defRPr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•"/>
              <a:defRPr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Char char="•"/>
              <a:defRPr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type="ctrTitle"/>
          </p:nvPr>
        </p:nvSpPr>
        <p:spPr>
          <a:xfrm>
            <a:off x="112300" y="148050"/>
            <a:ext cx="8794800" cy="6531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Ripasso</a:t>
            </a:r>
            <a:r>
              <a:rPr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	-	Phonics </a:t>
            </a:r>
            <a:endParaRPr>
              <a:solidFill>
                <a:srgbClr val="38761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0" name="Google Shape;160;p25"/>
          <p:cNvSpPr txBox="1"/>
          <p:nvPr>
            <p:ph idx="1" type="subTitle"/>
          </p:nvPr>
        </p:nvSpPr>
        <p:spPr>
          <a:xfrm>
            <a:off x="280800" y="1046476"/>
            <a:ext cx="8537400" cy="3768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2200">
                <a:latin typeface="Century Gothic"/>
                <a:ea typeface="Century Gothic"/>
                <a:cs typeface="Century Gothic"/>
                <a:sym typeface="Century Gothic"/>
              </a:rPr>
              <a:t>Spell the following words:	     </a:t>
            </a:r>
            <a:r>
              <a:rPr b="1" lang="en-GB" sz="1900">
                <a:latin typeface="Century Gothic"/>
                <a:ea typeface="Century Gothic"/>
                <a:cs typeface="Century Gothic"/>
                <a:sym typeface="Century Gothic"/>
              </a:rPr>
              <a:t>(Ext. What do they mean in English?)</a:t>
            </a:r>
            <a:r>
              <a:rPr b="1" lang="en-GB" sz="2100"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endParaRPr b="1" sz="21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/>
              <a:t>se</a:t>
            </a:r>
            <a:r>
              <a:rPr lang="en-GB" sz="2600">
                <a:solidFill>
                  <a:srgbClr val="0000FF"/>
                </a:solidFill>
              </a:rPr>
              <a:t>tt</a:t>
            </a:r>
            <a:r>
              <a:rPr lang="en-GB" sz="2600"/>
              <a:t>e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AutoNum type="arabicPeriod"/>
            </a:pPr>
            <a:r>
              <a:rPr lang="en-GB" sz="2600"/>
              <a:t>sete</a:t>
            </a:r>
            <a:endParaRPr sz="2600">
              <a:solidFill>
                <a:srgbClr val="0000FF"/>
              </a:solidFill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AutoNum type="arabicPeriod"/>
            </a:pPr>
            <a:r>
              <a:rPr lang="en-GB" sz="2600"/>
              <a:t>casa</a:t>
            </a:r>
            <a:endParaRPr sz="2600"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20124D"/>
                </a:solidFill>
              </a:rPr>
              <a:t>ca</a:t>
            </a:r>
            <a:r>
              <a:rPr lang="en-GB" sz="2600">
                <a:solidFill>
                  <a:srgbClr val="0000FF"/>
                </a:solidFill>
              </a:rPr>
              <a:t>ss</a:t>
            </a:r>
            <a:r>
              <a:rPr lang="en-GB" sz="2600">
                <a:solidFill>
                  <a:srgbClr val="20124D"/>
                </a:solidFill>
              </a:rPr>
              <a:t>a</a:t>
            </a:r>
            <a:endParaRPr sz="26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Century Gothic"/>
              <a:buAutoNum type="arabicPeriod"/>
            </a:pPr>
            <a:r>
              <a:rPr lang="en-GB" sz="2600"/>
              <a:t>po</a:t>
            </a:r>
            <a:r>
              <a:rPr lang="en-GB" sz="2600">
                <a:solidFill>
                  <a:srgbClr val="0000FF"/>
                </a:solidFill>
              </a:rPr>
              <a:t>ll</a:t>
            </a:r>
            <a:r>
              <a:rPr lang="en-GB" sz="2600"/>
              <a:t>o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AutoNum type="arabicPeriod"/>
            </a:pPr>
            <a:r>
              <a:rPr lang="en-GB" sz="2600"/>
              <a:t>sono</a:t>
            </a:r>
            <a:endParaRPr sz="26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idx="1" type="body"/>
          </p:nvPr>
        </p:nvSpPr>
        <p:spPr>
          <a:xfrm>
            <a:off x="628650" y="1934294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5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SSC</a:t>
            </a:r>
            <a:r>
              <a:rPr b="1" lang="en-GB" sz="50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		</a:t>
            </a:r>
            <a:r>
              <a:rPr b="1" lang="en-GB" sz="4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(silent) h</a:t>
            </a:r>
            <a:endParaRPr b="1" sz="48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63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/>
        </p:nvSpPr>
        <p:spPr>
          <a:xfrm>
            <a:off x="3637200" y="1275537"/>
            <a:ext cx="1977300" cy="19284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7"/>
          <p:cNvSpPr txBox="1"/>
          <p:nvPr/>
        </p:nvSpPr>
        <p:spPr>
          <a:xfrm>
            <a:off x="3637211" y="1275525"/>
            <a:ext cx="962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30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endParaRPr b="1" sz="4300">
              <a:solidFill>
                <a:srgbClr val="11507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2" name="Google Shape;172;p27"/>
          <p:cNvSpPr txBox="1"/>
          <p:nvPr/>
        </p:nvSpPr>
        <p:spPr>
          <a:xfrm flipH="1">
            <a:off x="3318409" y="3435850"/>
            <a:ext cx="26892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r>
              <a:rPr lang="en-GB" sz="480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ockey</a:t>
            </a:r>
            <a:endParaRPr sz="4800">
              <a:solidFill>
                <a:srgbClr val="0070C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73" name="Google Shape;17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2075" y="1514650"/>
            <a:ext cx="1450125" cy="145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/>
        </p:nvSpPr>
        <p:spPr>
          <a:xfrm>
            <a:off x="1071875" y="1878750"/>
            <a:ext cx="25902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otel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9" name="Google Shape;179;p28"/>
          <p:cNvSpPr txBox="1"/>
          <p:nvPr/>
        </p:nvSpPr>
        <p:spPr>
          <a:xfrm>
            <a:off x="6227150" y="1878750"/>
            <a:ext cx="34908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0" name="Google Shape;180;p28"/>
          <p:cNvSpPr txBox="1"/>
          <p:nvPr/>
        </p:nvSpPr>
        <p:spPr>
          <a:xfrm>
            <a:off x="1319375" y="4308025"/>
            <a:ext cx="2095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iuso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1" name="Google Shape;181;p28"/>
          <p:cNvSpPr txBox="1"/>
          <p:nvPr/>
        </p:nvSpPr>
        <p:spPr>
          <a:xfrm>
            <a:off x="6348350" y="4216225"/>
            <a:ext cx="3248400" cy="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perc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é</a:t>
            </a:r>
            <a:endParaRPr>
              <a:solidFill>
                <a:srgbClr val="0000FF"/>
              </a:solidFill>
            </a:endParaRPr>
          </a:p>
        </p:txBody>
      </p:sp>
      <p:pic>
        <p:nvPicPr>
          <p:cNvPr id="182" name="Google Shape;18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999" y="222625"/>
            <a:ext cx="1506701" cy="1506701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8"/>
          <p:cNvSpPr txBox="1"/>
          <p:nvPr/>
        </p:nvSpPr>
        <p:spPr>
          <a:xfrm>
            <a:off x="6011025" y="1143741"/>
            <a:ext cx="1779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[I have]</a:t>
            </a:r>
            <a:endParaRPr sz="3200"/>
          </a:p>
        </p:txBody>
      </p:sp>
      <p:pic>
        <p:nvPicPr>
          <p:cNvPr id="184" name="Google Shape;184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13625" y="2938684"/>
            <a:ext cx="1506702" cy="1277537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8"/>
          <p:cNvSpPr txBox="1"/>
          <p:nvPr/>
        </p:nvSpPr>
        <p:spPr>
          <a:xfrm>
            <a:off x="5918279" y="3224638"/>
            <a:ext cx="2434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[why? / because]</a:t>
            </a:r>
            <a:endParaRPr sz="2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9"/>
          <p:cNvSpPr txBox="1"/>
          <p:nvPr>
            <p:ph type="ctrTitle"/>
          </p:nvPr>
        </p:nvSpPr>
        <p:spPr>
          <a:xfrm>
            <a:off x="112300" y="148050"/>
            <a:ext cx="8794800" cy="6531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Ripasso</a:t>
            </a:r>
            <a:r>
              <a:rPr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	-	Phonics </a:t>
            </a:r>
            <a:endParaRPr>
              <a:solidFill>
                <a:srgbClr val="38761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1" name="Google Shape;191;p29"/>
          <p:cNvSpPr txBox="1"/>
          <p:nvPr>
            <p:ph idx="1" type="subTitle"/>
          </p:nvPr>
        </p:nvSpPr>
        <p:spPr>
          <a:xfrm>
            <a:off x="280800" y="1046476"/>
            <a:ext cx="8537400" cy="3768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2200">
                <a:latin typeface="Century Gothic"/>
                <a:ea typeface="Century Gothic"/>
                <a:cs typeface="Century Gothic"/>
                <a:sym typeface="Century Gothic"/>
              </a:rPr>
              <a:t>Spell the following words:	     </a:t>
            </a:r>
            <a:r>
              <a:rPr b="1" lang="en-GB" sz="1900">
                <a:latin typeface="Century Gothic"/>
                <a:ea typeface="Century Gothic"/>
                <a:cs typeface="Century Gothic"/>
                <a:sym typeface="Century Gothic"/>
              </a:rPr>
              <a:t>(Ext. What do they mean in English?)</a:t>
            </a:r>
            <a:r>
              <a:rPr b="1" lang="en-GB" sz="2100"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endParaRPr b="1" sz="21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h</a:t>
            </a:r>
            <a:r>
              <a:rPr lang="en-GB" sz="2600"/>
              <a:t>ockey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h</a:t>
            </a:r>
            <a:r>
              <a:rPr lang="en-GB" sz="2600"/>
              <a:t>otel</a:t>
            </a:r>
            <a:endParaRPr sz="2600">
              <a:solidFill>
                <a:srgbClr val="0000FF"/>
              </a:solidFill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h</a:t>
            </a:r>
            <a:r>
              <a:rPr lang="en-GB" sz="2600"/>
              <a:t>o</a:t>
            </a:r>
            <a:endParaRPr sz="2600"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20124D"/>
                </a:solidFill>
              </a:rPr>
              <a:t>c</a:t>
            </a:r>
            <a:r>
              <a:rPr lang="en-GB" sz="2600">
                <a:solidFill>
                  <a:srgbClr val="0000FF"/>
                </a:solidFill>
              </a:rPr>
              <a:t>h</a:t>
            </a:r>
            <a:r>
              <a:rPr lang="en-GB" sz="2600">
                <a:solidFill>
                  <a:srgbClr val="20124D"/>
                </a:solidFill>
              </a:rPr>
              <a:t>iuso</a:t>
            </a:r>
            <a:endParaRPr sz="26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Century Gothic"/>
              <a:buAutoNum type="arabicPeriod"/>
            </a:pPr>
            <a:r>
              <a:rPr lang="en-GB" sz="2600"/>
              <a:t>perc</a:t>
            </a:r>
            <a:r>
              <a:rPr lang="en-GB" sz="2600">
                <a:solidFill>
                  <a:srgbClr val="0000FF"/>
                </a:solidFill>
              </a:rPr>
              <a:t>h</a:t>
            </a:r>
            <a:r>
              <a:rPr lang="en-GB" sz="2600"/>
              <a:t>é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