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CenturyGothic-regular.fntdata"/><Relationship Id="rId14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16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font" Target="fonts/CenturyGothic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448c7043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448c7043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Teacher says the word students write it down (on mini whiteboards?) check after each word and correct misspellings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e?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iesa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iave</a:t>
            </a:r>
            <a:endParaRPr sz="1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2012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</a:t>
            </a: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ché</a:t>
            </a:r>
            <a:endParaRPr sz="12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iamare</a:t>
            </a:r>
            <a:endParaRPr sz="1200">
              <a:solidFill>
                <a:srgbClr val="2012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Century Gothic"/>
              <a:buAutoNum type="arabicPeriod"/>
            </a:pPr>
            <a:r>
              <a:rPr lang="en-GB" sz="1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iaro</a:t>
            </a:r>
            <a:endParaRPr sz="3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b49c2eedf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b49c2eedf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39e16e1a9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39e16e1a9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e2d71046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e2d71046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9e16e1a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39e16e1a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9e16e1a9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39e16e1a9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9e06f5798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139e06f5798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practice activity (we recommend doing either this or the next activity)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Timing: </a:t>
            </a:r>
            <a:r>
              <a:rPr b="0" lang="en-GB"/>
              <a:t>1 minute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Aim: </a:t>
            </a:r>
            <a:r>
              <a:rPr b="0" lang="en-GB"/>
              <a:t>to gain confidence and fluency in saying words with [i]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Procedure: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1.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Pupils say the words alternately out loud with a partner, building up speed, over 1 minute’s intensive practice.  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2. Pupils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in any order they like, but are not allowed to repeat the one they said in their last turn.</a:t>
            </a: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lang="en-GB"/>
              <a:t>3.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Teacher can circulate to listen into their SSC knowledge.</a:t>
            </a:r>
            <a:endParaRPr b="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INIZIO to start a one minute timer on the screen.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 strike="sngStrike"/>
              <a:t>Word frequency (1 is the most frequent word in Spanish): </a:t>
            </a:r>
            <a:br>
              <a:rPr lang="en-GB" strike="sngStrike"/>
            </a:br>
            <a:r>
              <a:rPr b="0" lang="en-GB" strike="sngStrike"/>
              <a:t>salir [114]; lista [1189]; palabra [192]; luz [278]; llamar [122]; llevar [101]; ella [72]; amarillo [1381]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trike="sngStrike"/>
              <a:t>Source: Davies, M. &amp; Davies, K. (2018</a:t>
            </a:r>
            <a:r>
              <a:rPr i="1" lang="en-GB" strike="sngStrike"/>
              <a:t>). A frequency dictionary of Spanish: Core vocabulary for learners </a:t>
            </a:r>
            <a:r>
              <a:rPr lang="en-GB" strike="sngStrike"/>
              <a:t>(2nd ed.). Routledge: London</a:t>
            </a:r>
            <a:endParaRPr b="1" sz="1200" strike="sngStrike"/>
          </a:p>
        </p:txBody>
      </p:sp>
      <p:sp>
        <p:nvSpPr>
          <p:cNvPr id="256" name="Google Shape;256;g139e06f5798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4" name="Google Shape;114;p18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6" name="Google Shape;11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33" name="Google Shape;13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rgbClr val="FEE59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Century Gothic"/>
              <a:buNone/>
              <a:defRPr sz="45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rgbClr val="FEE599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rgbClr val="FEE599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Century Gothic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>
                <a:solidFill>
                  <a:srgbClr val="1F386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bg>
      <p:bgPr>
        <a:solidFill>
          <a:srgbClr val="FEE599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rgbClr val="FEE599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4" name="Google Shape;174;p30"/>
          <p:cNvSpPr txBox="1"/>
          <p:nvPr>
            <p:ph idx="2" type="body"/>
          </p:nvPr>
        </p:nvSpPr>
        <p:spPr>
          <a:xfrm>
            <a:off x="629842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5" name="Google Shape;175;p30"/>
          <p:cNvSpPr txBox="1"/>
          <p:nvPr>
            <p:ph idx="3" type="body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6" name="Google Shape;176;p30"/>
          <p:cNvSpPr txBox="1"/>
          <p:nvPr>
            <p:ph idx="4" type="body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bg>
      <p:bgPr>
        <a:solidFill>
          <a:srgbClr val="FEE59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1"/>
          <p:cNvSpPr txBox="1"/>
          <p:nvPr/>
        </p:nvSpPr>
        <p:spPr>
          <a:xfrm>
            <a:off x="628650" y="1442545"/>
            <a:ext cx="45267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</a:t>
            </a:r>
            <a:endParaRPr sz="11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bg>
      <p:bgPr>
        <a:solidFill>
          <a:srgbClr val="FEE599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rgbClr val="FEE59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84" name="Google Shape;184;p3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bg>
      <p:bgPr>
        <a:solidFill>
          <a:srgbClr val="FEE599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/>
          <p:nvPr>
            <p:ph idx="2" type="pic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bg>
      <p:bgPr>
        <a:solidFill>
          <a:srgbClr val="FEE599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rgbClr val="FEE599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  <a:defRPr i="0" sz="3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Char char="•"/>
              <a:defRPr i="0" sz="21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Char char="•"/>
              <a:defRPr i="0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  <a:defRPr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E599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300"/>
              <a:buFont typeface="Century Gothic"/>
              <a:buNone/>
              <a:defRPr b="0" i="0" sz="33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jp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ctrTitle"/>
          </p:nvPr>
        </p:nvSpPr>
        <p:spPr>
          <a:xfrm>
            <a:off x="112300" y="148050"/>
            <a:ext cx="8794800" cy="653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Ripasso</a:t>
            </a:r>
            <a:r>
              <a:rPr lang="en-GB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-	Phonics </a:t>
            </a:r>
            <a:endParaRPr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7"/>
          <p:cNvSpPr txBox="1"/>
          <p:nvPr>
            <p:ph idx="1" type="subTitle"/>
          </p:nvPr>
        </p:nvSpPr>
        <p:spPr>
          <a:xfrm>
            <a:off x="280800" y="1046476"/>
            <a:ext cx="8537400" cy="3768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200">
                <a:latin typeface="Century Gothic"/>
                <a:ea typeface="Century Gothic"/>
                <a:cs typeface="Century Gothic"/>
                <a:sym typeface="Century Gothic"/>
              </a:rPr>
              <a:t>Spell the following words:	     </a:t>
            </a:r>
            <a:r>
              <a:rPr b="1" lang="en-GB" sz="1900">
                <a:latin typeface="Century Gothic"/>
                <a:ea typeface="Century Gothic"/>
                <a:cs typeface="Century Gothic"/>
                <a:sym typeface="Century Gothic"/>
              </a:rPr>
              <a:t>(Ext. What do they mean in English?)</a:t>
            </a:r>
            <a:r>
              <a:rPr b="1" lang="en-GB" sz="21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b="1" sz="21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/>
              <a:t>ra</a:t>
            </a:r>
            <a:r>
              <a:rPr lang="en-GB" sz="2600">
                <a:solidFill>
                  <a:srgbClr val="0000FF"/>
                </a:solidFill>
              </a:rPr>
              <a:t>gn</a:t>
            </a:r>
            <a:r>
              <a:rPr lang="en-GB" sz="2600"/>
              <a:t>o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/>
              <a:t>monta</a:t>
            </a:r>
            <a:r>
              <a:rPr lang="en-GB" sz="2600">
                <a:solidFill>
                  <a:srgbClr val="0000FF"/>
                </a:solidFill>
              </a:rPr>
              <a:t>gn</a:t>
            </a:r>
            <a:r>
              <a:rPr lang="en-GB" sz="2600"/>
              <a:t>a</a:t>
            </a:r>
            <a:endParaRPr sz="2600">
              <a:solidFill>
                <a:srgbClr val="0000FF"/>
              </a:solidFill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/>
              <a:t>ba</a:t>
            </a:r>
            <a:r>
              <a:rPr lang="en-GB" sz="2600">
                <a:solidFill>
                  <a:srgbClr val="0000FF"/>
                </a:solidFill>
              </a:rPr>
              <a:t>gn</a:t>
            </a:r>
            <a:r>
              <a:rPr lang="en-GB" sz="2600"/>
              <a:t>o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Font typeface="Century Gothic"/>
              <a:buAutoNum type="arabicPeriod"/>
            </a:pPr>
            <a:r>
              <a:rPr lang="en-GB" sz="2600">
                <a:solidFill>
                  <a:srgbClr val="20124D"/>
                </a:solidFill>
              </a:rPr>
              <a:t>dise</a:t>
            </a:r>
            <a:r>
              <a:rPr lang="en-GB" sz="2600">
                <a:solidFill>
                  <a:srgbClr val="0000FF"/>
                </a:solidFill>
              </a:rPr>
              <a:t>gn</a:t>
            </a:r>
            <a:r>
              <a:rPr lang="en-GB" sz="2600">
                <a:solidFill>
                  <a:srgbClr val="20124D"/>
                </a:solidFill>
              </a:rPr>
              <a:t>o</a:t>
            </a:r>
            <a:endParaRPr sz="2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AutoNum type="arabicPeriod"/>
            </a:pPr>
            <a:r>
              <a:rPr lang="en-GB" sz="2600"/>
              <a:t>Spa</a:t>
            </a:r>
            <a:r>
              <a:rPr lang="en-GB" sz="2600">
                <a:solidFill>
                  <a:srgbClr val="0000FF"/>
                </a:solidFill>
              </a:rPr>
              <a:t>gn</a:t>
            </a:r>
            <a:r>
              <a:rPr lang="en-GB" sz="2600"/>
              <a:t>a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2600"/>
              <a:buAutoNum type="arabicPeriod"/>
            </a:pPr>
            <a:r>
              <a:rPr lang="en-GB" sz="2600"/>
              <a:t>giu</a:t>
            </a:r>
            <a:r>
              <a:rPr lang="en-GB" sz="2600">
                <a:solidFill>
                  <a:srgbClr val="0000FF"/>
                </a:solidFill>
              </a:rPr>
              <a:t>gn</a:t>
            </a:r>
            <a:r>
              <a:rPr lang="en-GB" sz="2600"/>
              <a:t>o</a:t>
            </a:r>
            <a:endParaRPr sz="26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628650" y="1934294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</a:t>
            </a:r>
            <a:r>
              <a:rPr b="1" lang="en-GB" sz="5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</a:t>
            </a:r>
            <a:r>
              <a:rPr b="1" lang="en-GB" sz="4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consonants</a:t>
            </a:r>
            <a:endParaRPr b="1" sz="48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63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>
            <p:ph idx="1" type="body"/>
          </p:nvPr>
        </p:nvSpPr>
        <p:spPr>
          <a:xfrm>
            <a:off x="628650" y="4345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</a:t>
            </a:r>
            <a:r>
              <a:rPr b="1" lang="en-GB" sz="5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		</a:t>
            </a:r>
            <a:r>
              <a:rPr b="1" lang="en-GB" sz="48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consonants</a:t>
            </a:r>
            <a:endParaRPr b="1" sz="48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6300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292650" y="1591050"/>
            <a:ext cx="8558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Double consonants </a:t>
            </a: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Italian are pronounced much more forcefully than a single consonant. The easiest way to do this is to shorten the vowel sound which comes before them. Compare these words below.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12" name="Google Shape;212;p39"/>
          <p:cNvSpPr txBox="1"/>
          <p:nvPr/>
        </p:nvSpPr>
        <p:spPr>
          <a:xfrm>
            <a:off x="866650" y="2653050"/>
            <a:ext cx="962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endParaRPr b="1" sz="38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9"/>
          <p:cNvSpPr txBox="1"/>
          <p:nvPr/>
        </p:nvSpPr>
        <p:spPr>
          <a:xfrm flipH="1">
            <a:off x="781088" y="4304138"/>
            <a:ext cx="160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31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3100">
                <a:solidFill>
                  <a:srgbClr val="ED7D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</a:t>
            </a:r>
            <a:r>
              <a:rPr lang="en-GB" sz="31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1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9"/>
          <p:cNvSpPr txBox="1"/>
          <p:nvPr/>
        </p:nvSpPr>
        <p:spPr>
          <a:xfrm flipH="1">
            <a:off x="5200507" y="4304150"/>
            <a:ext cx="175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-GB" sz="3100">
                <a:solidFill>
                  <a:srgbClr val="ED7D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31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310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9550" y="3252897"/>
            <a:ext cx="1381225" cy="102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479" y="3148248"/>
            <a:ext cx="1381212" cy="123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9"/>
          <p:cNvSpPr txBox="1"/>
          <p:nvPr/>
        </p:nvSpPr>
        <p:spPr>
          <a:xfrm>
            <a:off x="5406250" y="2839625"/>
            <a:ext cx="9627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b="1" sz="3800">
              <a:solidFill>
                <a:srgbClr val="11507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/>
        </p:nvSpPr>
        <p:spPr>
          <a:xfrm>
            <a:off x="536950" y="1536925"/>
            <a:ext cx="2590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tt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3" name="Google Shape;223;p40"/>
          <p:cNvSpPr txBox="1"/>
          <p:nvPr/>
        </p:nvSpPr>
        <p:spPr>
          <a:xfrm>
            <a:off x="6410800" y="1599850"/>
            <a:ext cx="34908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4" name="Google Shape;224;p40"/>
          <p:cNvSpPr txBox="1"/>
          <p:nvPr/>
        </p:nvSpPr>
        <p:spPr>
          <a:xfrm>
            <a:off x="674725" y="4216225"/>
            <a:ext cx="2095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" name="Google Shape;225;p40"/>
          <p:cNvSpPr txBox="1"/>
          <p:nvPr/>
        </p:nvSpPr>
        <p:spPr>
          <a:xfrm>
            <a:off x="6279800" y="4170325"/>
            <a:ext cx="18870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3894200" y="2105475"/>
            <a:ext cx="3248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vs</a:t>
            </a:r>
            <a:endParaRPr b="1" sz="3200">
              <a:solidFill>
                <a:srgbClr val="0000FF"/>
              </a:solidFill>
            </a:endParaRPr>
          </a:p>
        </p:txBody>
      </p:sp>
      <p:pic>
        <p:nvPicPr>
          <p:cNvPr id="227" name="Google Shape;22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350" y="355500"/>
            <a:ext cx="826990" cy="11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9803" y="250862"/>
            <a:ext cx="1887000" cy="141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9421" y="3004536"/>
            <a:ext cx="1177785" cy="118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9200" y="2571755"/>
            <a:ext cx="1448187" cy="14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/>
          <p:nvPr/>
        </p:nvSpPr>
        <p:spPr>
          <a:xfrm>
            <a:off x="536950" y="1536925"/>
            <a:ext cx="2590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6410800" y="1599850"/>
            <a:ext cx="34908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" name="Google Shape;237;p41"/>
          <p:cNvSpPr txBox="1"/>
          <p:nvPr/>
        </p:nvSpPr>
        <p:spPr>
          <a:xfrm>
            <a:off x="674725" y="4216225"/>
            <a:ext cx="20952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8" name="Google Shape;238;p41"/>
          <p:cNvSpPr txBox="1"/>
          <p:nvPr/>
        </p:nvSpPr>
        <p:spPr>
          <a:xfrm>
            <a:off x="6279800" y="4170325"/>
            <a:ext cx="18870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polo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9" name="Google Shape;239;p41"/>
          <p:cNvSpPr txBox="1"/>
          <p:nvPr/>
        </p:nvSpPr>
        <p:spPr>
          <a:xfrm>
            <a:off x="3894200" y="2105475"/>
            <a:ext cx="3248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vs</a:t>
            </a:r>
            <a:endParaRPr b="1" sz="3200">
              <a:solidFill>
                <a:srgbClr val="0000FF"/>
              </a:solidFill>
            </a:endParaRPr>
          </a:p>
        </p:txBody>
      </p:sp>
      <p:pic>
        <p:nvPicPr>
          <p:cNvPr id="240" name="Google Shape;24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430" y="203713"/>
            <a:ext cx="1134823" cy="208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1"/>
          <p:cNvPicPr preferRelativeResize="0"/>
          <p:nvPr/>
        </p:nvPicPr>
        <p:blipFill rotWithShape="1">
          <a:blip r:embed="rId4">
            <a:alphaModFix/>
          </a:blip>
          <a:srcRect b="20521" l="0" r="0" t="0"/>
          <a:stretch/>
        </p:blipFill>
        <p:spPr>
          <a:xfrm>
            <a:off x="6410813" y="351800"/>
            <a:ext cx="1134825" cy="116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720" y="3105350"/>
            <a:ext cx="1778576" cy="10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1"/>
          <p:cNvPicPr preferRelativeResize="0"/>
          <p:nvPr/>
        </p:nvPicPr>
        <p:blipFill rotWithShape="1">
          <a:blip r:embed="rId6">
            <a:alphaModFix/>
          </a:blip>
          <a:srcRect b="15783" l="21045" r="17218" t="11143"/>
          <a:stretch/>
        </p:blipFill>
        <p:spPr>
          <a:xfrm>
            <a:off x="6175185" y="2946695"/>
            <a:ext cx="1505776" cy="13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FBB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/>
        </p:nvSpPr>
        <p:spPr>
          <a:xfrm>
            <a:off x="1044450" y="3731475"/>
            <a:ext cx="25902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GB" sz="34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" name="Google Shape;249;p42"/>
          <p:cNvSpPr txBox="1"/>
          <p:nvPr/>
        </p:nvSpPr>
        <p:spPr>
          <a:xfrm>
            <a:off x="6095325" y="3731475"/>
            <a:ext cx="34908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0" name="Google Shape;250;p42"/>
          <p:cNvSpPr txBox="1"/>
          <p:nvPr/>
        </p:nvSpPr>
        <p:spPr>
          <a:xfrm>
            <a:off x="3894200" y="2105475"/>
            <a:ext cx="32484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vs</a:t>
            </a:r>
            <a:endParaRPr b="1" sz="3200">
              <a:solidFill>
                <a:srgbClr val="0000FF"/>
              </a:solidFill>
            </a:endParaRPr>
          </a:p>
        </p:txBody>
      </p:sp>
      <p:pic>
        <p:nvPicPr>
          <p:cNvPr id="251" name="Google Shape;2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275" y="1121583"/>
            <a:ext cx="1591076" cy="197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825" y="1274825"/>
            <a:ext cx="1442648" cy="18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/>
          <p:nvPr/>
        </p:nvSpPr>
        <p:spPr>
          <a:xfrm>
            <a:off x="7019925" y="193624"/>
            <a:ext cx="1926300" cy="300600"/>
          </a:xfrm>
          <a:prstGeom prst="roundRect">
            <a:avLst>
              <a:gd fmla="val 16667" name="adj"/>
            </a:avLst>
          </a:prstGeom>
          <a:solidFill>
            <a:srgbClr val="F66400"/>
          </a:solidFill>
          <a:ln cap="flat" cmpd="sng" w="12700">
            <a:solidFill>
              <a:srgbClr val="1150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entury Gothic"/>
              <a:buNone/>
            </a:pPr>
            <a:r>
              <a:rPr b="1" lang="en-GB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leggere</a:t>
            </a:r>
            <a:r>
              <a:rPr b="1" i="0" lang="en-GB" sz="15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 parlare</a:t>
            </a:r>
            <a:endParaRPr b="1" i="0" sz="15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angle for the timer" id="259" name="Google Shape;259;p43"/>
          <p:cNvSpPr/>
          <p:nvPr/>
        </p:nvSpPr>
        <p:spPr>
          <a:xfrm>
            <a:off x="7591374" y="872995"/>
            <a:ext cx="376800" cy="311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60" name="Google Shape;260;p43"/>
          <p:cNvSpPr/>
          <p:nvPr/>
        </p:nvSpPr>
        <p:spPr>
          <a:xfrm>
            <a:off x="7562324" y="872993"/>
            <a:ext cx="377700" cy="31173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descr="top line for the timer to mark 60 seconds" id="261" name="Google Shape;261;p43"/>
          <p:cNvCxnSpPr/>
          <p:nvPr/>
        </p:nvCxnSpPr>
        <p:spPr>
          <a:xfrm>
            <a:off x="8082619" y="864424"/>
            <a:ext cx="162600" cy="0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2" name="Google Shape;262;p43"/>
          <p:cNvSpPr txBox="1"/>
          <p:nvPr/>
        </p:nvSpPr>
        <p:spPr>
          <a:xfrm>
            <a:off x="8245213" y="746035"/>
            <a:ext cx="323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entury Gothic"/>
              <a:buNone/>
            </a:pPr>
            <a:r>
              <a:rPr b="1" i="0" lang="en-GB" sz="12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sz="1100"/>
          </a:p>
        </p:txBody>
      </p:sp>
      <p:cxnSp>
        <p:nvCxnSpPr>
          <p:cNvPr descr="line for the 60 second timer" id="263" name="Google Shape;263;p43"/>
          <p:cNvCxnSpPr/>
          <p:nvPr/>
        </p:nvCxnSpPr>
        <p:spPr>
          <a:xfrm>
            <a:off x="8064104" y="864424"/>
            <a:ext cx="0" cy="3117300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43"/>
          <p:cNvSpPr txBox="1"/>
          <p:nvPr/>
        </p:nvSpPr>
        <p:spPr>
          <a:xfrm>
            <a:off x="8064104" y="2352350"/>
            <a:ext cx="108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400"/>
              <a:buFont typeface="Century Gothic"/>
              <a:buNone/>
            </a:pPr>
            <a:r>
              <a:rPr b="1" lang="en-GB" sz="140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secondi</a:t>
            </a:r>
            <a:endParaRPr b="1" i="0" sz="1400" u="none" cap="none" strike="noStrik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descr="bottom line for the timer to mark 0 seconds" id="265" name="Google Shape;265;p43"/>
          <p:cNvCxnSpPr/>
          <p:nvPr/>
        </p:nvCxnSpPr>
        <p:spPr>
          <a:xfrm>
            <a:off x="8064104" y="3981618"/>
            <a:ext cx="162600" cy="0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" name="Google Shape;266;p43"/>
          <p:cNvSpPr txBox="1"/>
          <p:nvPr/>
        </p:nvSpPr>
        <p:spPr>
          <a:xfrm>
            <a:off x="8226697" y="3846222"/>
            <a:ext cx="550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200"/>
              <a:buFont typeface="Century Gothic"/>
              <a:buNone/>
            </a:pPr>
            <a:r>
              <a:rPr b="1" i="0" lang="en-GB" sz="12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sz="1100"/>
          </a:p>
        </p:txBody>
      </p:sp>
      <p:sp>
        <p:nvSpPr>
          <p:cNvPr descr="rectangle that hides the timer as it disappears off the screen" id="267" name="Google Shape;267;p43"/>
          <p:cNvSpPr/>
          <p:nvPr/>
        </p:nvSpPr>
        <p:spPr>
          <a:xfrm>
            <a:off x="7436378" y="3990188"/>
            <a:ext cx="558900" cy="574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8" name="Google Shape;268;p43"/>
          <p:cNvSpPr/>
          <p:nvPr/>
        </p:nvSpPr>
        <p:spPr>
          <a:xfrm>
            <a:off x="7354126" y="4154433"/>
            <a:ext cx="794100" cy="28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</a:pPr>
            <a:r>
              <a:rPr b="1" lang="en-GB"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INIZIO</a:t>
            </a:r>
            <a:endParaRPr b="1" i="0" sz="14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43"/>
          <p:cNvSpPr txBox="1"/>
          <p:nvPr>
            <p:ph type="title"/>
          </p:nvPr>
        </p:nvSpPr>
        <p:spPr>
          <a:xfrm>
            <a:off x="0" y="22181"/>
            <a:ext cx="1528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b="1" lang="en-GB" sz="2700">
                <a:solidFill>
                  <a:srgbClr val="980000"/>
                </a:solidFill>
              </a:rPr>
              <a:t>fonetica</a:t>
            </a:r>
            <a:endParaRPr b="1" sz="2700">
              <a:solidFill>
                <a:srgbClr val="980000"/>
              </a:solidFill>
            </a:endParaRPr>
          </a:p>
        </p:txBody>
      </p:sp>
      <p:sp>
        <p:nvSpPr>
          <p:cNvPr descr="rectnagle for the timer " id="270" name="Google Shape;270;p43"/>
          <p:cNvSpPr/>
          <p:nvPr/>
        </p:nvSpPr>
        <p:spPr>
          <a:xfrm>
            <a:off x="7583763" y="1042249"/>
            <a:ext cx="377700" cy="28971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1" name="Google Shape;271;p43"/>
          <p:cNvSpPr/>
          <p:nvPr/>
        </p:nvSpPr>
        <p:spPr>
          <a:xfrm>
            <a:off x="7583763" y="1224750"/>
            <a:ext cx="377700" cy="26940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2" name="Google Shape;272;p43"/>
          <p:cNvSpPr/>
          <p:nvPr/>
        </p:nvSpPr>
        <p:spPr>
          <a:xfrm>
            <a:off x="7590913" y="1362750"/>
            <a:ext cx="377700" cy="26940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3" name="Google Shape;273;p43"/>
          <p:cNvSpPr/>
          <p:nvPr/>
        </p:nvSpPr>
        <p:spPr>
          <a:xfrm>
            <a:off x="7590900" y="1538850"/>
            <a:ext cx="377700" cy="25179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4" name="Google Shape;274;p43"/>
          <p:cNvSpPr/>
          <p:nvPr/>
        </p:nvSpPr>
        <p:spPr>
          <a:xfrm>
            <a:off x="7590913" y="1844550"/>
            <a:ext cx="377700" cy="22212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5" name="Google Shape;275;p43"/>
          <p:cNvSpPr/>
          <p:nvPr/>
        </p:nvSpPr>
        <p:spPr>
          <a:xfrm>
            <a:off x="7590913" y="2245500"/>
            <a:ext cx="377700" cy="17448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6" name="Google Shape;276;p43"/>
          <p:cNvSpPr/>
          <p:nvPr/>
        </p:nvSpPr>
        <p:spPr>
          <a:xfrm>
            <a:off x="7590913" y="2496750"/>
            <a:ext cx="377700" cy="14850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7" name="Google Shape;277;p43"/>
          <p:cNvSpPr/>
          <p:nvPr/>
        </p:nvSpPr>
        <p:spPr>
          <a:xfrm>
            <a:off x="7590925" y="3067247"/>
            <a:ext cx="377700" cy="9084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nagle for the timer " id="278" name="Google Shape;278;p43"/>
          <p:cNvSpPr/>
          <p:nvPr/>
        </p:nvSpPr>
        <p:spPr>
          <a:xfrm>
            <a:off x="7583763" y="3401161"/>
            <a:ext cx="377700" cy="5745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12" scaled="0"/>
          </a:gra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50"/>
              </a:scheme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" y="1674037"/>
            <a:ext cx="68103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 txBox="1"/>
          <p:nvPr/>
        </p:nvSpPr>
        <p:spPr>
          <a:xfrm>
            <a:off x="301750" y="589800"/>
            <a:ext cx="6597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Practise these words out loud. 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Remember</a:t>
            </a:r>
            <a:r>
              <a:rPr lang="en-GB" sz="1700">
                <a:latin typeface="Century Gothic"/>
                <a:ea typeface="Century Gothic"/>
                <a:cs typeface="Century Gothic"/>
                <a:sym typeface="Century Gothic"/>
              </a:rPr>
              <a:t>, a double consonant requires a more forceful sound and a shorter vowel sound before it.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49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49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