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y="5143500" cx="91440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CenturyGothic-regular.fntdata"/><Relationship Id="rId14" Type="http://schemas.openxmlformats.org/officeDocument/2006/relationships/slide" Target="slides/slide7.xml"/><Relationship Id="rId17" Type="http://schemas.openxmlformats.org/officeDocument/2006/relationships/font" Target="fonts/CenturyGothic-italic.fntdata"/><Relationship Id="rId16" Type="http://schemas.openxmlformats.org/officeDocument/2006/relationships/font" Target="fonts/CenturyGothic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18" Type="http://schemas.openxmlformats.org/officeDocument/2006/relationships/font" Target="fonts/CenturyGothic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9448c70431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9448c70431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Teacher says the word students write it down (on mini whiteboards?) check after each word and correct misspellings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Century Gothic"/>
              <a:buAutoNum type="arabicPeriod"/>
            </a:pPr>
            <a:r>
              <a:rPr lang="en-GB" sz="12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e?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Century Gothic"/>
              <a:buAutoNum type="arabicPeriod"/>
            </a:pPr>
            <a:r>
              <a:rPr lang="en-GB" sz="12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iesa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Century Gothic"/>
              <a:buAutoNum type="arabicPeriod"/>
            </a:pPr>
            <a:r>
              <a:rPr lang="en-GB" sz="12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iave</a:t>
            </a:r>
            <a:endParaRPr sz="12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Century Gothic"/>
              <a:buAutoNum type="arabicPeriod"/>
            </a:pPr>
            <a:r>
              <a:rPr lang="en-GB" sz="1200">
                <a:solidFill>
                  <a:srgbClr val="2012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</a:t>
            </a:r>
            <a:r>
              <a:rPr lang="en-GB" sz="12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ché</a:t>
            </a:r>
            <a:endParaRPr sz="1200">
              <a:solidFill>
                <a:srgbClr val="20124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Century Gothic"/>
              <a:buAutoNum type="arabicPeriod"/>
            </a:pPr>
            <a:r>
              <a:rPr lang="en-GB" sz="12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iamare</a:t>
            </a:r>
            <a:endParaRPr sz="1200">
              <a:solidFill>
                <a:srgbClr val="20124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Century Gothic"/>
              <a:buAutoNum type="arabicPeriod"/>
            </a:pPr>
            <a:r>
              <a:rPr lang="en-GB" sz="12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iaro</a:t>
            </a:r>
            <a:endParaRPr sz="3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b49c2eedf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b49c2eedf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369565dc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369565dc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8b49c2eedf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8b49c2eedf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e2d71046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8e2d71046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39e06f579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39e06f579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39e06f5798_0_1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g139e06f5798_0_1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Phonics practice activity (we recommend doing either this or the next activity)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Timing: </a:t>
            </a:r>
            <a:r>
              <a:rPr b="0" lang="en-GB"/>
              <a:t>1 minute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Aim: </a:t>
            </a:r>
            <a:r>
              <a:rPr b="0" lang="en-GB"/>
              <a:t>to gain confidence and fluency in saying words with [i]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Procedure: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1.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Pupils say the words alternately out loud with a partner, building up speed, over 1 minute’s intensive practice.  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2. Pupils 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 in any order they like, but are not allowed to repeat the one they said in their last turn.</a:t>
            </a:r>
            <a:b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en-GB"/>
              <a:t>3.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Teacher can circulate to listen into their SSC knowledge.</a:t>
            </a:r>
            <a:endParaRPr b="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INIZIO to start a one minute timer on the screen.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GB" strike="sngStrike"/>
              <a:t>Word frequency (1 is the most frequent word in Spanish): </a:t>
            </a:r>
            <a:br>
              <a:rPr lang="en-GB" strike="sngStrike"/>
            </a:br>
            <a:r>
              <a:rPr b="0" lang="en-GB" strike="sngStrike"/>
              <a:t>salir [114]; lista [1189]; palabra [192]; luz [278]; llamar [122]; llevar [101]; ella [72]; amarillo [1381]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trike="sngStrike"/>
              <a:t>Source: Davies, M. &amp; Davies, K. (2018</a:t>
            </a:r>
            <a:r>
              <a:rPr i="1" lang="en-GB" strike="sngStrike"/>
              <a:t>). A frequency dictionary of Spanish: Core vocabulary for learners </a:t>
            </a:r>
            <a:r>
              <a:rPr lang="en-GB" strike="sngStrike"/>
              <a:t>(2nd ed.). Routledge: London</a:t>
            </a:r>
            <a:endParaRPr b="1" sz="1200" strike="sngStrike"/>
          </a:p>
        </p:txBody>
      </p:sp>
      <p:sp>
        <p:nvSpPr>
          <p:cNvPr id="247" name="Google Shape;247;g139e06f5798_0_1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4" name="Google Shape;114;p18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6" name="Google Shape;116;p18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32" name="Google Shape;132;p21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33" name="Google Shape;13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2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40" name="Google Shape;14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rgbClr val="FEE599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500"/>
              <a:buFont typeface="Century Gothic"/>
              <a:buNone/>
              <a:defRPr sz="4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26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bg>
      <p:bgPr>
        <a:solidFill>
          <a:srgbClr val="FEE599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>
            <p:ph type="title"/>
          </p:nvPr>
        </p:nvSpPr>
        <p:spPr>
          <a:xfrm>
            <a:off x="628650" y="33230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2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Char char="•"/>
              <a:defRPr sz="15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 sz="1400"/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Char char="•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Char char="•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rgbClr val="FEE599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623888" y="128230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500"/>
              <a:buFont typeface="Century Gothic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623888" y="3442099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>
                <a:solidFill>
                  <a:srgbClr val="1F3864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bg>
      <p:bgPr>
        <a:solidFill>
          <a:srgbClr val="FEE599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title"/>
          </p:nvPr>
        </p:nvSpPr>
        <p:spPr>
          <a:xfrm>
            <a:off x="628650" y="33230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29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0" name="Google Shape;170;p29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bg>
      <p:bgPr>
        <a:solidFill>
          <a:srgbClr val="FEE599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>
            <p:ph type="title"/>
          </p:nvPr>
        </p:nvSpPr>
        <p:spPr>
          <a:xfrm>
            <a:off x="62984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30"/>
          <p:cNvSpPr txBox="1"/>
          <p:nvPr>
            <p:ph idx="1" type="body"/>
          </p:nvPr>
        </p:nvSpPr>
        <p:spPr>
          <a:xfrm>
            <a:off x="629842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74" name="Google Shape;174;p30"/>
          <p:cNvSpPr txBox="1"/>
          <p:nvPr>
            <p:ph idx="2" type="body"/>
          </p:nvPr>
        </p:nvSpPr>
        <p:spPr>
          <a:xfrm>
            <a:off x="629842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5" name="Google Shape;175;p30"/>
          <p:cNvSpPr txBox="1"/>
          <p:nvPr>
            <p:ph idx="3" type="body"/>
          </p:nvPr>
        </p:nvSpPr>
        <p:spPr>
          <a:xfrm>
            <a:off x="4629151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76" name="Google Shape;176;p30"/>
          <p:cNvSpPr txBox="1"/>
          <p:nvPr>
            <p:ph idx="4" type="body"/>
          </p:nvPr>
        </p:nvSpPr>
        <p:spPr>
          <a:xfrm>
            <a:off x="4629151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bg>
      <p:bgPr>
        <a:solidFill>
          <a:srgbClr val="FEE599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>
            <p:ph type="title"/>
          </p:nvPr>
        </p:nvSpPr>
        <p:spPr>
          <a:xfrm>
            <a:off x="628650" y="33230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31"/>
          <p:cNvSpPr txBox="1"/>
          <p:nvPr/>
        </p:nvSpPr>
        <p:spPr>
          <a:xfrm>
            <a:off x="628650" y="1442545"/>
            <a:ext cx="4526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</a:t>
            </a:r>
            <a:endParaRPr sz="110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bg>
      <p:bgPr>
        <a:solidFill>
          <a:srgbClr val="FEE599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bg>
      <p:bgPr>
        <a:solidFill>
          <a:srgbClr val="FEE599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33"/>
          <p:cNvSpPr txBox="1"/>
          <p:nvPr>
            <p:ph idx="1" type="body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84" name="Google Shape;184;p33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bg>
      <p:bgPr>
        <a:solidFill>
          <a:srgbClr val="FEE599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34"/>
          <p:cNvSpPr/>
          <p:nvPr>
            <p:ph idx="2" type="pic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8" name="Google Shape;188;p34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bg>
      <p:bgPr>
        <a:solidFill>
          <a:srgbClr val="FEE599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/>
          <p:nvPr>
            <p:ph type="title"/>
          </p:nvPr>
        </p:nvSpPr>
        <p:spPr>
          <a:xfrm>
            <a:off x="628650" y="33230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bg>
      <p:bgPr>
        <a:solidFill>
          <a:srgbClr val="FEE599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 txBox="1"/>
          <p:nvPr>
            <p:ph type="title"/>
          </p:nvPr>
        </p:nvSpPr>
        <p:spPr>
          <a:xfrm rot="5400000">
            <a:off x="5350051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4" name="Google Shape;194;p36"/>
          <p:cNvSpPr txBox="1"/>
          <p:nvPr>
            <p:ph idx="1" type="body"/>
          </p:nvPr>
        </p:nvSpPr>
        <p:spPr>
          <a:xfrm rot="5400000">
            <a:off x="1349476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913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i="0" sz="3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•"/>
              <a:defRPr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  <a:defRPr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Char char="•"/>
              <a:defRPr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E599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628650" y="33230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300"/>
              <a:buFont typeface="Century Gothic"/>
              <a:buNone/>
              <a:defRPr b="0" i="0" sz="33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57" name="Google Shape;157;p2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 txBox="1"/>
          <p:nvPr>
            <p:ph type="ctrTitle"/>
          </p:nvPr>
        </p:nvSpPr>
        <p:spPr>
          <a:xfrm>
            <a:off x="112300" y="148050"/>
            <a:ext cx="8794800" cy="6531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8761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Ripasso</a:t>
            </a:r>
            <a:r>
              <a:rPr lang="en-GB">
                <a:solidFill>
                  <a:srgbClr val="38761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	-	Phonics </a:t>
            </a:r>
            <a:endParaRPr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37"/>
          <p:cNvSpPr txBox="1"/>
          <p:nvPr>
            <p:ph idx="1" type="subTitle"/>
          </p:nvPr>
        </p:nvSpPr>
        <p:spPr>
          <a:xfrm>
            <a:off x="280800" y="1046476"/>
            <a:ext cx="8537400" cy="3768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2200">
                <a:latin typeface="Century Gothic"/>
                <a:ea typeface="Century Gothic"/>
                <a:cs typeface="Century Gothic"/>
                <a:sym typeface="Century Gothic"/>
              </a:rPr>
              <a:t>Spell the following words:	     </a:t>
            </a:r>
            <a:r>
              <a:rPr b="1" lang="en-GB" sz="1900">
                <a:latin typeface="Century Gothic"/>
                <a:ea typeface="Century Gothic"/>
                <a:cs typeface="Century Gothic"/>
                <a:sym typeface="Century Gothic"/>
              </a:rPr>
              <a:t>(Ext. What do they mean in English?)</a:t>
            </a:r>
            <a:r>
              <a:rPr b="1" lang="en-GB" sz="2100"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b="1" sz="21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600"/>
              <a:buFont typeface="Century Gothic"/>
              <a:buAutoNum type="arabicPeriod"/>
            </a:pPr>
            <a:r>
              <a:rPr lang="en-GB" sz="2600"/>
              <a:t>spa</a:t>
            </a:r>
            <a:r>
              <a:rPr lang="en-GB" sz="2600">
                <a:solidFill>
                  <a:srgbClr val="0000FF"/>
                </a:solidFill>
              </a:rPr>
              <a:t>ghe</a:t>
            </a:r>
            <a:r>
              <a:rPr lang="en-GB" sz="2600"/>
              <a:t>tti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600"/>
              <a:buAutoNum type="arabicPeriod"/>
            </a:pPr>
            <a:r>
              <a:rPr lang="en-GB" sz="2600"/>
              <a:t>tartaru</a:t>
            </a:r>
            <a:r>
              <a:rPr lang="en-GB" sz="2600">
                <a:solidFill>
                  <a:srgbClr val="0000FF"/>
                </a:solidFill>
              </a:rPr>
              <a:t>ghe</a:t>
            </a:r>
            <a:endParaRPr sz="2600">
              <a:solidFill>
                <a:srgbClr val="0000FF"/>
              </a:solidFill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600"/>
              <a:buAutoNum type="arabicPeriod"/>
            </a:pPr>
            <a:r>
              <a:rPr lang="en-GB" sz="2600"/>
              <a:t>porto</a:t>
            </a:r>
            <a:r>
              <a:rPr lang="en-GB" sz="2600">
                <a:solidFill>
                  <a:srgbClr val="0000FF"/>
                </a:solidFill>
              </a:rPr>
              <a:t>ghe</a:t>
            </a:r>
            <a:r>
              <a:rPr lang="en-GB" sz="2600"/>
              <a:t>se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600"/>
              <a:buFont typeface="Century Gothic"/>
              <a:buAutoNum type="arabicPeriod"/>
            </a:pPr>
            <a:r>
              <a:rPr lang="en-GB" sz="2600">
                <a:solidFill>
                  <a:srgbClr val="20124D"/>
                </a:solidFill>
              </a:rPr>
              <a:t>fun</a:t>
            </a:r>
            <a:r>
              <a:rPr lang="en-GB" sz="2600">
                <a:solidFill>
                  <a:srgbClr val="0000FF"/>
                </a:solidFill>
              </a:rPr>
              <a:t>ghi</a:t>
            </a:r>
            <a:endParaRPr sz="26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600"/>
              <a:buFont typeface="Century Gothic"/>
              <a:buAutoNum type="arabicPeriod"/>
            </a:pPr>
            <a:r>
              <a:rPr lang="en-GB" sz="2600">
                <a:solidFill>
                  <a:srgbClr val="0000FF"/>
                </a:solidFill>
              </a:rPr>
              <a:t>ghi</a:t>
            </a:r>
            <a:r>
              <a:rPr lang="en-GB" sz="2600"/>
              <a:t>accio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600"/>
              <a:buAutoNum type="arabicPeriod"/>
            </a:pPr>
            <a:r>
              <a:rPr lang="en-GB" sz="2600"/>
              <a:t>colle</a:t>
            </a:r>
            <a:r>
              <a:rPr lang="en-GB" sz="2600">
                <a:solidFill>
                  <a:srgbClr val="0000FF"/>
                </a:solidFill>
              </a:rPr>
              <a:t>ghi</a:t>
            </a:r>
            <a:endParaRPr sz="26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8"/>
          <p:cNvSpPr txBox="1"/>
          <p:nvPr>
            <p:ph idx="1" type="body"/>
          </p:nvPr>
        </p:nvSpPr>
        <p:spPr>
          <a:xfrm>
            <a:off x="628650" y="1934294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SSC</a:t>
            </a:r>
            <a:r>
              <a:rPr b="1" lang="en-GB" sz="50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			</a:t>
            </a:r>
            <a:r>
              <a:rPr lang="en-GB" sz="48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GB" sz="48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endParaRPr b="1" sz="48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63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9"/>
          <p:cNvSpPr txBox="1"/>
          <p:nvPr/>
        </p:nvSpPr>
        <p:spPr>
          <a:xfrm>
            <a:off x="886375" y="1086750"/>
            <a:ext cx="2827800" cy="25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100"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r>
              <a:rPr lang="en-GB" sz="101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9"/>
          <p:cNvSpPr txBox="1"/>
          <p:nvPr/>
        </p:nvSpPr>
        <p:spPr>
          <a:xfrm>
            <a:off x="3714150" y="1903675"/>
            <a:ext cx="5160000" cy="25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65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r>
              <a:rPr lang="en-GB" sz="6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io</a:t>
            </a:r>
            <a:endParaRPr sz="6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0"/>
          <p:cNvSpPr txBox="1"/>
          <p:nvPr/>
        </p:nvSpPr>
        <p:spPr>
          <a:xfrm>
            <a:off x="3589425" y="3203925"/>
            <a:ext cx="3854100" cy="7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56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r>
              <a:rPr lang="en-GB" sz="5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io</a:t>
            </a:r>
            <a:endParaRPr sz="5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40"/>
          <p:cNvSpPr txBox="1"/>
          <p:nvPr/>
        </p:nvSpPr>
        <p:spPr>
          <a:xfrm>
            <a:off x="3333937" y="1213505"/>
            <a:ext cx="2257500" cy="20919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40"/>
          <p:cNvSpPr txBox="1"/>
          <p:nvPr/>
        </p:nvSpPr>
        <p:spPr>
          <a:xfrm>
            <a:off x="3333936" y="1213500"/>
            <a:ext cx="962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endParaRPr b="1" sz="4000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40"/>
          <p:cNvSpPr txBox="1"/>
          <p:nvPr/>
        </p:nvSpPr>
        <p:spPr>
          <a:xfrm flipH="1">
            <a:off x="3333925" y="2729025"/>
            <a:ext cx="2257500" cy="5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2700">
                <a:solidFill>
                  <a:srgbClr val="ED7D3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r>
              <a:rPr lang="en-GB" sz="27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io</a:t>
            </a:r>
            <a:endParaRPr sz="27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0" name="Google Shape;22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4930" y="1674806"/>
            <a:ext cx="1375496" cy="116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1"/>
          <p:cNvSpPr txBox="1"/>
          <p:nvPr/>
        </p:nvSpPr>
        <p:spPr>
          <a:xfrm>
            <a:off x="427225" y="1441275"/>
            <a:ext cx="2590200" cy="6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6" name="Google Shape;226;p41"/>
          <p:cNvSpPr txBox="1"/>
          <p:nvPr/>
        </p:nvSpPr>
        <p:spPr>
          <a:xfrm>
            <a:off x="6410800" y="1599850"/>
            <a:ext cx="3490800" cy="6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7" name="Google Shape;227;p41"/>
          <p:cNvSpPr txBox="1"/>
          <p:nvPr/>
        </p:nvSpPr>
        <p:spPr>
          <a:xfrm>
            <a:off x="674725" y="4216225"/>
            <a:ext cx="20952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8" name="Google Shape;228;p41"/>
          <p:cNvSpPr txBox="1"/>
          <p:nvPr/>
        </p:nvSpPr>
        <p:spPr>
          <a:xfrm>
            <a:off x="6348350" y="4216225"/>
            <a:ext cx="32484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ietto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29" name="Google Shape;229;p41"/>
          <p:cNvSpPr txBox="1"/>
          <p:nvPr/>
        </p:nvSpPr>
        <p:spPr>
          <a:xfrm>
            <a:off x="3400425" y="3106750"/>
            <a:ext cx="32484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botti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230" name="Google Shape;23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193" y="372659"/>
            <a:ext cx="1886875" cy="99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1"/>
          <p:cNvPicPr preferRelativeResize="0"/>
          <p:nvPr/>
        </p:nvPicPr>
        <p:blipFill rotWithShape="1">
          <a:blip r:embed="rId4">
            <a:alphaModFix/>
          </a:blip>
          <a:srcRect b="20870" l="11995" r="12703" t="11410"/>
          <a:stretch/>
        </p:blipFill>
        <p:spPr>
          <a:xfrm>
            <a:off x="6648826" y="372653"/>
            <a:ext cx="1153300" cy="112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0026" y="3011279"/>
            <a:ext cx="963561" cy="120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78712" y="3114312"/>
            <a:ext cx="1280200" cy="112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053115">
            <a:off x="3855833" y="1477182"/>
            <a:ext cx="1366833" cy="1366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2"/>
          <p:cNvSpPr txBox="1"/>
          <p:nvPr/>
        </p:nvSpPr>
        <p:spPr>
          <a:xfrm>
            <a:off x="427225" y="1441275"/>
            <a:ext cx="2590200" cy="6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0" name="Google Shape;240;p42"/>
          <p:cNvSpPr txBox="1"/>
          <p:nvPr/>
        </p:nvSpPr>
        <p:spPr>
          <a:xfrm>
            <a:off x="6410800" y="1599850"/>
            <a:ext cx="3490800" cy="6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1" name="Google Shape;241;p42"/>
          <p:cNvSpPr txBox="1"/>
          <p:nvPr/>
        </p:nvSpPr>
        <p:spPr>
          <a:xfrm>
            <a:off x="674725" y="4216225"/>
            <a:ext cx="20952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2" name="Google Shape;242;p42"/>
          <p:cNvSpPr txBox="1"/>
          <p:nvPr/>
        </p:nvSpPr>
        <p:spPr>
          <a:xfrm>
            <a:off x="6348350" y="4216225"/>
            <a:ext cx="32484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ietto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43" name="Google Shape;243;p42"/>
          <p:cNvSpPr txBox="1"/>
          <p:nvPr/>
        </p:nvSpPr>
        <p:spPr>
          <a:xfrm>
            <a:off x="3400425" y="3106750"/>
            <a:ext cx="32484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botti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3"/>
          <p:cNvSpPr/>
          <p:nvPr/>
        </p:nvSpPr>
        <p:spPr>
          <a:xfrm>
            <a:off x="7019925" y="193624"/>
            <a:ext cx="1926300" cy="300600"/>
          </a:xfrm>
          <a:prstGeom prst="roundRect">
            <a:avLst>
              <a:gd fmla="val 16667" name="adj"/>
            </a:avLst>
          </a:prstGeom>
          <a:solidFill>
            <a:srgbClr val="F66400"/>
          </a:solidFill>
          <a:ln cap="flat" cmpd="sng" w="12700">
            <a:solidFill>
              <a:srgbClr val="11507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entury Gothic"/>
              <a:buNone/>
            </a:pPr>
            <a:r>
              <a:rPr b="1" lang="en-GB" sz="1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leggere</a:t>
            </a:r>
            <a:r>
              <a:rPr b="1" i="0" lang="en-GB" sz="15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 parlare</a:t>
            </a:r>
            <a:endParaRPr b="1" i="0" sz="15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rectangle for the timer" id="250" name="Google Shape;250;p43"/>
          <p:cNvSpPr/>
          <p:nvPr/>
        </p:nvSpPr>
        <p:spPr>
          <a:xfrm>
            <a:off x="7591374" y="872995"/>
            <a:ext cx="376800" cy="3117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rectnagle for the timer " id="251" name="Google Shape;251;p43"/>
          <p:cNvSpPr/>
          <p:nvPr/>
        </p:nvSpPr>
        <p:spPr>
          <a:xfrm>
            <a:off x="7562324" y="872993"/>
            <a:ext cx="377700" cy="3117300"/>
          </a:xfrm>
          <a:prstGeom prst="rect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12" scaled="0"/>
          </a:gradFill>
          <a:ln cap="flat" cmpd="sng" w="9525">
            <a:solidFill>
              <a:srgbClr val="02456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19050">
              <a:schemeClr val="lt1">
                <a:alpha val="6275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descr="top line for the timer to mark 60 seconds" id="252" name="Google Shape;252;p43"/>
          <p:cNvCxnSpPr/>
          <p:nvPr/>
        </p:nvCxnSpPr>
        <p:spPr>
          <a:xfrm>
            <a:off x="8082619" y="864424"/>
            <a:ext cx="162600" cy="0"/>
          </a:xfrm>
          <a:prstGeom prst="straightConnector1">
            <a:avLst/>
          </a:prstGeom>
          <a:noFill/>
          <a:ln cap="flat" cmpd="sng" w="28575">
            <a:solidFill>
              <a:srgbClr val="1E4E7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3" name="Google Shape;253;p43"/>
          <p:cNvSpPr txBox="1"/>
          <p:nvPr/>
        </p:nvSpPr>
        <p:spPr>
          <a:xfrm>
            <a:off x="8245213" y="746035"/>
            <a:ext cx="3237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entury Gothic"/>
              <a:buNone/>
            </a:pPr>
            <a:r>
              <a:rPr b="1" i="0" lang="en-GB" sz="1200" u="none" cap="none" strike="noStrike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60</a:t>
            </a:r>
            <a:endParaRPr sz="1100"/>
          </a:p>
        </p:txBody>
      </p:sp>
      <p:cxnSp>
        <p:nvCxnSpPr>
          <p:cNvPr descr="line for the 60 second timer" id="254" name="Google Shape;254;p43"/>
          <p:cNvCxnSpPr/>
          <p:nvPr/>
        </p:nvCxnSpPr>
        <p:spPr>
          <a:xfrm>
            <a:off x="8064104" y="864424"/>
            <a:ext cx="0" cy="3117300"/>
          </a:xfrm>
          <a:prstGeom prst="straightConnector1">
            <a:avLst/>
          </a:prstGeom>
          <a:noFill/>
          <a:ln cap="flat" cmpd="sng" w="28575">
            <a:solidFill>
              <a:srgbClr val="1E4E7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5" name="Google Shape;255;p43"/>
          <p:cNvSpPr txBox="1"/>
          <p:nvPr/>
        </p:nvSpPr>
        <p:spPr>
          <a:xfrm>
            <a:off x="8064104" y="2352350"/>
            <a:ext cx="1080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400"/>
              <a:buFont typeface="Century Gothic"/>
              <a:buNone/>
            </a:pPr>
            <a:r>
              <a:rPr b="1" lang="en-GB" sz="140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secondi</a:t>
            </a:r>
            <a:endParaRPr b="1" i="0" sz="1400" u="none" cap="none" strike="noStrike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descr="bottom line for the timer to mark 0 seconds" id="256" name="Google Shape;256;p43"/>
          <p:cNvCxnSpPr/>
          <p:nvPr/>
        </p:nvCxnSpPr>
        <p:spPr>
          <a:xfrm>
            <a:off x="8064104" y="3981618"/>
            <a:ext cx="162600" cy="0"/>
          </a:xfrm>
          <a:prstGeom prst="straightConnector1">
            <a:avLst/>
          </a:prstGeom>
          <a:noFill/>
          <a:ln cap="flat" cmpd="sng" w="28575">
            <a:solidFill>
              <a:srgbClr val="1E4E7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7" name="Google Shape;257;p43"/>
          <p:cNvSpPr txBox="1"/>
          <p:nvPr/>
        </p:nvSpPr>
        <p:spPr>
          <a:xfrm>
            <a:off x="8226697" y="3846222"/>
            <a:ext cx="5505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entury Gothic"/>
              <a:buNone/>
            </a:pPr>
            <a:r>
              <a:rPr b="1" i="0" lang="en-GB" sz="1200" u="none" cap="none" strike="noStrike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sz="1100"/>
          </a:p>
        </p:txBody>
      </p:sp>
      <p:sp>
        <p:nvSpPr>
          <p:cNvPr descr="rectangle that hides the timer as it disappears off the screen" id="258" name="Google Shape;258;p43"/>
          <p:cNvSpPr/>
          <p:nvPr/>
        </p:nvSpPr>
        <p:spPr>
          <a:xfrm>
            <a:off x="7436378" y="3990188"/>
            <a:ext cx="558900" cy="5745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9" name="Google Shape;259;p43"/>
          <p:cNvSpPr/>
          <p:nvPr/>
        </p:nvSpPr>
        <p:spPr>
          <a:xfrm>
            <a:off x="7354126" y="4154433"/>
            <a:ext cx="794100" cy="28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5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Gothic"/>
              <a:buNone/>
            </a:pPr>
            <a:r>
              <a:rPr b="1" lang="en-GB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INIZIO</a:t>
            </a:r>
            <a:endParaRPr b="1" i="0" sz="14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0" name="Google Shape;260;p43"/>
          <p:cNvSpPr txBox="1"/>
          <p:nvPr/>
        </p:nvSpPr>
        <p:spPr>
          <a:xfrm>
            <a:off x="674257" y="1636086"/>
            <a:ext cx="2057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rgbClr val="0245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</a:t>
            </a:r>
            <a:r>
              <a:rPr b="1" lang="en-GB" sz="4500">
                <a:solidFill>
                  <a:srgbClr val="ED7D3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r>
              <a:rPr b="1" lang="en-GB" sz="4500">
                <a:solidFill>
                  <a:srgbClr val="0245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io</a:t>
            </a:r>
            <a:endParaRPr b="1" sz="4500" strike="sngStrike">
              <a:solidFill>
                <a:srgbClr val="0245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1" name="Google Shape;261;p43"/>
          <p:cNvSpPr txBox="1"/>
          <p:nvPr/>
        </p:nvSpPr>
        <p:spPr>
          <a:xfrm>
            <a:off x="4213474" y="1734750"/>
            <a:ext cx="243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botti</a:t>
            </a:r>
            <a:r>
              <a:rPr b="1" lang="en-GB" sz="4500">
                <a:solidFill>
                  <a:srgbClr val="F664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r>
              <a:rPr b="1" lang="en-GB" sz="450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</a:t>
            </a:r>
            <a:endParaRPr b="1" sz="4500" strike="sngStrike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2" name="Google Shape;262;p43"/>
          <p:cNvSpPr txBox="1"/>
          <p:nvPr/>
        </p:nvSpPr>
        <p:spPr>
          <a:xfrm>
            <a:off x="1572772" y="483550"/>
            <a:ext cx="243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</a:t>
            </a:r>
            <a:r>
              <a:rPr b="1" lang="en-GB" sz="4500">
                <a:solidFill>
                  <a:srgbClr val="F664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r>
              <a:rPr b="1" lang="en-GB" sz="450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</a:t>
            </a:r>
            <a:endParaRPr b="1" sz="4500" strike="sngStrike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43"/>
          <p:cNvSpPr txBox="1"/>
          <p:nvPr/>
        </p:nvSpPr>
        <p:spPr>
          <a:xfrm flipH="1">
            <a:off x="617277" y="3802542"/>
            <a:ext cx="35751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rgbClr val="0245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</a:t>
            </a:r>
            <a:r>
              <a:rPr b="1" lang="en-GB" sz="4500">
                <a:solidFill>
                  <a:srgbClr val="ED7D3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r>
              <a:rPr b="1" lang="en-GB" sz="4500">
                <a:solidFill>
                  <a:srgbClr val="0245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ietto</a:t>
            </a:r>
            <a:endParaRPr b="1" sz="4500" strike="sngStrike">
              <a:solidFill>
                <a:srgbClr val="0245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43"/>
          <p:cNvSpPr txBox="1"/>
          <p:nvPr/>
        </p:nvSpPr>
        <p:spPr>
          <a:xfrm>
            <a:off x="4846523" y="3140444"/>
            <a:ext cx="1702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</a:t>
            </a:r>
            <a:r>
              <a:rPr b="1" lang="en-GB" sz="4500">
                <a:solidFill>
                  <a:srgbClr val="F664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</a:t>
            </a:r>
            <a:r>
              <a:rPr b="1" lang="en-GB" sz="450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</a:t>
            </a:r>
            <a:endParaRPr b="1" sz="4500" strike="sngStrike">
              <a:solidFill>
                <a:srgbClr val="E65D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43"/>
          <p:cNvSpPr txBox="1"/>
          <p:nvPr>
            <p:ph type="title"/>
          </p:nvPr>
        </p:nvSpPr>
        <p:spPr>
          <a:xfrm>
            <a:off x="0" y="22181"/>
            <a:ext cx="15288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</a:pPr>
            <a:r>
              <a:rPr b="1" lang="en-GB" sz="2700">
                <a:solidFill>
                  <a:srgbClr val="980000"/>
                </a:solidFill>
              </a:rPr>
              <a:t>fonetica</a:t>
            </a:r>
            <a:endParaRPr b="1" sz="2700">
              <a:solidFill>
                <a:srgbClr val="980000"/>
              </a:solidFill>
            </a:endParaRPr>
          </a:p>
        </p:txBody>
      </p:sp>
      <p:sp>
        <p:nvSpPr>
          <p:cNvPr descr="rectnagle for the timer " id="266" name="Google Shape;266;p43"/>
          <p:cNvSpPr/>
          <p:nvPr/>
        </p:nvSpPr>
        <p:spPr>
          <a:xfrm>
            <a:off x="7583763" y="1042249"/>
            <a:ext cx="377700" cy="2897100"/>
          </a:xfrm>
          <a:prstGeom prst="rect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12" scaled="0"/>
          </a:gradFill>
          <a:ln cap="flat" cmpd="sng" w="9525">
            <a:solidFill>
              <a:srgbClr val="02456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19050">
              <a:schemeClr val="lt1">
                <a:alpha val="6275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rectnagle for the timer " id="267" name="Google Shape;267;p43"/>
          <p:cNvSpPr/>
          <p:nvPr/>
        </p:nvSpPr>
        <p:spPr>
          <a:xfrm>
            <a:off x="7583763" y="1224750"/>
            <a:ext cx="377700" cy="2694000"/>
          </a:xfrm>
          <a:prstGeom prst="rect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12" scaled="0"/>
          </a:gradFill>
          <a:ln cap="flat" cmpd="sng" w="9525">
            <a:solidFill>
              <a:srgbClr val="02456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19050">
              <a:schemeClr val="lt1">
                <a:alpha val="6275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rectnagle for the timer " id="268" name="Google Shape;268;p43"/>
          <p:cNvSpPr/>
          <p:nvPr/>
        </p:nvSpPr>
        <p:spPr>
          <a:xfrm>
            <a:off x="7590913" y="1362750"/>
            <a:ext cx="377700" cy="2694000"/>
          </a:xfrm>
          <a:prstGeom prst="rect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12" scaled="0"/>
          </a:gradFill>
          <a:ln cap="flat" cmpd="sng" w="9525">
            <a:solidFill>
              <a:srgbClr val="02456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19050">
              <a:schemeClr val="lt1">
                <a:alpha val="6275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rectnagle for the timer " id="269" name="Google Shape;269;p43"/>
          <p:cNvSpPr/>
          <p:nvPr/>
        </p:nvSpPr>
        <p:spPr>
          <a:xfrm>
            <a:off x="7590900" y="1538850"/>
            <a:ext cx="377700" cy="2517900"/>
          </a:xfrm>
          <a:prstGeom prst="rect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12" scaled="0"/>
          </a:gradFill>
          <a:ln cap="flat" cmpd="sng" w="9525">
            <a:solidFill>
              <a:srgbClr val="02456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19050">
              <a:schemeClr val="lt1">
                <a:alpha val="6275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rectnagle for the timer " id="270" name="Google Shape;270;p43"/>
          <p:cNvSpPr/>
          <p:nvPr/>
        </p:nvSpPr>
        <p:spPr>
          <a:xfrm>
            <a:off x="7590913" y="1844550"/>
            <a:ext cx="377700" cy="2221200"/>
          </a:xfrm>
          <a:prstGeom prst="rect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12" scaled="0"/>
          </a:gradFill>
          <a:ln cap="flat" cmpd="sng" w="9525">
            <a:solidFill>
              <a:srgbClr val="02456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19050">
              <a:schemeClr val="lt1">
                <a:alpha val="6275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rectnagle for the timer " id="271" name="Google Shape;271;p43"/>
          <p:cNvSpPr/>
          <p:nvPr/>
        </p:nvSpPr>
        <p:spPr>
          <a:xfrm>
            <a:off x="7590913" y="2245500"/>
            <a:ext cx="377700" cy="1744800"/>
          </a:xfrm>
          <a:prstGeom prst="rect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12" scaled="0"/>
          </a:gradFill>
          <a:ln cap="flat" cmpd="sng" w="9525">
            <a:solidFill>
              <a:srgbClr val="02456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19050">
              <a:schemeClr val="lt1">
                <a:alpha val="6275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rectnagle for the timer " id="272" name="Google Shape;272;p43"/>
          <p:cNvSpPr/>
          <p:nvPr/>
        </p:nvSpPr>
        <p:spPr>
          <a:xfrm>
            <a:off x="7590913" y="2496750"/>
            <a:ext cx="377700" cy="1485000"/>
          </a:xfrm>
          <a:prstGeom prst="rect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12" scaled="0"/>
          </a:gradFill>
          <a:ln cap="flat" cmpd="sng" w="9525">
            <a:solidFill>
              <a:srgbClr val="02456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19050">
              <a:schemeClr val="lt1">
                <a:alpha val="6275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rectnagle for the timer " id="273" name="Google Shape;273;p43"/>
          <p:cNvSpPr/>
          <p:nvPr/>
        </p:nvSpPr>
        <p:spPr>
          <a:xfrm>
            <a:off x="7590925" y="3067247"/>
            <a:ext cx="377700" cy="908400"/>
          </a:xfrm>
          <a:prstGeom prst="rect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12" scaled="0"/>
          </a:gradFill>
          <a:ln cap="flat" cmpd="sng" w="9525">
            <a:solidFill>
              <a:srgbClr val="02456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19050">
              <a:schemeClr val="lt1">
                <a:alpha val="6275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rectnagle for the timer " id="274" name="Google Shape;274;p43"/>
          <p:cNvSpPr/>
          <p:nvPr/>
        </p:nvSpPr>
        <p:spPr>
          <a:xfrm>
            <a:off x="7583763" y="3401161"/>
            <a:ext cx="377700" cy="574500"/>
          </a:xfrm>
          <a:prstGeom prst="rect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12" scaled="0"/>
          </a:gradFill>
          <a:ln cap="flat" cmpd="sng" w="9525">
            <a:solidFill>
              <a:srgbClr val="02456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19050">
              <a:schemeClr val="lt1">
                <a:alpha val="6275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6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49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49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