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slide" Target="slides/slide19.xml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448c7043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448c7043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Teacher says the word students write it down (on mini whiteboards?) check after each word and correct misspellings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iave</a:t>
            </a:r>
            <a:endParaRPr sz="1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2012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ché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iamare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iaro</a:t>
            </a:r>
            <a:endParaRPr sz="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69565dc6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69565dc6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69565dc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69565dc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69565dc6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69565dc6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69565dc6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69565dc6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69565dc6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369565dc6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69565dc6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369565dc6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b49c2eedf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b49c2eed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dcf9bcce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dcf9bcce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dcf9bcce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dcf9bcce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e2d71046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e2d71046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b49c2eed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b49c2eed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69565d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69565d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b49c2eed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b49c2eed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e2d71046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e2d7104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69565dc6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69565dc6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e2d71046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e2d7104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69565dc6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69565dc6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cf9bcce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dcf9bcce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  <a:defRPr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ctrTitle"/>
          </p:nvPr>
        </p:nvSpPr>
        <p:spPr>
          <a:xfrm>
            <a:off x="112300" y="148050"/>
            <a:ext cx="8794800" cy="653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Ripasso</a:t>
            </a:r>
            <a:r>
              <a:rPr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-	Phonics </a:t>
            </a:r>
            <a:endParaRPr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280800" y="1046476"/>
            <a:ext cx="8537400" cy="376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200">
                <a:latin typeface="Century Gothic"/>
                <a:ea typeface="Century Gothic"/>
                <a:cs typeface="Century Gothic"/>
                <a:sym typeface="Century Gothic"/>
              </a:rPr>
              <a:t>Spell the following words:	     </a:t>
            </a:r>
            <a:r>
              <a:rPr b="1" lang="en-GB" sz="1900">
                <a:latin typeface="Century Gothic"/>
                <a:ea typeface="Century Gothic"/>
                <a:cs typeface="Century Gothic"/>
                <a:sym typeface="Century Gothic"/>
              </a:rPr>
              <a:t>(Ext. What do they mean in English?)</a:t>
            </a:r>
            <a:r>
              <a:rPr b="1" lang="en-GB" sz="21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1" sz="21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s</a:t>
            </a:r>
            <a:r>
              <a:rPr lang="en-GB" sz="2600">
                <a:solidFill>
                  <a:srgbClr val="0000FF"/>
                </a:solidFill>
              </a:rPr>
              <a:t>ci</a:t>
            </a:r>
            <a:r>
              <a:rPr lang="en-GB" sz="2600">
                <a:solidFill>
                  <a:srgbClr val="000000"/>
                </a:solidFill>
              </a:rPr>
              <a:t>arpa</a:t>
            </a:r>
            <a:endParaRPr sz="2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pi</a:t>
            </a:r>
            <a:r>
              <a:rPr lang="en-GB" sz="2600">
                <a:solidFill>
                  <a:srgbClr val="0000FF"/>
                </a:solidFill>
              </a:rPr>
              <a:t>s</a:t>
            </a:r>
            <a:r>
              <a:rPr lang="en-GB" sz="2600">
                <a:solidFill>
                  <a:srgbClr val="0000FF"/>
                </a:solidFill>
              </a:rPr>
              <a:t>ci</a:t>
            </a:r>
            <a:r>
              <a:rPr lang="en-GB" sz="2600"/>
              <a:t>na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s</a:t>
            </a:r>
            <a:r>
              <a:rPr lang="en-GB" sz="2600">
                <a:solidFill>
                  <a:srgbClr val="0000FF"/>
                </a:solidFill>
              </a:rPr>
              <a:t>ci</a:t>
            </a:r>
            <a:r>
              <a:rPr lang="en-GB" sz="2600"/>
              <a:t>enza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20124D"/>
                </a:solidFill>
              </a:rPr>
              <a:t>pe</a:t>
            </a:r>
            <a:r>
              <a:rPr lang="en-GB" sz="2600">
                <a:solidFill>
                  <a:srgbClr val="0000FF"/>
                </a:solidFill>
              </a:rPr>
              <a:t>sce</a:t>
            </a:r>
            <a:endParaRPr sz="2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sce</a:t>
            </a:r>
            <a:r>
              <a:rPr lang="en-GB" sz="2600"/>
              <a:t>na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sce</a:t>
            </a:r>
            <a:r>
              <a:rPr lang="en-GB" sz="2600"/>
              <a:t>lta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/>
        </p:nvSpPr>
        <p:spPr>
          <a:xfrm>
            <a:off x="3076688" y="2803375"/>
            <a:ext cx="30000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6356650" y="17053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lf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196525" y="13247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0" y="3716750"/>
            <a:ext cx="30000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6319700" y="3871075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3276588" y="13811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/>
        </p:nvSpPr>
        <p:spPr>
          <a:xfrm>
            <a:off x="886375" y="1086750"/>
            <a:ext cx="28278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3714150" y="1903675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</a:t>
            </a:r>
            <a:endParaRPr sz="7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/>
        </p:nvSpPr>
        <p:spPr>
          <a:xfrm>
            <a:off x="326300" y="2571750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</a:t>
            </a:r>
            <a:endParaRPr sz="7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072" y="452498"/>
            <a:ext cx="1686225" cy="22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4963825" y="2571750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7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4572000" y="1250625"/>
            <a:ext cx="339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[figure, </a:t>
            </a:r>
            <a:endParaRPr b="1" sz="3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shape]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/>
        </p:nvSpPr>
        <p:spPr>
          <a:xfrm>
            <a:off x="921000" y="606675"/>
            <a:ext cx="73020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u + a/e/i</a:t>
            </a:r>
            <a:endParaRPr b="1" sz="10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00">
                <a:latin typeface="Calibri"/>
                <a:ea typeface="Calibri"/>
                <a:cs typeface="Calibri"/>
                <a:sym typeface="Calibri"/>
              </a:rPr>
              <a:t>gua / gue / gui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/>
        </p:nvSpPr>
        <p:spPr>
          <a:xfrm>
            <a:off x="6319700" y="1417275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260725" y="16480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0" y="3716750"/>
            <a:ext cx="30000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6319700" y="3871075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550" y="404225"/>
            <a:ext cx="1207990" cy="10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b="23087" l="8377" r="52029" t="21888"/>
          <a:stretch/>
        </p:blipFill>
        <p:spPr>
          <a:xfrm>
            <a:off x="1079750" y="173513"/>
            <a:ext cx="1073650" cy="14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8725" y="2440002"/>
            <a:ext cx="1073650" cy="148962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610204" y="3015438"/>
            <a:ext cx="23622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watch]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/>
        </p:nvSpPr>
        <p:spPr>
          <a:xfrm>
            <a:off x="6319700" y="1417275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260725" y="16480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/>
          </a:p>
        </p:txBody>
      </p:sp>
      <p:sp>
        <p:nvSpPr>
          <p:cNvPr id="277" name="Google Shape;277;p39"/>
          <p:cNvSpPr txBox="1"/>
          <p:nvPr/>
        </p:nvSpPr>
        <p:spPr>
          <a:xfrm>
            <a:off x="0" y="3716750"/>
            <a:ext cx="30000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6319700" y="3871075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27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 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1099663" y="342970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6095988" y="342970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113" y="3329725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584325" y="3429700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lin 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6390438" y="352840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__tto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550" y="1497514"/>
            <a:ext cx="1073650" cy="1489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7/f/8/3/11949855171422370184cartoon_cat_gerald_g._01.svg.med.png" id="291" name="Google Shape;29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3763" y="1166475"/>
            <a:ext cx="2155025" cy="161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1344613" y="33829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___rra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6204404" y="3200125"/>
            <a:ext cx="26472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63" y="3382938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4146600" y="174885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981438" y="33829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5940204" y="3200113"/>
            <a:ext cx="26472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____nna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41"/>
          <p:cNvPicPr preferRelativeResize="0"/>
          <p:nvPr/>
        </p:nvPicPr>
        <p:blipFill rotWithShape="1">
          <a:blip r:embed="rId4">
            <a:alphaModFix/>
          </a:blip>
          <a:srcRect b="23087" l="8377" r="52029" t="21888"/>
          <a:stretch/>
        </p:blipFill>
        <p:spPr>
          <a:xfrm>
            <a:off x="1344625" y="1621438"/>
            <a:ext cx="1073650" cy="14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324" y="1384801"/>
            <a:ext cx="1815326" cy="18153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1292863" y="3451213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5867488" y="34512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63" y="3451200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2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1047838" y="3557313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____sto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5941763" y="3489063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___dare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847" y="1246623"/>
            <a:ext cx="1686225" cy="22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175" y="1998450"/>
            <a:ext cx="1207990" cy="101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420238" y="3417663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b="1"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3"/>
          <p:cNvSpPr txBox="1"/>
          <p:nvPr/>
        </p:nvSpPr>
        <p:spPr>
          <a:xfrm>
            <a:off x="7537238" y="3349425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b="1"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163" y="3337150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3"/>
          <p:cNvSpPr txBox="1"/>
          <p:nvPr/>
        </p:nvSpPr>
        <p:spPr>
          <a:xfrm>
            <a:off x="470632" y="3485925"/>
            <a:ext cx="2913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___mba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3"/>
          <p:cNvSpPr txBox="1"/>
          <p:nvPr/>
        </p:nvSpPr>
        <p:spPr>
          <a:xfrm>
            <a:off x="6252653" y="3417675"/>
            <a:ext cx="23940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botte___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338" y="3417638"/>
            <a:ext cx="723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61" y="1747351"/>
            <a:ext cx="1271174" cy="13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475" y="1909212"/>
            <a:ext cx="1408538" cy="10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628650" y="6485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Century Gothic"/>
                <a:ea typeface="Century Gothic"/>
                <a:cs typeface="Century Gothic"/>
                <a:sym typeface="Century Gothic"/>
              </a:rPr>
              <a:t>C’è	</a:t>
            </a:r>
            <a:r>
              <a:rPr lang="en-GB" sz="3800">
                <a:latin typeface="Century Gothic"/>
                <a:ea typeface="Century Gothic"/>
                <a:cs typeface="Century Gothic"/>
                <a:sym typeface="Century Gothic"/>
              </a:rPr>
              <a:t>		there is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628650" y="193429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</a:t>
            </a:r>
            <a:r>
              <a:rPr b="1" lang="en-GB" sz="5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	</a:t>
            </a:r>
            <a:r>
              <a:rPr lang="en-GB" sz="4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4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/ go / gu</a:t>
            </a:r>
            <a:endParaRPr b="1" sz="4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6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886375" y="1086750"/>
            <a:ext cx="28278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714150" y="1903675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tto</a:t>
            </a:r>
            <a:endParaRPr sz="7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3430300" y="3360425"/>
            <a:ext cx="27315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5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tto</a:t>
            </a:r>
            <a:endParaRPr sz="5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lker.com/cliparts/7/f/8/3/11949855171422370184cartoon_cat_gerald_g._01.svg.med.png"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3802" y="1060423"/>
            <a:ext cx="2564925" cy="19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3655950" y="2673025"/>
            <a:ext cx="19812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botte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27225" y="1276675"/>
            <a:ext cx="1762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6797625" y="1613575"/>
            <a:ext cx="179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27225" y="43080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mba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6581525" y="4308025"/>
            <a:ext cx="2095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5650" y="135262"/>
            <a:ext cx="1141425" cy="11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625" y="1632750"/>
            <a:ext cx="1408538" cy="104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f/d/1/8/1194986609726081367gift04.svg.med.png" id="190" name="Google Shape;19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7329" y="466435"/>
            <a:ext cx="1141425" cy="84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911" y="3115026"/>
            <a:ext cx="1271174" cy="13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6287775" y="3563800"/>
            <a:ext cx="1981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pay]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/>
        </p:nvSpPr>
        <p:spPr>
          <a:xfrm>
            <a:off x="3655950" y="2673025"/>
            <a:ext cx="19812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botte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27225" y="1276675"/>
            <a:ext cx="1762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6797625" y="1613575"/>
            <a:ext cx="179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427225" y="43080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mba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6581525" y="4308025"/>
            <a:ext cx="2095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3597150" y="583675"/>
            <a:ext cx="1762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886375" y="1086750"/>
            <a:ext cx="28278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3714150" y="1903675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nna</a:t>
            </a:r>
            <a:endParaRPr sz="7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/>
        </p:nvSpPr>
        <p:spPr>
          <a:xfrm>
            <a:off x="2630600" y="2702050"/>
            <a:ext cx="4063200" cy="2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7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nna</a:t>
            </a:r>
            <a:endParaRPr sz="7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541" y="828785"/>
            <a:ext cx="1943850" cy="194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/>
        </p:nvSpPr>
        <p:spPr>
          <a:xfrm>
            <a:off x="2908225" y="2103875"/>
            <a:ext cx="30000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6356650" y="17053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lf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196525" y="13247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/>
          </a:p>
        </p:txBody>
      </p:sp>
      <p:sp>
        <p:nvSpPr>
          <p:cNvPr id="222" name="Google Shape;222;p33"/>
          <p:cNvSpPr txBox="1"/>
          <p:nvPr/>
        </p:nvSpPr>
        <p:spPr>
          <a:xfrm>
            <a:off x="0" y="3716750"/>
            <a:ext cx="30000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6319700" y="3871075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855602" y="584758"/>
            <a:ext cx="17367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[long]</a:t>
            </a:r>
            <a:endParaRPr sz="2800"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438" y="2631200"/>
            <a:ext cx="1239875" cy="123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3518426" y="2103882"/>
            <a:ext cx="177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[place]</a:t>
            </a:r>
            <a:endParaRPr sz="2400"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584" y="666950"/>
            <a:ext cx="1239850" cy="115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075" y="2673362"/>
            <a:ext cx="1351347" cy="115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33"/>
          <p:cNvCxnSpPr/>
          <p:nvPr/>
        </p:nvCxnSpPr>
        <p:spPr>
          <a:xfrm>
            <a:off x="6761625" y="2962249"/>
            <a:ext cx="675600" cy="577800"/>
          </a:xfrm>
          <a:prstGeom prst="straightConnector1">
            <a:avLst/>
          </a:prstGeom>
          <a:noFill/>
          <a:ln cap="flat" cmpd="sng" w="47625">
            <a:solidFill>
              <a:srgbClr val="E87D1E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