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7" r:id="rId7"/>
    <p:sldId id="266" r:id="rId8"/>
    <p:sldId id="258" r:id="rId9"/>
    <p:sldId id="259" r:id="rId10"/>
    <p:sldId id="260" r:id="rId11"/>
    <p:sldId id="261" r:id="rId12"/>
    <p:sldId id="262" r:id="rId13"/>
    <p:sldId id="263" r:id="rId14"/>
    <p:sldId id="268" r:id="rId15"/>
    <p:sldId id="264" r:id="rId16"/>
    <p:sldId id="265" r:id="rId17"/>
    <p:sldId id="269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8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1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85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92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2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3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3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97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7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4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FA04AD-FC12-42C9-B135-AB8F9C9CB848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409BD5-D07A-4D4D-B294-776317E85FD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21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A5C6-8639-4DC3-B87C-DD8C17DBF5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GB" dirty="0" err="1"/>
              <a:t>feste</a:t>
            </a:r>
            <a:r>
              <a:rPr lang="en-GB" dirty="0"/>
              <a:t> in Italia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39990-6B72-4E46-883D-857001ADE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Festivals in Italy</a:t>
            </a:r>
          </a:p>
        </p:txBody>
      </p:sp>
    </p:spTree>
    <p:extLst>
      <p:ext uri="{BB962C8B-B14F-4D97-AF65-F5344CB8AC3E}">
        <p14:creationId xmlns:p14="http://schemas.microsoft.com/office/powerpoint/2010/main" val="34177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49BF-6B22-4D89-B637-D56E8C09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E7FF7-5D53-4C78-9B8F-55F40D176B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400" dirty="0"/>
              <a:t>E’ </a:t>
            </a:r>
            <a:r>
              <a:rPr lang="en-GB" sz="2400" dirty="0" err="1"/>
              <a:t>l’anniversario</a:t>
            </a:r>
            <a:r>
              <a:rPr lang="en-GB" sz="2400" dirty="0"/>
              <a:t>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liberazione</a:t>
            </a:r>
            <a:r>
              <a:rPr lang="en-GB" sz="2400" dirty="0"/>
              <a:t> </a:t>
            </a:r>
            <a:r>
              <a:rPr lang="en-GB" sz="2400" dirty="0" err="1"/>
              <a:t>dell’Italia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1945, </a:t>
            </a:r>
            <a:r>
              <a:rPr lang="en-GB" sz="2400" dirty="0" err="1"/>
              <a:t>alla</a:t>
            </a:r>
            <a:r>
              <a:rPr lang="en-GB" sz="2400" dirty="0"/>
              <a:t> fine </a:t>
            </a:r>
            <a:r>
              <a:rPr lang="en-GB" sz="2400" dirty="0" err="1"/>
              <a:t>della</a:t>
            </a:r>
            <a:r>
              <a:rPr lang="en-GB" sz="2400" dirty="0"/>
              <a:t> </a:t>
            </a:r>
            <a:r>
              <a:rPr lang="en-GB" sz="2400" dirty="0" err="1"/>
              <a:t>seconda</a:t>
            </a:r>
            <a:r>
              <a:rPr lang="en-GB" sz="2400" dirty="0"/>
              <a:t> </a:t>
            </a:r>
            <a:r>
              <a:rPr lang="en-GB" sz="2400" dirty="0" err="1"/>
              <a:t>guerra</a:t>
            </a:r>
            <a:r>
              <a:rPr lang="en-GB" sz="2400" dirty="0"/>
              <a:t> </a:t>
            </a:r>
            <a:r>
              <a:rPr lang="en-GB" sz="2400" dirty="0" err="1"/>
              <a:t>mondiale</a:t>
            </a:r>
            <a:r>
              <a:rPr lang="en-GB" sz="2400" dirty="0"/>
              <a:t>. Si </a:t>
            </a:r>
            <a:r>
              <a:rPr lang="en-GB" sz="2400" dirty="0" err="1"/>
              <a:t>celebra</a:t>
            </a:r>
            <a:r>
              <a:rPr lang="en-GB" sz="2400" dirty="0"/>
              <a:t> </a:t>
            </a:r>
            <a:r>
              <a:rPr lang="en-GB" sz="2400" dirty="0" err="1"/>
              <a:t>anche</a:t>
            </a:r>
            <a:r>
              <a:rPr lang="en-GB" sz="2400" dirty="0"/>
              <a:t> la </a:t>
            </a:r>
            <a:r>
              <a:rPr lang="en-GB" sz="2400" dirty="0" err="1"/>
              <a:t>caduta</a:t>
            </a:r>
            <a:r>
              <a:rPr lang="en-GB" sz="2400" dirty="0"/>
              <a:t> del fascismo.</a:t>
            </a:r>
          </a:p>
          <a:p>
            <a:pPr marL="514350" indent="-514350">
              <a:buAutoNum type="arabicParenR"/>
            </a:pPr>
            <a:r>
              <a:rPr lang="en-GB" sz="2400" dirty="0"/>
              <a:t>Translate into English. </a:t>
            </a:r>
          </a:p>
          <a:p>
            <a:pPr marL="514350" indent="-514350">
              <a:buAutoNum type="arabicParenR"/>
            </a:pPr>
            <a:r>
              <a:rPr lang="en-GB" sz="2400" dirty="0"/>
              <a:t>Do you know more about this period from your history lessons? If not, would you like to know more?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7170" name="Picture 2" descr="Image result for festa della liberazione">
            <a:extLst>
              <a:ext uri="{FF2B5EF4-FFF2-40B4-BE49-F238E27FC236}">
                <a16:creationId xmlns:a16="http://schemas.microsoft.com/office/drawing/2014/main" id="{D57BE53A-BF32-40B8-8F39-436BF4C44A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0" y="-1"/>
            <a:ext cx="5873150" cy="18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esta della liberazione">
            <a:extLst>
              <a:ext uri="{FF2B5EF4-FFF2-40B4-BE49-F238E27FC236}">
                <a16:creationId xmlns:a16="http://schemas.microsoft.com/office/drawing/2014/main" id="{E206CF16-E8C3-4672-A5F0-860CBE55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609600"/>
            <a:ext cx="6232584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9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A763-163D-4E64-86E2-20209B7D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festa</a:t>
            </a:r>
            <a:r>
              <a:rPr lang="en-GB" dirty="0"/>
              <a:t> del </a:t>
            </a:r>
            <a:r>
              <a:rPr lang="en-GB" dirty="0" err="1"/>
              <a:t>Lavoro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13137A-7147-4769-A4BF-B2DC22114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4EA98-BE35-4525-B589-63C04A5AE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/>
              <a:t>La </a:t>
            </a:r>
            <a:r>
              <a:rPr lang="en-GB" sz="2400" b="1" dirty="0" err="1"/>
              <a:t>festa</a:t>
            </a:r>
            <a:r>
              <a:rPr lang="en-GB" sz="2400" b="1" dirty="0"/>
              <a:t> del </a:t>
            </a:r>
            <a:r>
              <a:rPr lang="en-GB" sz="2400" b="1" dirty="0" err="1"/>
              <a:t>lavoro</a:t>
            </a:r>
            <a:r>
              <a:rPr lang="en-GB" sz="2400" b="1" dirty="0"/>
              <a:t> </a:t>
            </a:r>
            <a:r>
              <a:rPr lang="en-GB" sz="2400" b="1" dirty="0" err="1"/>
              <a:t>ricorda</a:t>
            </a:r>
            <a:r>
              <a:rPr lang="en-GB" sz="2400" b="1" dirty="0"/>
              <a:t> le </a:t>
            </a:r>
            <a:r>
              <a:rPr lang="en-GB" sz="2400" b="1" dirty="0" err="1"/>
              <a:t>vittime</a:t>
            </a:r>
            <a:r>
              <a:rPr lang="en-GB" sz="2400" b="1" dirty="0"/>
              <a:t>  </a:t>
            </a:r>
            <a:r>
              <a:rPr lang="en-GB" sz="2400" b="1" dirty="0" err="1"/>
              <a:t>dello</a:t>
            </a:r>
            <a:r>
              <a:rPr lang="en-GB" sz="2400" b="1" dirty="0"/>
              <a:t> </a:t>
            </a:r>
            <a:r>
              <a:rPr lang="en-GB" sz="2400" b="1" dirty="0" err="1"/>
              <a:t>sciopero</a:t>
            </a:r>
            <a:r>
              <a:rPr lang="en-GB" sz="2400" b="1" dirty="0"/>
              <a:t> </a:t>
            </a:r>
            <a:r>
              <a:rPr lang="en-GB" sz="2400" b="1" dirty="0" err="1"/>
              <a:t>generale</a:t>
            </a:r>
            <a:r>
              <a:rPr lang="en-GB" sz="2400" b="1" dirty="0"/>
              <a:t> </a:t>
            </a:r>
            <a:r>
              <a:rPr lang="en-GB" sz="2400" b="1" dirty="0" err="1"/>
              <a:t>indetto</a:t>
            </a:r>
            <a:r>
              <a:rPr lang="en-GB" sz="2400" b="1" dirty="0"/>
              <a:t> </a:t>
            </a:r>
            <a:r>
              <a:rPr lang="en-GB" sz="2400" b="1" dirty="0" err="1"/>
              <a:t>negli</a:t>
            </a:r>
            <a:r>
              <a:rPr lang="en-GB" sz="2400" b="1" dirty="0"/>
              <a:t> </a:t>
            </a:r>
            <a:r>
              <a:rPr lang="en-GB" sz="2400" b="1" dirty="0" err="1"/>
              <a:t>Stati</a:t>
            </a:r>
            <a:r>
              <a:rPr lang="en-GB" sz="2400" b="1" dirty="0"/>
              <a:t> </a:t>
            </a:r>
            <a:r>
              <a:rPr lang="en-GB" sz="2400" b="1" dirty="0" err="1"/>
              <a:t>Uniti</a:t>
            </a:r>
            <a:r>
              <a:rPr lang="en-GB" sz="2400" b="1" dirty="0"/>
              <a:t> </a:t>
            </a:r>
            <a:r>
              <a:rPr lang="en-GB" sz="2400" b="1" dirty="0" err="1"/>
              <a:t>nel</a:t>
            </a:r>
            <a:r>
              <a:rPr lang="en-GB" sz="2400" b="1" dirty="0"/>
              <a:t> 1886. A Chicago, </a:t>
            </a:r>
            <a:r>
              <a:rPr lang="en-GB" sz="2400" b="1" dirty="0" err="1"/>
              <a:t>almeno</a:t>
            </a:r>
            <a:r>
              <a:rPr lang="en-GB" sz="2400" b="1" dirty="0"/>
              <a:t> </a:t>
            </a:r>
            <a:r>
              <a:rPr lang="en-GB" sz="2400" b="1" dirty="0" err="1"/>
              <a:t>otto</a:t>
            </a:r>
            <a:r>
              <a:rPr lang="en-GB" sz="2400" b="1" dirty="0"/>
              <a:t> </a:t>
            </a:r>
            <a:r>
              <a:rPr lang="en-GB" sz="2400" b="1" dirty="0" err="1"/>
              <a:t>persone</a:t>
            </a:r>
            <a:r>
              <a:rPr lang="en-GB" sz="2400" b="1" dirty="0"/>
              <a:t> (</a:t>
            </a:r>
            <a:r>
              <a:rPr lang="en-GB" sz="2400" b="1" dirty="0" err="1"/>
              <a:t>forse</a:t>
            </a:r>
            <a:r>
              <a:rPr lang="en-GB" sz="2400" b="1" dirty="0"/>
              <a:t> di </a:t>
            </a:r>
            <a:r>
              <a:rPr lang="en-GB" sz="2400" b="1" dirty="0" err="1"/>
              <a:t>più</a:t>
            </a:r>
            <a:r>
              <a:rPr lang="en-GB" sz="2400" b="1" dirty="0"/>
              <a:t>?) </a:t>
            </a:r>
            <a:r>
              <a:rPr lang="en-GB" sz="2400" b="1" dirty="0" err="1"/>
              <a:t>hanno</a:t>
            </a:r>
            <a:r>
              <a:rPr lang="en-GB" sz="2400" b="1" dirty="0"/>
              <a:t> </a:t>
            </a:r>
            <a:r>
              <a:rPr lang="en-GB" sz="2400" b="1" dirty="0" err="1"/>
              <a:t>perso</a:t>
            </a:r>
            <a:r>
              <a:rPr lang="en-GB" sz="2400" b="1" dirty="0"/>
              <a:t> la vita </a:t>
            </a:r>
            <a:r>
              <a:rPr lang="en-GB" sz="2400" b="1" dirty="0" err="1"/>
              <a:t>nel</a:t>
            </a:r>
            <a:r>
              <a:rPr lang="en-GB" sz="2400" b="1" dirty="0"/>
              <a:t> </a:t>
            </a:r>
            <a:r>
              <a:rPr lang="en-GB" sz="2400" b="1" dirty="0" err="1"/>
              <a:t>massacro</a:t>
            </a:r>
            <a:r>
              <a:rPr lang="en-GB" sz="2400" b="1" dirty="0"/>
              <a:t> di Haymarket, un </a:t>
            </a:r>
            <a:r>
              <a:rPr lang="en-GB" sz="2400" b="1" dirty="0" err="1"/>
              <a:t>mercato</a:t>
            </a:r>
            <a:r>
              <a:rPr lang="en-GB" sz="2400" b="1" dirty="0"/>
              <a:t> </a:t>
            </a:r>
            <a:r>
              <a:rPr lang="en-GB" sz="2400" b="1" dirty="0" err="1"/>
              <a:t>agricolo</a:t>
            </a:r>
            <a:r>
              <a:rPr lang="en-GB" sz="2400" b="1" dirty="0"/>
              <a:t>.</a:t>
            </a:r>
          </a:p>
          <a:p>
            <a:r>
              <a:rPr lang="en-GB" sz="2400" b="1" dirty="0" err="1"/>
              <a:t>Rispondi</a:t>
            </a:r>
            <a:r>
              <a:rPr lang="en-GB" sz="2400" b="1" dirty="0"/>
              <a:t>:</a:t>
            </a:r>
          </a:p>
          <a:p>
            <a:pPr marL="457200" indent="-457200">
              <a:buAutoNum type="arabicParenR"/>
            </a:pPr>
            <a:r>
              <a:rPr lang="en-GB" sz="2400" b="1" dirty="0" err="1"/>
              <a:t>Perché</a:t>
            </a:r>
            <a:r>
              <a:rPr lang="en-GB" sz="2400" b="1" dirty="0"/>
              <a:t> </a:t>
            </a:r>
            <a:r>
              <a:rPr lang="en-GB" sz="2400" b="1" dirty="0" err="1"/>
              <a:t>il</a:t>
            </a:r>
            <a:r>
              <a:rPr lang="en-GB" sz="2400" b="1" dirty="0"/>
              <a:t> primo </a:t>
            </a:r>
            <a:r>
              <a:rPr lang="en-GB" sz="2400" b="1" dirty="0" err="1"/>
              <a:t>maggio</a:t>
            </a:r>
            <a:r>
              <a:rPr lang="en-GB" sz="2400" b="1" dirty="0"/>
              <a:t> è </a:t>
            </a:r>
            <a:r>
              <a:rPr lang="en-GB" sz="2400" b="1" dirty="0" err="1"/>
              <a:t>chiamato</a:t>
            </a:r>
            <a:r>
              <a:rPr lang="en-GB" sz="2400" b="1" dirty="0"/>
              <a:t> la </a:t>
            </a:r>
            <a:r>
              <a:rPr lang="en-GB" sz="2400" b="1" dirty="0" err="1"/>
              <a:t>festa</a:t>
            </a:r>
            <a:r>
              <a:rPr lang="en-GB" sz="2400" b="1" dirty="0"/>
              <a:t> del </a:t>
            </a:r>
            <a:r>
              <a:rPr lang="en-GB" sz="2400" b="1" dirty="0" err="1"/>
              <a:t>lavoro</a:t>
            </a:r>
            <a:r>
              <a:rPr lang="en-GB" sz="2400" b="1" dirty="0"/>
              <a:t> o </a:t>
            </a:r>
            <a:r>
              <a:rPr lang="en-GB" sz="2400" b="1" dirty="0" err="1"/>
              <a:t>dei</a:t>
            </a:r>
            <a:r>
              <a:rPr lang="en-GB" sz="2400" b="1" dirty="0"/>
              <a:t> </a:t>
            </a:r>
            <a:r>
              <a:rPr lang="en-GB" sz="2400" b="1" dirty="0" err="1"/>
              <a:t>lavoratori</a:t>
            </a:r>
            <a:r>
              <a:rPr lang="en-GB" sz="2400" b="1" dirty="0"/>
              <a:t>?</a:t>
            </a:r>
          </a:p>
          <a:p>
            <a:pPr marL="457200" indent="-457200">
              <a:buAutoNum type="arabicParenR"/>
            </a:pPr>
            <a:r>
              <a:rPr lang="en-GB" sz="2400" b="1" dirty="0" err="1"/>
              <a:t>Trova</a:t>
            </a:r>
            <a:r>
              <a:rPr lang="en-GB" sz="2400" b="1" dirty="0"/>
              <a:t> la </a:t>
            </a:r>
            <a:r>
              <a:rPr lang="en-GB" sz="2400" b="1" dirty="0" err="1"/>
              <a:t>parola</a:t>
            </a:r>
            <a:r>
              <a:rPr lang="en-GB" sz="2400" b="1" dirty="0"/>
              <a:t> inglese per:</a:t>
            </a:r>
          </a:p>
          <a:p>
            <a:r>
              <a:rPr lang="en-GB" sz="2400" b="1" dirty="0" err="1"/>
              <a:t>sciopero</a:t>
            </a:r>
            <a:endParaRPr lang="en-GB" sz="2400" b="1" dirty="0"/>
          </a:p>
          <a:p>
            <a:r>
              <a:rPr lang="en-GB" sz="2400" b="1" dirty="0" err="1"/>
              <a:t>almeno</a:t>
            </a:r>
            <a:r>
              <a:rPr lang="en-GB" sz="2400" b="1" dirty="0"/>
              <a:t>.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3074" name="Picture 2" descr="Image result for primo maggio festa del lavoro">
            <a:extLst>
              <a:ext uri="{FF2B5EF4-FFF2-40B4-BE49-F238E27FC236}">
                <a16:creationId xmlns:a16="http://schemas.microsoft.com/office/drawing/2014/main" id="{26E8A82A-3CD7-4E12-B853-CFDF10C765F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3276598"/>
            <a:ext cx="4708525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primo maggio festa del lavoro">
            <a:extLst>
              <a:ext uri="{FF2B5EF4-FFF2-40B4-BE49-F238E27FC236}">
                <a16:creationId xmlns:a16="http://schemas.microsoft.com/office/drawing/2014/main" id="{A39D12F0-3564-4982-9480-3E8B4E756D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Image result for primo maggio festa del lavoro">
            <a:extLst>
              <a:ext uri="{FF2B5EF4-FFF2-40B4-BE49-F238E27FC236}">
                <a16:creationId xmlns:a16="http://schemas.microsoft.com/office/drawing/2014/main" id="{9163477B-7200-4EBD-A58B-4B8EA1B1D2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6" name="Picture 14" descr="On May 1 every year, the world observes International Worker’s Day, most commonly known as International Labour Day.">
            <a:extLst>
              <a:ext uri="{FF2B5EF4-FFF2-40B4-BE49-F238E27FC236}">
                <a16:creationId xmlns:a16="http://schemas.microsoft.com/office/drawing/2014/main" id="{3623A81E-A4B4-49CB-BDCC-B64D8065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604836"/>
            <a:ext cx="4708524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4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23F6-9BB2-4A92-B540-CFA4A48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festa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Repubblica – 2 </a:t>
            </a:r>
            <a:r>
              <a:rPr lang="en-GB" dirty="0" err="1"/>
              <a:t>giugno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F3BE-B8E4-48A6-871F-0691799D39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i="1" dirty="0"/>
              <a:t>Republic Day, also known as </a:t>
            </a:r>
            <a:r>
              <a:rPr lang="en-GB" sz="2400" i="1" dirty="0" err="1"/>
              <a:t>Festa</a:t>
            </a:r>
            <a:r>
              <a:rPr lang="en-GB" sz="2400" i="1" dirty="0"/>
              <a:t> </a:t>
            </a:r>
            <a:r>
              <a:rPr lang="en-GB" sz="2400" i="1" dirty="0" err="1"/>
              <a:t>della</a:t>
            </a:r>
            <a:r>
              <a:rPr lang="en-GB" sz="2400" i="1" dirty="0"/>
              <a:t> Repubblica in Italian (Festival of the Republic), is a national holiday in Italy on June 2 each year. It celebrates the day when Italians voted to abolish the monarchy in 1946 so their country could become a republic.</a:t>
            </a:r>
          </a:p>
          <a:p>
            <a:r>
              <a:rPr lang="en-GB" sz="2400" b="1" i="1" dirty="0"/>
              <a:t>1) Translate into Italian.</a:t>
            </a:r>
          </a:p>
          <a:p>
            <a:pPr marL="0" indent="0">
              <a:buNone/>
            </a:pPr>
            <a:r>
              <a:rPr lang="en-GB" sz="2400" b="1" i="1" u="sng" dirty="0"/>
              <a:t>OR</a:t>
            </a:r>
            <a:r>
              <a:rPr lang="en-GB" sz="2400" b="1" i="1" dirty="0"/>
              <a:t>, find the Italian for</a:t>
            </a:r>
            <a:r>
              <a:rPr lang="en-GB" sz="2400" i="1" dirty="0"/>
              <a:t>:</a:t>
            </a:r>
          </a:p>
          <a:p>
            <a:pPr marL="0" indent="0">
              <a:buNone/>
            </a:pPr>
            <a:r>
              <a:rPr lang="en-GB" sz="2400" i="1" dirty="0"/>
              <a:t>Republic, holiday, celebrates, the day, voted, to abolish, when, monarchy, could.</a:t>
            </a:r>
            <a:endParaRPr lang="en-GB" sz="2400" dirty="0"/>
          </a:p>
        </p:txBody>
      </p:sp>
      <p:pic>
        <p:nvPicPr>
          <p:cNvPr id="8194" name="Picture 2" descr="Image result for festa della repubblica">
            <a:extLst>
              <a:ext uri="{FF2B5EF4-FFF2-40B4-BE49-F238E27FC236}">
                <a16:creationId xmlns:a16="http://schemas.microsoft.com/office/drawing/2014/main" id="{903B90B4-F318-4481-B6A2-9A26E40D87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74" y="1755191"/>
            <a:ext cx="4364966" cy="40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0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117D-7AD1-493B-9115-2360FE79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sacramenti religiosi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02F3-A3C7-453B-B914-37B535144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Il </a:t>
            </a:r>
            <a:r>
              <a:rPr lang="en-US" sz="1800" dirty="0" err="1"/>
              <a:t>Battesimo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La Prima </a:t>
            </a:r>
            <a:r>
              <a:rPr lang="en-US" sz="1800" dirty="0" err="1"/>
              <a:t>Comunione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La </a:t>
            </a:r>
            <a:r>
              <a:rPr lang="en-US" sz="1800" dirty="0" err="1"/>
              <a:t>Cresima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Il </a:t>
            </a:r>
            <a:r>
              <a:rPr lang="en-US" sz="1800" dirty="0" err="1"/>
              <a:t>matrimonio</a:t>
            </a:r>
            <a:endParaRPr lang="en-US" sz="1800" dirty="0"/>
          </a:p>
        </p:txBody>
      </p:sp>
      <p:pic>
        <p:nvPicPr>
          <p:cNvPr id="9218" name="Picture 2" descr="Image result for battesimo">
            <a:extLst>
              <a:ext uri="{FF2B5EF4-FFF2-40B4-BE49-F238E27FC236}">
                <a16:creationId xmlns:a16="http://schemas.microsoft.com/office/drawing/2014/main" id="{4DF129F6-0053-4054-858F-C6C0BE53DD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57231" y="3425825"/>
            <a:ext cx="2619375" cy="1743075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prima comunione">
            <a:extLst>
              <a:ext uri="{FF2B5EF4-FFF2-40B4-BE49-F238E27FC236}">
                <a16:creationId xmlns:a16="http://schemas.microsoft.com/office/drawing/2014/main" id="{DB8B5996-D783-43D9-9ECA-F700424C1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cresima">
            <a:extLst>
              <a:ext uri="{FF2B5EF4-FFF2-40B4-BE49-F238E27FC236}">
                <a16:creationId xmlns:a16="http://schemas.microsoft.com/office/drawing/2014/main" id="{7D20F4F0-686D-4FC8-AED9-C9ED3B5F2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9" r="3" b="3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matrimonio">
            <a:extLst>
              <a:ext uri="{FF2B5EF4-FFF2-40B4-BE49-F238E27FC236}">
                <a16:creationId xmlns:a16="http://schemas.microsoft.com/office/drawing/2014/main" id="{FAB319FA-8116-438C-9E98-827BDA9E4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r="4149" b="-2"/>
          <a:stretch/>
        </p:blipFill>
        <p:spPr bwMode="auto"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0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6BFB-19BB-43B9-B103-173783CA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				</a:t>
            </a:r>
            <a:r>
              <a:rPr lang="en-US" sz="4100" dirty="0" err="1"/>
              <a:t>Altre</a:t>
            </a:r>
            <a:r>
              <a:rPr lang="en-US" sz="4100" dirty="0"/>
              <a:t> </a:t>
            </a:r>
            <a:r>
              <a:rPr lang="en-US" sz="4100" dirty="0" err="1"/>
              <a:t>feste</a:t>
            </a:r>
            <a:r>
              <a:rPr lang="en-US" sz="41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A63A1-966F-4B0C-A7EF-BC9C892BA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548467"/>
            <a:ext cx="3387105" cy="362849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600" b="1" dirty="0"/>
              <a:t>San Valentino - 14 </a:t>
            </a:r>
            <a:r>
              <a:rPr lang="en-US" sz="1600" b="1" dirty="0" err="1"/>
              <a:t>febbraio</a:t>
            </a:r>
            <a:endParaRPr lang="en-US" sz="1600" b="1" dirty="0"/>
          </a:p>
          <a:p>
            <a:r>
              <a:rPr lang="en-US" sz="1600" b="1" dirty="0"/>
              <a:t>La </a:t>
            </a:r>
            <a:r>
              <a:rPr lang="en-US" sz="1600" b="1" dirty="0" err="1"/>
              <a:t>festa</a:t>
            </a:r>
            <a:r>
              <a:rPr lang="en-US" sz="1600" b="1" dirty="0"/>
              <a:t> </a:t>
            </a:r>
            <a:r>
              <a:rPr lang="en-US" sz="1600" b="1" dirty="0" err="1"/>
              <a:t>della</a:t>
            </a:r>
            <a:r>
              <a:rPr lang="en-US" sz="1600" b="1" dirty="0"/>
              <a:t> mamma - 12 </a:t>
            </a:r>
            <a:r>
              <a:rPr lang="en-US" sz="1600" b="1" dirty="0" err="1"/>
              <a:t>maggio</a:t>
            </a:r>
            <a:endParaRPr lang="en-US" sz="1600" b="1" dirty="0"/>
          </a:p>
          <a:p>
            <a:r>
              <a:rPr lang="en-US" sz="1600" b="1" dirty="0"/>
              <a:t>La </a:t>
            </a:r>
            <a:r>
              <a:rPr lang="en-US" sz="1600" b="1" dirty="0" err="1"/>
              <a:t>festa</a:t>
            </a:r>
            <a:r>
              <a:rPr lang="en-US" sz="1600" b="1" dirty="0"/>
              <a:t> del </a:t>
            </a:r>
            <a:r>
              <a:rPr lang="en-US" sz="1600" b="1" dirty="0" err="1"/>
              <a:t>papà</a:t>
            </a:r>
            <a:r>
              <a:rPr lang="en-US" sz="1600" b="1" dirty="0"/>
              <a:t> – 19 </a:t>
            </a:r>
            <a:r>
              <a:rPr lang="en-US" sz="1600" b="1" dirty="0" err="1"/>
              <a:t>marzo</a:t>
            </a:r>
            <a:r>
              <a:rPr lang="en-US" sz="1600" b="1" dirty="0"/>
              <a:t> (</a:t>
            </a:r>
            <a:r>
              <a:rPr lang="en-US" sz="1600" b="1" dirty="0" err="1"/>
              <a:t>anche</a:t>
            </a:r>
            <a:r>
              <a:rPr lang="en-US" sz="1600" b="1" dirty="0"/>
              <a:t> </a:t>
            </a:r>
            <a:r>
              <a:rPr lang="en-US" sz="1600" b="1" dirty="0" err="1"/>
              <a:t>onomastico</a:t>
            </a:r>
            <a:r>
              <a:rPr lang="en-US" sz="1600" b="1" dirty="0"/>
              <a:t> di San Giuseppe, </a:t>
            </a:r>
            <a:r>
              <a:rPr lang="en-US" sz="1600" b="1" dirty="0" err="1"/>
              <a:t>sposo</a:t>
            </a:r>
            <a:r>
              <a:rPr lang="en-US" sz="1600" b="1" dirty="0"/>
              <a:t> di Maria).</a:t>
            </a:r>
          </a:p>
          <a:p>
            <a:r>
              <a:rPr lang="en-US" sz="1600" b="1" dirty="0"/>
              <a:t>La </a:t>
            </a:r>
            <a:r>
              <a:rPr lang="en-US" sz="1600" b="1" dirty="0" err="1"/>
              <a:t>festa</a:t>
            </a:r>
            <a:r>
              <a:rPr lang="en-US" sz="1600" b="1" dirty="0"/>
              <a:t> </a:t>
            </a:r>
            <a:r>
              <a:rPr lang="en-US" sz="1600" b="1" dirty="0" err="1"/>
              <a:t>della</a:t>
            </a:r>
            <a:r>
              <a:rPr lang="en-US" sz="1600" b="1" dirty="0"/>
              <a:t> donna – 8 </a:t>
            </a:r>
            <a:r>
              <a:rPr lang="en-US" sz="1600" b="1" dirty="0" err="1"/>
              <a:t>marzo</a:t>
            </a:r>
            <a:r>
              <a:rPr lang="en-US" sz="1600" b="1" dirty="0"/>
              <a:t> ( le </a:t>
            </a:r>
            <a:r>
              <a:rPr lang="en-US" sz="1600" b="1" dirty="0" err="1"/>
              <a:t>donne</a:t>
            </a:r>
            <a:r>
              <a:rPr lang="en-US" sz="1600" b="1" dirty="0"/>
              <a:t> </a:t>
            </a:r>
            <a:r>
              <a:rPr lang="en-US" sz="1600" b="1" dirty="0" err="1"/>
              <a:t>ricevono</a:t>
            </a:r>
            <a:r>
              <a:rPr lang="en-US" sz="1600" b="1" dirty="0"/>
              <a:t> </a:t>
            </a:r>
            <a:r>
              <a:rPr lang="en-US" sz="1600" b="1" dirty="0" err="1"/>
              <a:t>mazzetti</a:t>
            </a:r>
            <a:r>
              <a:rPr lang="en-US" sz="1600" b="1" dirty="0"/>
              <a:t> di mimosa)</a:t>
            </a:r>
          </a:p>
          <a:p>
            <a:r>
              <a:rPr lang="en-US" sz="1600" b="1" dirty="0" err="1"/>
              <a:t>Rispondi</a:t>
            </a:r>
            <a:r>
              <a:rPr lang="en-US" sz="1600" b="1" dirty="0"/>
              <a:t>:</a:t>
            </a:r>
          </a:p>
          <a:p>
            <a:pPr indent="0">
              <a:buNone/>
            </a:pPr>
            <a:r>
              <a:rPr lang="en-US" sz="1600" b="1" dirty="0"/>
              <a:t>1) San Valentino è la </a:t>
            </a:r>
            <a:r>
              <a:rPr lang="en-US" sz="1600" b="1" dirty="0" err="1"/>
              <a:t>festa</a:t>
            </a:r>
            <a:r>
              <a:rPr lang="en-US" sz="1600" b="1" dirty="0"/>
              <a:t> di chi?</a:t>
            </a:r>
          </a:p>
          <a:p>
            <a:pPr indent="0">
              <a:buNone/>
            </a:pPr>
            <a:r>
              <a:rPr lang="en-US" sz="1600" b="1" dirty="0"/>
              <a:t>2) Cosa </a:t>
            </a:r>
            <a:r>
              <a:rPr lang="en-US" sz="1600" b="1" dirty="0" err="1"/>
              <a:t>vuol</a:t>
            </a:r>
            <a:r>
              <a:rPr lang="en-US" sz="1600" b="1" dirty="0"/>
              <a:t> dire ‘</a:t>
            </a:r>
            <a:r>
              <a:rPr lang="en-US" sz="1600" b="1" dirty="0" err="1"/>
              <a:t>onomastico</a:t>
            </a:r>
            <a:r>
              <a:rPr lang="en-US" sz="1600" b="1" dirty="0"/>
              <a:t>’?</a:t>
            </a:r>
          </a:p>
          <a:p>
            <a:pPr indent="0">
              <a:buNone/>
            </a:pPr>
            <a:r>
              <a:rPr lang="en-US" sz="1600" b="1" dirty="0" smtClean="0"/>
              <a:t>3) Cosa </a:t>
            </a:r>
            <a:r>
              <a:rPr lang="en-US" sz="1600" b="1" dirty="0" err="1"/>
              <a:t>sono</a:t>
            </a:r>
            <a:r>
              <a:rPr lang="en-US" sz="1600" b="1" dirty="0"/>
              <a:t> le </a:t>
            </a:r>
            <a:r>
              <a:rPr lang="en-US" sz="1600" b="1" dirty="0" err="1"/>
              <a:t>mimose</a:t>
            </a:r>
            <a:r>
              <a:rPr lang="en-US" sz="1600" b="1" dirty="0"/>
              <a:t>?</a:t>
            </a:r>
          </a:p>
        </p:txBody>
      </p:sp>
      <p:pic>
        <p:nvPicPr>
          <p:cNvPr id="2050" name="Picture 2" descr="storia della festa della mamma">
            <a:extLst>
              <a:ext uri="{FF2B5EF4-FFF2-40B4-BE49-F238E27FC236}">
                <a16:creationId xmlns:a16="http://schemas.microsoft.com/office/drawing/2014/main" id="{D8333BDA-3F97-412C-95FD-E1FA2BA071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463" y="4407114"/>
            <a:ext cx="3775899" cy="18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esta della donna">
            <a:extLst>
              <a:ext uri="{FF2B5EF4-FFF2-40B4-BE49-F238E27FC236}">
                <a16:creationId xmlns:a16="http://schemas.microsoft.com/office/drawing/2014/main" id="{6A169FFC-BE39-4B2B-B599-8C44A31C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463" y="903131"/>
            <a:ext cx="3775899" cy="25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esta del papa">
            <a:extLst>
              <a:ext uri="{FF2B5EF4-FFF2-40B4-BE49-F238E27FC236}">
                <a16:creationId xmlns:a16="http://schemas.microsoft.com/office/drawing/2014/main" id="{167A8AA9-2272-433C-8970-3E1ED11EA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639" y="613781"/>
            <a:ext cx="2438503" cy="24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an valentino">
            <a:extLst>
              <a:ext uri="{FF2B5EF4-FFF2-40B4-BE49-F238E27FC236}">
                <a16:creationId xmlns:a16="http://schemas.microsoft.com/office/drawing/2014/main" id="{3F136CC6-2165-48D4-A510-E067C397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639" y="4213230"/>
            <a:ext cx="2438503" cy="16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20994" y="6176962"/>
            <a:ext cx="75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919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68B7-D5DC-4BAD-8D3C-80B7BD47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Natale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B0AE-A214-42CA-9EE4-C9F32FB5DA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b="1" dirty="0"/>
              <a:t>Natale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festeggia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25 </a:t>
            </a:r>
            <a:r>
              <a:rPr lang="en-GB" sz="2400" dirty="0" err="1"/>
              <a:t>dicembre</a:t>
            </a:r>
            <a:r>
              <a:rPr lang="en-GB" sz="2400" dirty="0"/>
              <a:t>.</a:t>
            </a:r>
          </a:p>
          <a:p>
            <a:r>
              <a:rPr lang="en-GB" sz="2400" b="1" dirty="0"/>
              <a:t>La </a:t>
            </a:r>
            <a:r>
              <a:rPr lang="en-GB" sz="2400" b="1" dirty="0" err="1"/>
              <a:t>vigilia</a:t>
            </a:r>
            <a:r>
              <a:rPr lang="en-GB" sz="2400" b="1" dirty="0"/>
              <a:t> </a:t>
            </a:r>
            <a:r>
              <a:rPr lang="en-GB" sz="2400" dirty="0"/>
              <a:t>di </a:t>
            </a:r>
            <a:r>
              <a:rPr lang="en-GB" sz="2400" b="1" dirty="0"/>
              <a:t>Natale</a:t>
            </a:r>
            <a:r>
              <a:rPr lang="en-GB" sz="2400" dirty="0"/>
              <a:t> è </a:t>
            </a:r>
            <a:r>
              <a:rPr lang="en-GB" sz="2400" dirty="0" err="1"/>
              <a:t>il</a:t>
            </a:r>
            <a:r>
              <a:rPr lang="en-GB" sz="2400" dirty="0"/>
              <a:t> 24 </a:t>
            </a:r>
            <a:r>
              <a:rPr lang="en-GB" sz="2400" dirty="0" err="1"/>
              <a:t>dicembre</a:t>
            </a:r>
            <a:r>
              <a:rPr lang="en-GB" sz="2400" dirty="0"/>
              <a:t>,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giorno</a:t>
            </a:r>
            <a:r>
              <a:rPr lang="en-GB" sz="2400" dirty="0"/>
              <a:t> </a:t>
            </a:r>
            <a:r>
              <a:rPr lang="en-GB" sz="2400" dirty="0" err="1"/>
              <a:t>precedente</a:t>
            </a:r>
            <a:r>
              <a:rPr lang="en-GB" sz="2400" dirty="0"/>
              <a:t>. Si </a:t>
            </a:r>
            <a:r>
              <a:rPr lang="en-GB" sz="2400" dirty="0" err="1"/>
              <a:t>festeggia</a:t>
            </a:r>
            <a:r>
              <a:rPr lang="en-GB" sz="2400" dirty="0"/>
              <a:t> con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b="1" dirty="0" err="1"/>
              <a:t>cenone</a:t>
            </a:r>
            <a:r>
              <a:rPr lang="en-GB" sz="2400" dirty="0"/>
              <a:t>.</a:t>
            </a:r>
          </a:p>
          <a:p>
            <a:r>
              <a:rPr lang="en-GB" sz="2400" dirty="0"/>
              <a:t>Si fa </a:t>
            </a:r>
            <a:r>
              <a:rPr lang="en-GB" sz="2400" dirty="0" err="1"/>
              <a:t>l’albero</a:t>
            </a:r>
            <a:r>
              <a:rPr lang="en-GB" sz="2400" dirty="0"/>
              <a:t> di Natale ed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presepe</a:t>
            </a:r>
            <a:r>
              <a:rPr lang="en-GB" sz="2400" dirty="0"/>
              <a:t>. San Francesco </a:t>
            </a:r>
            <a:r>
              <a:rPr lang="en-GB" sz="2400" dirty="0" err="1"/>
              <a:t>d’Assisi</a:t>
            </a:r>
            <a:r>
              <a:rPr lang="en-GB" sz="2400" dirty="0"/>
              <a:t> ha </a:t>
            </a:r>
            <a:r>
              <a:rPr lang="en-GB" sz="2400" dirty="0" err="1"/>
              <a:t>preparato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primo </a:t>
            </a:r>
            <a:r>
              <a:rPr lang="en-GB" sz="2400" dirty="0" err="1"/>
              <a:t>presepe</a:t>
            </a:r>
            <a:r>
              <a:rPr lang="en-GB" sz="2400" dirty="0"/>
              <a:t> </a:t>
            </a:r>
            <a:r>
              <a:rPr lang="en-GB" sz="2400" dirty="0" err="1"/>
              <a:t>umano</a:t>
            </a:r>
            <a:r>
              <a:rPr lang="en-GB" sz="2400" dirty="0"/>
              <a:t> </a:t>
            </a:r>
            <a:r>
              <a:rPr lang="en-GB" sz="2400" dirty="0" err="1"/>
              <a:t>nel</a:t>
            </a:r>
            <a:r>
              <a:rPr lang="en-GB" sz="2400" dirty="0"/>
              <a:t> 1223. </a:t>
            </a:r>
            <a:r>
              <a:rPr lang="en-GB" sz="2400" dirty="0" err="1"/>
              <a:t>Ancora</a:t>
            </a:r>
            <a:r>
              <a:rPr lang="en-GB" sz="2400" dirty="0"/>
              <a:t> </a:t>
            </a:r>
            <a:r>
              <a:rPr lang="en-GB" sz="2400" dirty="0" err="1"/>
              <a:t>oggi</a:t>
            </a:r>
            <a:r>
              <a:rPr lang="en-GB" sz="2400" dirty="0"/>
              <a:t>, </a:t>
            </a:r>
            <a:r>
              <a:rPr lang="en-GB" sz="2400" dirty="0" err="1"/>
              <a:t>soprattutto</a:t>
            </a:r>
            <a:r>
              <a:rPr lang="en-GB" sz="2400" dirty="0"/>
              <a:t> </a:t>
            </a:r>
            <a:r>
              <a:rPr lang="en-GB" sz="2400" dirty="0" err="1"/>
              <a:t>nei</a:t>
            </a:r>
            <a:r>
              <a:rPr lang="en-GB" sz="2400" dirty="0"/>
              <a:t> </a:t>
            </a:r>
            <a:r>
              <a:rPr lang="en-GB" sz="2400" dirty="0" err="1"/>
              <a:t>paesi</a:t>
            </a:r>
            <a:r>
              <a:rPr lang="en-GB" sz="2400" dirty="0"/>
              <a:t> e </a:t>
            </a:r>
            <a:r>
              <a:rPr lang="en-GB" sz="2400" dirty="0" err="1"/>
              <a:t>nei</a:t>
            </a:r>
            <a:r>
              <a:rPr lang="en-GB" sz="2400" dirty="0"/>
              <a:t> </a:t>
            </a:r>
            <a:r>
              <a:rPr lang="en-GB" sz="2400" dirty="0" err="1"/>
              <a:t>piccoli</a:t>
            </a:r>
            <a:r>
              <a:rPr lang="en-GB" sz="2400" dirty="0"/>
              <a:t> </a:t>
            </a:r>
            <a:r>
              <a:rPr lang="en-GB" sz="2400" dirty="0" err="1"/>
              <a:t>centri</a:t>
            </a:r>
            <a:r>
              <a:rPr lang="en-GB" sz="2400" dirty="0"/>
              <a:t>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organizza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</a:t>
            </a:r>
            <a:r>
              <a:rPr lang="en-GB" sz="2400" dirty="0" err="1"/>
              <a:t>presepe</a:t>
            </a:r>
            <a:r>
              <a:rPr lang="en-GB" sz="2400" dirty="0"/>
              <a:t> </a:t>
            </a:r>
            <a:r>
              <a:rPr lang="en-GB" sz="2400" dirty="0" err="1"/>
              <a:t>vivente</a:t>
            </a:r>
            <a:r>
              <a:rPr lang="en-GB" sz="2400" dirty="0"/>
              <a:t>.</a:t>
            </a:r>
          </a:p>
          <a:p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Esercizio</a:t>
            </a:r>
            <a:r>
              <a:rPr lang="en-GB" b="1" dirty="0">
                <a:solidFill>
                  <a:srgbClr val="FF0000"/>
                </a:solidFill>
              </a:rPr>
              <a:t>: </a:t>
            </a:r>
            <a:r>
              <a:rPr lang="en-GB" b="1" dirty="0" err="1">
                <a:solidFill>
                  <a:srgbClr val="FF0000"/>
                </a:solidFill>
              </a:rPr>
              <a:t>traduci</a:t>
            </a:r>
            <a:r>
              <a:rPr lang="en-GB" b="1" dirty="0">
                <a:solidFill>
                  <a:srgbClr val="FF0000"/>
                </a:solidFill>
              </a:rPr>
              <a:t> in inglese</a:t>
            </a:r>
            <a:r>
              <a:rPr lang="en-GB" dirty="0"/>
              <a:t>.</a:t>
            </a:r>
          </a:p>
        </p:txBody>
      </p:sp>
      <p:pic>
        <p:nvPicPr>
          <p:cNvPr id="1026" name="Picture 2" descr="Image result for natale albero e presepe">
            <a:extLst>
              <a:ext uri="{FF2B5EF4-FFF2-40B4-BE49-F238E27FC236}">
                <a16:creationId xmlns:a16="http://schemas.microsoft.com/office/drawing/2014/main" id="{FEACB839-29E2-473D-AE71-FDA7699C70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638" y="2516779"/>
            <a:ext cx="4754562" cy="35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B785-1CF9-4B31-8E90-B0DD780E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CAPODANNO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6948-0E04-482F-8CDB-E6B83C2D60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Capodanno</a:t>
            </a:r>
            <a:r>
              <a:rPr lang="en-GB" dirty="0"/>
              <a:t> è la </a:t>
            </a:r>
            <a:r>
              <a:rPr lang="en-GB" dirty="0" err="1"/>
              <a:t>notte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trentun</a:t>
            </a:r>
            <a:r>
              <a:rPr lang="en-GB" dirty="0"/>
              <a:t> </a:t>
            </a:r>
            <a:r>
              <a:rPr lang="en-GB" dirty="0" err="1"/>
              <a:t>dicembre</a:t>
            </a:r>
            <a:r>
              <a:rPr lang="en-GB" dirty="0"/>
              <a:t> e </a:t>
            </a:r>
            <a:r>
              <a:rPr lang="en-GB" dirty="0" err="1"/>
              <a:t>il</a:t>
            </a:r>
            <a:r>
              <a:rPr lang="en-GB" dirty="0"/>
              <a:t> primo </a:t>
            </a:r>
            <a:r>
              <a:rPr lang="en-GB" dirty="0" err="1"/>
              <a:t>gennaio</a:t>
            </a:r>
            <a:r>
              <a:rPr lang="en-GB" dirty="0"/>
              <a:t>. </a:t>
            </a:r>
            <a:r>
              <a:rPr lang="en-GB" dirty="0" err="1"/>
              <a:t>Spesso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italiani</a:t>
            </a:r>
            <a:r>
              <a:rPr lang="en-GB" dirty="0"/>
              <a:t> </a:t>
            </a:r>
            <a:r>
              <a:rPr lang="en-GB" dirty="0" err="1"/>
              <a:t>vanno</a:t>
            </a:r>
            <a:r>
              <a:rPr lang="en-GB" dirty="0"/>
              <a:t> ad una </a:t>
            </a:r>
            <a:r>
              <a:rPr lang="en-GB" dirty="0" err="1"/>
              <a:t>festa</a:t>
            </a:r>
            <a:r>
              <a:rPr lang="en-GB" dirty="0"/>
              <a:t> </a:t>
            </a:r>
            <a:r>
              <a:rPr lang="en-GB" dirty="0" err="1"/>
              <a:t>speciale</a:t>
            </a:r>
            <a:r>
              <a:rPr lang="en-GB" dirty="0"/>
              <a:t>: </a:t>
            </a:r>
            <a:r>
              <a:rPr lang="en-GB" b="1" dirty="0" err="1"/>
              <a:t>il</a:t>
            </a:r>
            <a:r>
              <a:rPr lang="en-GB" b="1" dirty="0"/>
              <a:t> </a:t>
            </a:r>
            <a:r>
              <a:rPr lang="en-GB" b="1" dirty="0" err="1"/>
              <a:t>veglione</a:t>
            </a:r>
            <a:r>
              <a:rPr lang="en-GB" b="1" dirty="0"/>
              <a:t>. </a:t>
            </a:r>
            <a:r>
              <a:rPr lang="en-GB" dirty="0"/>
              <a:t>A </a:t>
            </a:r>
            <a:r>
              <a:rPr lang="en-GB" dirty="0" err="1"/>
              <a:t>mezzanotte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brinda</a:t>
            </a:r>
            <a:r>
              <a:rPr lang="en-GB" dirty="0"/>
              <a:t> con lo spumante.</a:t>
            </a:r>
          </a:p>
          <a:p>
            <a:pPr marL="514350" indent="-514350">
              <a:buAutoNum type="arabicParenR"/>
            </a:pPr>
            <a:r>
              <a:rPr lang="en-GB" dirty="0"/>
              <a:t>What do Italians do on the night of 31</a:t>
            </a:r>
            <a:r>
              <a:rPr lang="en-GB" baseline="30000" dirty="0"/>
              <a:t>st</a:t>
            </a:r>
            <a:r>
              <a:rPr lang="en-GB" dirty="0"/>
              <a:t> December?</a:t>
            </a:r>
          </a:p>
          <a:p>
            <a:pPr marL="514350" indent="-514350">
              <a:buAutoNum type="arabicParenR"/>
            </a:pPr>
            <a:r>
              <a:rPr lang="en-GB" dirty="0"/>
              <a:t>What is this holiday called?</a:t>
            </a:r>
          </a:p>
        </p:txBody>
      </p:sp>
      <p:pic>
        <p:nvPicPr>
          <p:cNvPr id="2050" name="Picture 2" descr="Image result for capodanno">
            <a:extLst>
              <a:ext uri="{FF2B5EF4-FFF2-40B4-BE49-F238E27FC236}">
                <a16:creationId xmlns:a16="http://schemas.microsoft.com/office/drawing/2014/main" id="{571B3D9D-B6B0-4CC0-B1C1-033C3464FB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4800" y="3346800"/>
            <a:ext cx="5168900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apodanno">
            <a:extLst>
              <a:ext uri="{FF2B5EF4-FFF2-40B4-BE49-F238E27FC236}">
                <a16:creationId xmlns:a16="http://schemas.microsoft.com/office/drawing/2014/main" id="{0B7F01CB-4367-45F6-AB43-DFCD0828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6688"/>
            <a:ext cx="5905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A624-CF09-4E88-A9F4-D5231F0AE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L’ Epifania e la Befana.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F8C9-9814-41E1-BF79-D855EECF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800" dirty="0"/>
              <a:t>Si </a:t>
            </a:r>
            <a:r>
              <a:rPr lang="en-US" sz="1800" dirty="0" err="1"/>
              <a:t>festeggia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6 </a:t>
            </a:r>
            <a:r>
              <a:rPr lang="en-US" sz="1800" dirty="0" err="1"/>
              <a:t>gennaio</a:t>
            </a:r>
            <a:r>
              <a:rPr lang="en-US" sz="1800" dirty="0"/>
              <a:t>.</a:t>
            </a:r>
          </a:p>
          <a:p>
            <a:r>
              <a:rPr lang="en-US" sz="1800" dirty="0"/>
              <a:t>Nel </a:t>
            </a:r>
            <a:r>
              <a:rPr lang="en-US" sz="1800" dirty="0" err="1"/>
              <a:t>calendario</a:t>
            </a:r>
            <a:r>
              <a:rPr lang="en-US" sz="1800" dirty="0"/>
              <a:t> </a:t>
            </a:r>
            <a:r>
              <a:rPr lang="en-US" sz="1800" dirty="0" err="1"/>
              <a:t>cattolico</a:t>
            </a:r>
            <a:r>
              <a:rPr lang="en-US" sz="1800" dirty="0"/>
              <a:t> </a:t>
            </a:r>
            <a:r>
              <a:rPr lang="en-US" sz="1800" dirty="0" err="1"/>
              <a:t>rappresenta</a:t>
            </a:r>
            <a:r>
              <a:rPr lang="en-US" sz="1800" dirty="0"/>
              <a:t> </a:t>
            </a:r>
            <a:r>
              <a:rPr lang="en-US" sz="1800" dirty="0" err="1"/>
              <a:t>l’arrivo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Re Magi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mangiatoia</a:t>
            </a:r>
            <a:r>
              <a:rPr lang="en-US" sz="1800" dirty="0"/>
              <a:t> di </a:t>
            </a:r>
            <a:r>
              <a:rPr lang="en-US" sz="1800" dirty="0" err="1"/>
              <a:t>Gesù</a:t>
            </a:r>
            <a:r>
              <a:rPr lang="en-US" sz="1800" dirty="0"/>
              <a:t> Bambino. I Re Magi </a:t>
            </a:r>
            <a:r>
              <a:rPr lang="en-US" sz="1800" dirty="0" err="1"/>
              <a:t>portano</a:t>
            </a:r>
            <a:r>
              <a:rPr lang="en-US" sz="1800" dirty="0"/>
              <a:t> </a:t>
            </a:r>
            <a:r>
              <a:rPr lang="en-US" sz="1800" dirty="0" err="1"/>
              <a:t>oro</a:t>
            </a:r>
            <a:r>
              <a:rPr lang="en-US" sz="1800" dirty="0"/>
              <a:t>, </a:t>
            </a:r>
            <a:r>
              <a:rPr lang="en-US" sz="1800" dirty="0" err="1"/>
              <a:t>incenso</a:t>
            </a:r>
            <a:r>
              <a:rPr lang="en-US" sz="1800" dirty="0"/>
              <a:t> e </a:t>
            </a:r>
            <a:r>
              <a:rPr lang="en-US" sz="1800" dirty="0" err="1"/>
              <a:t>mirra</a:t>
            </a:r>
            <a:r>
              <a:rPr lang="en-US" sz="1800" dirty="0"/>
              <a:t>.</a:t>
            </a:r>
          </a:p>
          <a:p>
            <a:r>
              <a:rPr lang="en-US" sz="1800" dirty="0"/>
              <a:t>Secondo la </a:t>
            </a:r>
            <a:r>
              <a:rPr lang="en-US" sz="1800" dirty="0" err="1"/>
              <a:t>leggenda</a:t>
            </a:r>
            <a:r>
              <a:rPr lang="en-US" sz="1800" dirty="0"/>
              <a:t>, la </a:t>
            </a:r>
            <a:r>
              <a:rPr lang="en-US" sz="1800" dirty="0" err="1"/>
              <a:t>Befana</a:t>
            </a:r>
            <a:r>
              <a:rPr lang="en-US" sz="1800" dirty="0"/>
              <a:t> </a:t>
            </a:r>
            <a:r>
              <a:rPr lang="en-US" sz="1800" dirty="0" err="1"/>
              <a:t>mostra</a:t>
            </a:r>
            <a:r>
              <a:rPr lang="en-US" sz="1800" dirty="0"/>
              <a:t> la </a:t>
            </a:r>
            <a:r>
              <a:rPr lang="en-US" sz="1800" dirty="0" err="1"/>
              <a:t>strada</a:t>
            </a:r>
            <a:r>
              <a:rPr lang="en-US" sz="1800" dirty="0"/>
              <a:t> ai Re Magi, ma non li </a:t>
            </a:r>
            <a:r>
              <a:rPr lang="en-US" sz="1800" dirty="0" err="1"/>
              <a:t>accompagna</a:t>
            </a:r>
            <a:r>
              <a:rPr lang="en-US" sz="1800" dirty="0"/>
              <a:t>.  </a:t>
            </a:r>
            <a:r>
              <a:rPr lang="en-US" sz="1800" dirty="0" smtClean="0"/>
              <a:t>In </a:t>
            </a:r>
            <a:r>
              <a:rPr lang="en-US" sz="1800" dirty="0" err="1" smtClean="0"/>
              <a:t>seguito</a:t>
            </a:r>
            <a:r>
              <a:rPr lang="en-US" sz="1800" dirty="0" smtClean="0"/>
              <a:t>, </a:t>
            </a:r>
            <a:r>
              <a:rPr lang="en-US" sz="1800" dirty="0" err="1" smtClean="0"/>
              <a:t>deciderà</a:t>
            </a:r>
            <a:r>
              <a:rPr lang="en-US" sz="1800" dirty="0" smtClean="0"/>
              <a:t> </a:t>
            </a:r>
            <a:r>
              <a:rPr lang="en-US" sz="1800" dirty="0"/>
              <a:t>di </a:t>
            </a:r>
            <a:r>
              <a:rPr lang="en-US" sz="1800" dirty="0" err="1"/>
              <a:t>seguirli</a:t>
            </a:r>
            <a:r>
              <a:rPr lang="en-US" sz="1800" dirty="0"/>
              <a:t> e, </a:t>
            </a:r>
            <a:r>
              <a:rPr lang="en-US" sz="1800" dirty="0" err="1"/>
              <a:t>nel</a:t>
            </a:r>
            <a:r>
              <a:rPr lang="en-US" sz="1800" dirty="0"/>
              <a:t> </a:t>
            </a:r>
            <a:r>
              <a:rPr lang="en-US" sz="1800" dirty="0" err="1"/>
              <a:t>suo</a:t>
            </a:r>
            <a:r>
              <a:rPr lang="en-US" sz="1800" dirty="0"/>
              <a:t> </a:t>
            </a:r>
            <a:r>
              <a:rPr lang="en-US" sz="1800" dirty="0" err="1"/>
              <a:t>viaggio</a:t>
            </a:r>
            <a:r>
              <a:rPr lang="en-US" sz="1800" dirty="0"/>
              <a:t> , </a:t>
            </a:r>
            <a:r>
              <a:rPr lang="en-US" sz="1800" dirty="0" err="1" smtClean="0"/>
              <a:t>porterà</a:t>
            </a:r>
            <a:r>
              <a:rPr lang="en-US" sz="1800" dirty="0" smtClean="0"/>
              <a:t> </a:t>
            </a:r>
            <a:r>
              <a:rPr lang="en-US" sz="1800" dirty="0"/>
              <a:t>ai bambini </a:t>
            </a:r>
            <a:r>
              <a:rPr lang="en-US" sz="1800" dirty="0" err="1"/>
              <a:t>buoni</a:t>
            </a:r>
            <a:r>
              <a:rPr lang="en-US" sz="1800" dirty="0"/>
              <a:t> </a:t>
            </a:r>
            <a:r>
              <a:rPr lang="en-US" sz="1800" dirty="0" err="1"/>
              <a:t>dolci</a:t>
            </a:r>
            <a:r>
              <a:rPr lang="en-US" sz="1800" dirty="0"/>
              <a:t> e </a:t>
            </a:r>
            <a:r>
              <a:rPr lang="en-US" sz="1800" dirty="0" err="1"/>
              <a:t>caramelle</a:t>
            </a:r>
            <a:r>
              <a:rPr lang="en-US" sz="1800" dirty="0"/>
              <a:t> e a </a:t>
            </a:r>
            <a:r>
              <a:rPr lang="en-US" sz="1800" dirty="0" err="1"/>
              <a:t>quelli</a:t>
            </a:r>
            <a:r>
              <a:rPr lang="en-US" sz="1800" dirty="0"/>
              <a:t> </a:t>
            </a:r>
            <a:r>
              <a:rPr lang="en-US" sz="1800" dirty="0" err="1"/>
              <a:t>cattivi</a:t>
            </a:r>
            <a:r>
              <a:rPr lang="en-US" sz="1800" dirty="0"/>
              <a:t> </a:t>
            </a:r>
            <a:r>
              <a:rPr lang="en-US" sz="1800" dirty="0" err="1"/>
              <a:t>carbone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Rispondi</a:t>
            </a:r>
            <a:r>
              <a:rPr lang="en-US" sz="1800" dirty="0"/>
              <a:t> in inglese:</a:t>
            </a:r>
          </a:p>
          <a:p>
            <a:r>
              <a:rPr lang="en-US" sz="1800" dirty="0"/>
              <a:t>1) What present do good children receive? And the naughty ones?</a:t>
            </a:r>
          </a:p>
          <a:p>
            <a:r>
              <a:rPr lang="en-US" sz="1800" dirty="0"/>
              <a:t>2) What do the Three Wise Men bring to Baby Jesus?</a:t>
            </a:r>
          </a:p>
        </p:txBody>
      </p:sp>
      <p:pic>
        <p:nvPicPr>
          <p:cNvPr id="1026" name="Picture 2" descr="Image result for la befana">
            <a:extLst>
              <a:ext uri="{FF2B5EF4-FFF2-40B4-BE49-F238E27FC236}">
                <a16:creationId xmlns:a16="http://schemas.microsoft.com/office/drawing/2014/main" id="{229A2449-0988-486B-A726-722B960C7D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109619" y="3387725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 re magi">
            <a:extLst>
              <a:ext uri="{FF2B5EF4-FFF2-40B4-BE49-F238E27FC236}">
                <a16:creationId xmlns:a16="http://schemas.microsoft.com/office/drawing/2014/main" id="{5FE23F1D-2CF6-4958-8B64-344966A9A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3" b="3"/>
          <a:stretch/>
        </p:blipFill>
        <p:spPr bwMode="auto">
          <a:xfrm>
            <a:off x="8057295" y="342696"/>
            <a:ext cx="3629559" cy="27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4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4A85-F2C0-4D27-AFC2-A72ADE04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  </a:t>
            </a:r>
            <a:r>
              <a:rPr lang="en-GB" dirty="0" err="1"/>
              <a:t>Pasqua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51F0-64A6-4E20-9D69-FDDB20EF4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b="1" dirty="0" err="1"/>
              <a:t>Pasqua</a:t>
            </a:r>
            <a:r>
              <a:rPr lang="en-GB" sz="2400" b="1" dirty="0"/>
              <a:t> </a:t>
            </a:r>
            <a:r>
              <a:rPr lang="en-GB" sz="2400" b="1" dirty="0" err="1"/>
              <a:t>arriva</a:t>
            </a:r>
            <a:r>
              <a:rPr lang="en-GB" sz="2400" b="1" dirty="0"/>
              <a:t> </a:t>
            </a:r>
            <a:r>
              <a:rPr lang="en-GB" sz="2400" b="1" dirty="0" err="1"/>
              <a:t>dopo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</a:t>
            </a:r>
            <a:r>
              <a:rPr lang="en-GB" sz="2400" b="1" dirty="0" err="1"/>
              <a:t>quaranta</a:t>
            </a:r>
            <a:r>
              <a:rPr lang="en-GB" sz="2400" b="1" dirty="0"/>
              <a:t> </a:t>
            </a:r>
            <a:r>
              <a:rPr lang="en-GB" sz="2400" b="1" dirty="0" err="1"/>
              <a:t>giorni</a:t>
            </a:r>
            <a:r>
              <a:rPr lang="en-GB" sz="2400" b="1" dirty="0"/>
              <a:t>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Quaresima</a:t>
            </a:r>
            <a:r>
              <a:rPr lang="en-GB" sz="2400" b="1" dirty="0"/>
              <a:t>, </a:t>
            </a:r>
            <a:r>
              <a:rPr lang="en-GB" sz="2400" b="1" dirty="0" err="1"/>
              <a:t>che</a:t>
            </a:r>
            <a:r>
              <a:rPr lang="en-GB" sz="2400" b="1" dirty="0"/>
              <a:t> </a:t>
            </a:r>
            <a:r>
              <a:rPr lang="en-GB" sz="2400" b="1" dirty="0" err="1"/>
              <a:t>va</a:t>
            </a:r>
            <a:r>
              <a:rPr lang="en-GB" sz="2400" b="1" dirty="0"/>
              <a:t> dal </a:t>
            </a:r>
            <a:r>
              <a:rPr lang="en-GB" sz="2400" b="1" dirty="0" err="1"/>
              <a:t>mercoledì</a:t>
            </a:r>
            <a:r>
              <a:rPr lang="en-GB" sz="2400" b="1" dirty="0"/>
              <a:t> </a:t>
            </a:r>
            <a:r>
              <a:rPr lang="en-GB" sz="2400" b="1" dirty="0" err="1"/>
              <a:t>delle</a:t>
            </a:r>
            <a:r>
              <a:rPr lang="en-GB" sz="2400" b="1" dirty="0"/>
              <a:t> </a:t>
            </a:r>
            <a:r>
              <a:rPr lang="en-GB" sz="2400" b="1" dirty="0" err="1"/>
              <a:t>Ceneri</a:t>
            </a:r>
            <a:r>
              <a:rPr lang="en-GB" sz="2400" b="1" dirty="0"/>
              <a:t> al Sabato Santo (</a:t>
            </a:r>
            <a:r>
              <a:rPr lang="en-GB" sz="2400" b="1" dirty="0" err="1"/>
              <a:t>sabato</a:t>
            </a:r>
            <a:r>
              <a:rPr lang="en-GB" sz="2400" b="1" dirty="0"/>
              <a:t> prima </a:t>
            </a:r>
            <a:r>
              <a:rPr lang="en-GB" sz="2400" b="1" dirty="0" err="1"/>
              <a:t>della</a:t>
            </a:r>
            <a:r>
              <a:rPr lang="en-GB" sz="2400" b="1" dirty="0"/>
              <a:t> </a:t>
            </a:r>
            <a:r>
              <a:rPr lang="en-GB" sz="2400" b="1" dirty="0" err="1"/>
              <a:t>domenica</a:t>
            </a:r>
            <a:r>
              <a:rPr lang="en-GB" sz="2400" b="1" dirty="0"/>
              <a:t> di </a:t>
            </a:r>
            <a:r>
              <a:rPr lang="en-GB" sz="2400" b="1" dirty="0" err="1"/>
              <a:t>Pasqua</a:t>
            </a:r>
            <a:r>
              <a:rPr lang="en-GB" sz="2400" b="1" dirty="0"/>
              <a:t>).</a:t>
            </a:r>
          </a:p>
          <a:p>
            <a:r>
              <a:rPr lang="en-GB" sz="2400" b="1" dirty="0"/>
              <a:t>A </a:t>
            </a:r>
            <a:r>
              <a:rPr lang="en-GB" sz="2400" b="1" dirty="0" err="1"/>
              <a:t>Pasqua</a:t>
            </a:r>
            <a:r>
              <a:rPr lang="en-GB" sz="2400" b="1" dirty="0"/>
              <a:t> </a:t>
            </a:r>
            <a:r>
              <a:rPr lang="en-GB" sz="2400" b="1" dirty="0" err="1"/>
              <a:t>si</a:t>
            </a:r>
            <a:r>
              <a:rPr lang="en-GB" sz="2400" b="1" dirty="0"/>
              <a:t> </a:t>
            </a:r>
            <a:r>
              <a:rPr lang="en-GB" sz="2400" b="1" dirty="0" err="1"/>
              <a:t>mangiano</a:t>
            </a:r>
            <a:r>
              <a:rPr lang="en-GB" sz="2400" b="1" dirty="0"/>
              <a:t> le </a:t>
            </a:r>
            <a:r>
              <a:rPr lang="en-GB" sz="2400" b="1" dirty="0" err="1"/>
              <a:t>uova</a:t>
            </a:r>
            <a:r>
              <a:rPr lang="en-GB" sz="2400" b="1" dirty="0"/>
              <a:t> di </a:t>
            </a:r>
            <a:r>
              <a:rPr lang="en-GB" sz="2400" b="1" dirty="0" err="1"/>
              <a:t>cioccolato</a:t>
            </a:r>
            <a:r>
              <a:rPr lang="en-GB" sz="2400" b="1" dirty="0"/>
              <a:t>, </a:t>
            </a:r>
            <a:r>
              <a:rPr lang="en-GB" sz="2400" b="1" dirty="0" err="1"/>
              <a:t>dolci</a:t>
            </a:r>
            <a:r>
              <a:rPr lang="en-GB" sz="2400" b="1" dirty="0"/>
              <a:t> a forma di </a:t>
            </a:r>
            <a:r>
              <a:rPr lang="en-GB" sz="2400" b="1" dirty="0" err="1"/>
              <a:t>colomba</a:t>
            </a:r>
            <a:r>
              <a:rPr lang="en-GB" sz="2400" b="1" dirty="0"/>
              <a:t> e </a:t>
            </a:r>
            <a:r>
              <a:rPr lang="en-GB" sz="2400" b="1" dirty="0" err="1"/>
              <a:t>l’agnello</a:t>
            </a:r>
            <a:r>
              <a:rPr lang="en-GB" sz="2400" b="1" dirty="0"/>
              <a:t> a </a:t>
            </a:r>
            <a:r>
              <a:rPr lang="en-GB" sz="2400" b="1" dirty="0" err="1"/>
              <a:t>pranzo</a:t>
            </a:r>
            <a:r>
              <a:rPr lang="en-GB" sz="2400" b="1" dirty="0"/>
              <a:t>.</a:t>
            </a:r>
          </a:p>
          <a:p>
            <a:r>
              <a:rPr lang="en-GB" sz="2000" b="1" dirty="0"/>
              <a:t>Find the Italian for:</a:t>
            </a:r>
          </a:p>
          <a:p>
            <a:r>
              <a:rPr lang="en-GB" sz="2000" b="1" dirty="0"/>
              <a:t>1) Lent</a:t>
            </a:r>
          </a:p>
          <a:p>
            <a:r>
              <a:rPr lang="en-GB" sz="2000" b="1" dirty="0"/>
              <a:t>2) Ash Wednesday</a:t>
            </a:r>
          </a:p>
          <a:p>
            <a:r>
              <a:rPr lang="en-GB" sz="2000" b="1" dirty="0"/>
              <a:t>3) Dove</a:t>
            </a:r>
          </a:p>
          <a:p>
            <a:r>
              <a:rPr lang="en-GB" sz="2000" b="1" dirty="0"/>
              <a:t>4) Lamb.</a:t>
            </a:r>
          </a:p>
        </p:txBody>
      </p:sp>
      <p:pic>
        <p:nvPicPr>
          <p:cNvPr id="2050" name="Picture 2" descr="Image result for pasqua">
            <a:extLst>
              <a:ext uri="{FF2B5EF4-FFF2-40B4-BE49-F238E27FC236}">
                <a16:creationId xmlns:a16="http://schemas.microsoft.com/office/drawing/2014/main" id="{AC67CB4F-C2D8-43BF-B9AD-7A58CF4063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637" y="3270910"/>
            <a:ext cx="4754562" cy="290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dolce colomba pasqu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dolce colomba pasqu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03" y="312738"/>
            <a:ext cx="3745829" cy="29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0A04-6A7B-49DD-B52A-16CED590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festa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defunti</a:t>
            </a:r>
            <a:r>
              <a:rPr lang="en-GB" dirty="0"/>
              <a:t> (= </a:t>
            </a:r>
            <a:r>
              <a:rPr lang="en-GB" dirty="0" err="1"/>
              <a:t>morti</a:t>
            </a:r>
            <a:r>
              <a:rPr lang="en-GB" dirty="0"/>
              <a:t>) e </a:t>
            </a:r>
            <a:r>
              <a:rPr lang="en-GB" dirty="0" err="1"/>
              <a:t>Ognissanti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BB364-8F91-40E5-A7D3-ED8937DA7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946366"/>
            <a:ext cx="4754880" cy="4362994"/>
          </a:xfrm>
        </p:spPr>
        <p:txBody>
          <a:bodyPr>
            <a:noAutofit/>
          </a:bodyPr>
          <a:lstStyle/>
          <a:p>
            <a:pPr fontAlgn="base"/>
            <a:r>
              <a:rPr lang="it-IT" sz="1600" b="1" dirty="0" smtClean="0"/>
              <a:t>Ognissanti </a:t>
            </a:r>
            <a:r>
              <a:rPr lang="it-IT" sz="1600" dirty="0" smtClean="0"/>
              <a:t>si celebra il primo novembre </a:t>
            </a:r>
            <a:r>
              <a:rPr lang="it-IT" sz="1600" b="1" dirty="0" smtClean="0"/>
              <a:t>e il </a:t>
            </a:r>
            <a:r>
              <a:rPr lang="it-IT" sz="1600" b="1" dirty="0"/>
              <a:t>giorno dei morti</a:t>
            </a:r>
            <a:r>
              <a:rPr lang="it-IT" sz="1600" dirty="0"/>
              <a:t> </a:t>
            </a:r>
            <a:r>
              <a:rPr lang="it-IT" sz="1600" dirty="0" smtClean="0"/>
              <a:t>si celebra il 2 novembre. Secondo la credenza popolare, nella notte tra l’ 1 e il 2 novembre le anime dei defunti tornano sulla terra, ed il viaggio che li separa dal mondo dei vivi, è lungo e faticoso. </a:t>
            </a:r>
            <a:r>
              <a:rPr lang="it-IT" sz="1600"/>
              <a:t>P</a:t>
            </a:r>
            <a:r>
              <a:rPr lang="it-IT" sz="1600" smtClean="0"/>
              <a:t>er </a:t>
            </a:r>
            <a:r>
              <a:rPr lang="it-IT" sz="1600" dirty="0" smtClean="0"/>
              <a:t>questo, in molti paesi è tradizione imbandire tavole a cui i propri defunti trovano ristoro, e per renderli benevoli verso i giorni a venire. </a:t>
            </a:r>
          </a:p>
          <a:p>
            <a:r>
              <a:rPr lang="en-GB" sz="1600" dirty="0" err="1" smtClean="0"/>
              <a:t>Ognissanti</a:t>
            </a:r>
            <a:r>
              <a:rPr lang="en-GB" sz="1600" dirty="0" smtClean="0"/>
              <a:t> </a:t>
            </a:r>
            <a:r>
              <a:rPr lang="en-GB" sz="1600" dirty="0"/>
              <a:t>= 1 </a:t>
            </a:r>
            <a:r>
              <a:rPr lang="en-GB" sz="1600" dirty="0" err="1"/>
              <a:t>novembre</a:t>
            </a:r>
            <a:r>
              <a:rPr lang="en-GB" sz="1600" dirty="0"/>
              <a:t>.</a:t>
            </a:r>
          </a:p>
          <a:p>
            <a:r>
              <a:rPr lang="en-GB" sz="1600" dirty="0"/>
              <a:t>I </a:t>
            </a:r>
            <a:r>
              <a:rPr lang="en-GB" sz="1600" dirty="0" err="1"/>
              <a:t>morti</a:t>
            </a:r>
            <a:r>
              <a:rPr lang="en-GB" sz="1600" dirty="0"/>
              <a:t> o </a:t>
            </a:r>
            <a:r>
              <a:rPr lang="en-GB" sz="1600" dirty="0" err="1"/>
              <a:t>defunti</a:t>
            </a:r>
            <a:r>
              <a:rPr lang="en-GB" sz="1600" dirty="0"/>
              <a:t>= 2 </a:t>
            </a:r>
            <a:r>
              <a:rPr lang="en-GB" sz="1600" dirty="0" err="1"/>
              <a:t>novembre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Rispondi</a:t>
            </a:r>
            <a:r>
              <a:rPr lang="en-GB" sz="1600" dirty="0"/>
              <a:t>:</a:t>
            </a:r>
          </a:p>
          <a:p>
            <a:pPr marL="0" indent="0">
              <a:buNone/>
            </a:pPr>
            <a:r>
              <a:rPr lang="en-GB" sz="1600" dirty="0"/>
              <a:t>1) Cosa </a:t>
            </a:r>
            <a:r>
              <a:rPr lang="en-GB" sz="1600" dirty="0" err="1"/>
              <a:t>si</a:t>
            </a:r>
            <a:r>
              <a:rPr lang="en-GB" sz="1600" dirty="0"/>
              <a:t> fa </a:t>
            </a:r>
            <a:r>
              <a:rPr lang="en-GB" sz="1600" dirty="0" err="1"/>
              <a:t>nella</a:t>
            </a:r>
            <a:r>
              <a:rPr lang="en-GB" sz="1600" dirty="0"/>
              <a:t> </a:t>
            </a:r>
            <a:r>
              <a:rPr lang="en-GB" sz="1600" dirty="0" err="1" smtClean="0"/>
              <a:t>notte</a:t>
            </a:r>
            <a:r>
              <a:rPr lang="en-GB" sz="1600" dirty="0" smtClean="0"/>
              <a:t> </a:t>
            </a:r>
            <a:r>
              <a:rPr lang="en-GB" sz="1600" dirty="0" err="1"/>
              <a:t>fra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primo ed </a:t>
            </a:r>
            <a:r>
              <a:rPr lang="en-GB" sz="1600" dirty="0" err="1"/>
              <a:t>il</a:t>
            </a:r>
            <a:r>
              <a:rPr lang="en-GB" sz="1600" dirty="0"/>
              <a:t> due </a:t>
            </a:r>
            <a:r>
              <a:rPr lang="en-GB" sz="1600" dirty="0" err="1"/>
              <a:t>novembre</a:t>
            </a:r>
            <a:r>
              <a:rPr lang="en-GB" sz="1600" dirty="0"/>
              <a:t>?</a:t>
            </a:r>
          </a:p>
        </p:txBody>
      </p:sp>
      <p:pic>
        <p:nvPicPr>
          <p:cNvPr id="3074" name="Picture 2" descr="Image result for ognissanti">
            <a:extLst>
              <a:ext uri="{FF2B5EF4-FFF2-40B4-BE49-F238E27FC236}">
                <a16:creationId xmlns:a16="http://schemas.microsoft.com/office/drawing/2014/main" id="{5EAD24D3-51BC-4348-A219-DEA984F040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4216400"/>
            <a:ext cx="475487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a festa dei morti cimitero italiano">
            <a:extLst>
              <a:ext uri="{FF2B5EF4-FFF2-40B4-BE49-F238E27FC236}">
                <a16:creationId xmlns:a16="http://schemas.microsoft.com/office/drawing/2014/main" id="{BB17BCB6-37A1-41CB-B297-A594C1C9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511300"/>
            <a:ext cx="475488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71D2-2156-494F-A124-17978978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</a:t>
            </a:r>
            <a:r>
              <a:rPr lang="en-GB" dirty="0" err="1"/>
              <a:t>Ferragosto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6EA71-E98F-4F62-811C-0A9DD54C6F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Si </a:t>
            </a:r>
            <a:r>
              <a:rPr lang="en-GB" sz="2400" dirty="0" err="1"/>
              <a:t>festeggia</a:t>
            </a:r>
            <a:r>
              <a:rPr lang="en-GB" sz="2400" dirty="0"/>
              <a:t> </a:t>
            </a:r>
            <a:r>
              <a:rPr lang="en-GB" sz="2400" dirty="0" err="1"/>
              <a:t>il</a:t>
            </a:r>
            <a:r>
              <a:rPr lang="en-GB" sz="2400" dirty="0"/>
              <a:t> 15 </a:t>
            </a:r>
            <a:r>
              <a:rPr lang="en-GB" sz="2400" dirty="0" err="1"/>
              <a:t>agosto</a:t>
            </a:r>
            <a:r>
              <a:rPr lang="en-GB" sz="2400" dirty="0"/>
              <a:t>.</a:t>
            </a:r>
            <a:r>
              <a:rPr lang="it-IT" sz="2400" dirty="0"/>
              <a:t> </a:t>
            </a:r>
          </a:p>
          <a:p>
            <a:r>
              <a:rPr lang="it-IT" sz="2400" dirty="0"/>
              <a:t>Il nome della festa di Ferragosto deriva dal latino </a:t>
            </a:r>
            <a:r>
              <a:rPr lang="it-IT" sz="2400" i="1" dirty="0"/>
              <a:t>feriae Augusti</a:t>
            </a:r>
            <a:r>
              <a:rPr lang="it-IT" sz="2400" dirty="0"/>
              <a:t> (riposo di Augusto), in onore di Ottaviano Augusto, primo imperatore romano, da cui prende il nome il mese di </a:t>
            </a:r>
            <a:r>
              <a:rPr lang="it-IT" sz="2400" dirty="0" smtClean="0"/>
              <a:t>agosto (18aC). </a:t>
            </a:r>
            <a:r>
              <a:rPr lang="it-IT" sz="2400" dirty="0"/>
              <a:t>Era un giorno di vacanza ben guadagnato alla fine di numerosi lavori agricoli.</a:t>
            </a:r>
          </a:p>
          <a:p>
            <a:r>
              <a:rPr lang="it-IT" sz="2400" dirty="0"/>
              <a:t>Reply:</a:t>
            </a:r>
          </a:p>
          <a:p>
            <a:r>
              <a:rPr lang="it-IT" sz="2400" dirty="0"/>
              <a:t>1) Why was this rest (=riposo) so  needed in August?</a:t>
            </a:r>
          </a:p>
          <a:p>
            <a:r>
              <a:rPr lang="it-IT" sz="2400" dirty="0"/>
              <a:t>2) Why do you think this holiday is associated to Emperor Augustus?</a:t>
            </a:r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endParaRPr lang="it-IT" dirty="0"/>
          </a:p>
          <a:p>
            <a:endParaRPr lang="en-GB" dirty="0"/>
          </a:p>
        </p:txBody>
      </p:sp>
      <p:pic>
        <p:nvPicPr>
          <p:cNvPr id="4098" name="Picture 2" descr="Image result for ferragosto">
            <a:extLst>
              <a:ext uri="{FF2B5EF4-FFF2-40B4-BE49-F238E27FC236}">
                <a16:creationId xmlns:a16="http://schemas.microsoft.com/office/drawing/2014/main" id="{F11E1290-C92B-45C4-9AB6-3FAC3F6D2F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964" y="4297680"/>
            <a:ext cx="4754562" cy="23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erragosto">
            <a:extLst>
              <a:ext uri="{FF2B5EF4-FFF2-40B4-BE49-F238E27FC236}">
                <a16:creationId xmlns:a16="http://schemas.microsoft.com/office/drawing/2014/main" id="{216D6D76-5116-4642-B519-8A754228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8024"/>
            <a:ext cx="5334002" cy="30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2878-9889-47E0-9121-58736695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154508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Carnevale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7440-281A-4126-BC10-6EBD9EDB8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" y="2194560"/>
            <a:ext cx="5154507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Dipende</a:t>
            </a:r>
            <a:r>
              <a:rPr lang="en-US" sz="2000" dirty="0"/>
              <a:t> da </a:t>
            </a:r>
            <a:r>
              <a:rPr lang="en-US" sz="2000" dirty="0" err="1"/>
              <a:t>quando</a:t>
            </a:r>
            <a:r>
              <a:rPr lang="en-US" sz="2000" dirty="0"/>
              <a:t> </a:t>
            </a:r>
            <a:r>
              <a:rPr lang="en-US" sz="2000" dirty="0" err="1"/>
              <a:t>viene</a:t>
            </a:r>
            <a:r>
              <a:rPr lang="en-US" sz="2000" dirty="0"/>
              <a:t> </a:t>
            </a:r>
            <a:r>
              <a:rPr lang="en-US" sz="2000" dirty="0" err="1"/>
              <a:t>Pasqua</a:t>
            </a:r>
            <a:r>
              <a:rPr lang="en-US" sz="2000" dirty="0"/>
              <a:t>, </a:t>
            </a:r>
            <a:r>
              <a:rPr lang="en-US" sz="2000" dirty="0" err="1"/>
              <a:t>il</a:t>
            </a:r>
            <a:r>
              <a:rPr lang="en-US" sz="2000" dirty="0"/>
              <a:t> Carnevale </a:t>
            </a:r>
            <a:r>
              <a:rPr lang="en-US" sz="2000" dirty="0" err="1"/>
              <a:t>può</a:t>
            </a:r>
            <a:r>
              <a:rPr lang="en-US" sz="2000" dirty="0"/>
              <a:t> </a:t>
            </a:r>
            <a:r>
              <a:rPr lang="en-US" sz="2000" dirty="0" err="1"/>
              <a:t>cominciare</a:t>
            </a:r>
            <a:r>
              <a:rPr lang="en-US" sz="2000" dirty="0"/>
              <a:t> </a:t>
            </a:r>
            <a:r>
              <a:rPr lang="en-US" sz="2000" dirty="0" err="1"/>
              <a:t>qualsiasi</a:t>
            </a:r>
            <a:r>
              <a:rPr lang="en-US" sz="2000" dirty="0"/>
              <a:t> </a:t>
            </a:r>
            <a:r>
              <a:rPr lang="en-US" sz="2000" dirty="0" err="1"/>
              <a:t>giorno</a:t>
            </a:r>
            <a:r>
              <a:rPr lang="en-US" sz="2000" dirty="0"/>
              <a:t> </a:t>
            </a:r>
            <a:r>
              <a:rPr lang="en-US" sz="2000" dirty="0" err="1"/>
              <a:t>dopo</a:t>
            </a:r>
            <a:r>
              <a:rPr lang="en-US" sz="2000" dirty="0"/>
              <a:t> Capodanno. </a:t>
            </a:r>
            <a:r>
              <a:rPr lang="en-US" sz="2000" dirty="0" err="1"/>
              <a:t>Deve</a:t>
            </a:r>
            <a:r>
              <a:rPr lang="en-US" sz="2000" dirty="0"/>
              <a:t> </a:t>
            </a:r>
            <a:r>
              <a:rPr lang="en-US" sz="2000" dirty="0" err="1"/>
              <a:t>comunque</a:t>
            </a:r>
            <a:r>
              <a:rPr lang="en-US" sz="2000" dirty="0"/>
              <a:t> </a:t>
            </a:r>
            <a:r>
              <a:rPr lang="en-US" sz="2000" dirty="0" err="1"/>
              <a:t>sempre</a:t>
            </a:r>
            <a:r>
              <a:rPr lang="en-US" sz="2000" dirty="0"/>
              <a:t> </a:t>
            </a:r>
            <a:r>
              <a:rPr lang="en-US" sz="2000" dirty="0" err="1"/>
              <a:t>finire</a:t>
            </a:r>
            <a:r>
              <a:rPr lang="en-US" sz="2000" dirty="0"/>
              <a:t> con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martedì</a:t>
            </a:r>
            <a:r>
              <a:rPr lang="en-US" sz="2000" dirty="0"/>
              <a:t> </a:t>
            </a:r>
            <a:r>
              <a:rPr lang="en-US" sz="2000" dirty="0" err="1"/>
              <a:t>grasso</a:t>
            </a:r>
            <a:r>
              <a:rPr lang="en-US" sz="2000" dirty="0"/>
              <a:t>, prima del </a:t>
            </a:r>
            <a:r>
              <a:rPr lang="en-US" sz="2000" dirty="0" err="1"/>
              <a:t>mercoledì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Ceneri</a:t>
            </a:r>
            <a:r>
              <a:rPr lang="en-US" sz="2000" dirty="0"/>
              <a:t>, </a:t>
            </a:r>
            <a:r>
              <a:rPr lang="en-US" sz="2000" dirty="0" err="1"/>
              <a:t>cioè</a:t>
            </a:r>
            <a:r>
              <a:rPr lang="en-US" sz="2000" dirty="0"/>
              <a:t> 40 </a:t>
            </a:r>
            <a:r>
              <a:rPr lang="en-US" sz="2000" dirty="0" err="1"/>
              <a:t>giorni</a:t>
            </a:r>
            <a:r>
              <a:rPr lang="en-US" sz="2000" dirty="0"/>
              <a:t> prima di </a:t>
            </a:r>
            <a:r>
              <a:rPr lang="en-US" sz="2000" dirty="0" err="1"/>
              <a:t>Pasqua</a:t>
            </a:r>
            <a:r>
              <a:rPr lang="en-US" sz="2000" dirty="0"/>
              <a:t>.</a:t>
            </a:r>
          </a:p>
          <a:p>
            <a:r>
              <a:rPr lang="en-US" sz="2000" dirty="0"/>
              <a:t>Venezia è la </a:t>
            </a:r>
            <a:r>
              <a:rPr lang="en-US" sz="2000" dirty="0" err="1"/>
              <a:t>città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famosa</a:t>
            </a:r>
            <a:r>
              <a:rPr lang="en-US" sz="2000" dirty="0"/>
              <a:t> per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suo</a:t>
            </a:r>
            <a:r>
              <a:rPr lang="en-US" sz="2000" dirty="0"/>
              <a:t> Carnevale, ma </a:t>
            </a:r>
            <a:r>
              <a:rPr lang="en-US" sz="2000" dirty="0" err="1"/>
              <a:t>tutte</a:t>
            </a:r>
            <a:r>
              <a:rPr lang="en-US" sz="2000" dirty="0"/>
              <a:t> le </a:t>
            </a:r>
            <a:r>
              <a:rPr lang="en-US" sz="2000" dirty="0" err="1"/>
              <a:t>città</a:t>
            </a:r>
            <a:r>
              <a:rPr lang="en-US" sz="2000" dirty="0"/>
              <a:t> ed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paesi</a:t>
            </a:r>
            <a:r>
              <a:rPr lang="en-US" sz="2000" dirty="0"/>
              <a:t> </a:t>
            </a:r>
            <a:r>
              <a:rPr lang="en-US" sz="2000" dirty="0" err="1"/>
              <a:t>festeggiano</a:t>
            </a:r>
            <a:r>
              <a:rPr lang="en-US" sz="2000" dirty="0"/>
              <a:t> Carnevale: Viareggio, Ivrea, </a:t>
            </a:r>
            <a:r>
              <a:rPr lang="en-US" sz="2000" dirty="0" err="1"/>
              <a:t>Mamoiada</a:t>
            </a:r>
            <a:r>
              <a:rPr lang="en-US" sz="2000" dirty="0"/>
              <a:t>, </a:t>
            </a:r>
            <a:r>
              <a:rPr lang="en-US" sz="2000" dirty="0" err="1"/>
              <a:t>Acireale</a:t>
            </a:r>
            <a:r>
              <a:rPr lang="en-US" sz="2000" dirty="0"/>
              <a:t>, e </a:t>
            </a:r>
            <a:r>
              <a:rPr lang="en-US" sz="2000" dirty="0" err="1"/>
              <a:t>tantissimi</a:t>
            </a:r>
            <a:r>
              <a:rPr lang="en-US" sz="2000" dirty="0"/>
              <a:t> </a:t>
            </a:r>
            <a:r>
              <a:rPr lang="en-US" sz="2000" dirty="0" err="1"/>
              <a:t>altri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1)When must Carnival end?</a:t>
            </a:r>
          </a:p>
          <a:p>
            <a:pPr marL="0" indent="0">
              <a:buNone/>
            </a:pPr>
            <a:r>
              <a:rPr lang="en-US" sz="2000" dirty="0"/>
              <a:t>2) Find a </a:t>
            </a:r>
            <a:r>
              <a:rPr lang="en-US" sz="2000" dirty="0" err="1"/>
              <a:t>synomym</a:t>
            </a:r>
            <a:r>
              <a:rPr lang="en-US" sz="2000" dirty="0"/>
              <a:t> for: TANTISSIMI.</a:t>
            </a:r>
          </a:p>
        </p:txBody>
      </p:sp>
      <p:pic>
        <p:nvPicPr>
          <p:cNvPr id="5122" name="Picture 2" descr="Image result for carnevale">
            <a:extLst>
              <a:ext uri="{FF2B5EF4-FFF2-40B4-BE49-F238E27FC236}">
                <a16:creationId xmlns:a16="http://schemas.microsoft.com/office/drawing/2014/main" id="{DA82C99C-E04C-4850-BF21-0B4FE64A5A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48400" y="3771900"/>
            <a:ext cx="5943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arnevale">
            <a:extLst>
              <a:ext uri="{FF2B5EF4-FFF2-40B4-BE49-F238E27FC236}">
                <a16:creationId xmlns:a16="http://schemas.microsoft.com/office/drawing/2014/main" id="{B7B16200-4979-4C24-A28D-4C7246313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r="19130" b="3"/>
          <a:stretch/>
        </p:blipFill>
        <p:spPr bwMode="auto">
          <a:xfrm>
            <a:off x="6417733" y="10"/>
            <a:ext cx="3270176" cy="39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arnevale">
            <a:extLst>
              <a:ext uri="{FF2B5EF4-FFF2-40B4-BE49-F238E27FC236}">
                <a16:creationId xmlns:a16="http://schemas.microsoft.com/office/drawing/2014/main" id="{A4874B57-83C1-4B6F-ACC0-3F3140A09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592"/>
          <a:stretch/>
        </p:blipFill>
        <p:spPr bwMode="auto">
          <a:xfrm>
            <a:off x="9782174" y="10"/>
            <a:ext cx="2409826" cy="39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1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014F-4662-434C-90AD-A0A03DDE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196" cy="1460500"/>
          </a:xfrm>
        </p:spPr>
        <p:txBody>
          <a:bodyPr/>
          <a:lstStyle/>
          <a:p>
            <a:r>
              <a:rPr lang="en-GB" dirty="0"/>
              <a:t>  </a:t>
            </a:r>
            <a:r>
              <a:rPr lang="en-GB" u="sng" dirty="0"/>
              <a:t>La </a:t>
            </a:r>
            <a:r>
              <a:rPr lang="en-GB" u="sng" dirty="0" err="1"/>
              <a:t>sagra</a:t>
            </a:r>
            <a:r>
              <a:rPr lang="en-GB" u="sng" dirty="0"/>
              <a:t> del </a:t>
            </a:r>
            <a:r>
              <a:rPr lang="en-GB" u="sng" dirty="0" err="1"/>
              <a:t>patrono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BDAA-16CC-400A-A801-D88AF7A1C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Da tempi lontanissimi, ogni paese festeggia in modo solenne il patrono della propria chiesa.</a:t>
            </a:r>
            <a:r>
              <a:rPr lang="it-IT" dirty="0"/>
              <a:t> La sagra, oltre ad avere un carattere</a:t>
            </a:r>
            <a:r>
              <a:rPr lang="it-IT" b="1" dirty="0"/>
              <a:t> religioso</a:t>
            </a:r>
            <a:r>
              <a:rPr lang="it-IT" dirty="0"/>
              <a:t> di primo piano, è anche un </a:t>
            </a:r>
            <a:r>
              <a:rPr lang="it-IT" b="1" dirty="0"/>
              <a:t>evento folcloristico molto atteso.</a:t>
            </a:r>
          </a:p>
          <a:p>
            <a:r>
              <a:rPr lang="it-IT" sz="2400" b="1" dirty="0"/>
              <a:t>Rispondi:</a:t>
            </a:r>
          </a:p>
          <a:p>
            <a:r>
              <a:rPr lang="it-IT" sz="2400" b="1" dirty="0"/>
              <a:t>1) Guarda le foto: cosa fa la gente durante la sagra?</a:t>
            </a:r>
          </a:p>
          <a:p>
            <a:r>
              <a:rPr lang="en-GB" sz="2400" dirty="0"/>
              <a:t>N.B.: la </a:t>
            </a:r>
            <a:r>
              <a:rPr lang="en-GB" sz="2400" dirty="0" err="1"/>
              <a:t>gente</a:t>
            </a:r>
            <a:r>
              <a:rPr lang="en-GB" sz="2400" dirty="0"/>
              <a:t> + singular verb.</a:t>
            </a:r>
          </a:p>
        </p:txBody>
      </p:sp>
      <p:pic>
        <p:nvPicPr>
          <p:cNvPr id="6146" name="Picture 2" descr="registrare-marchio">
            <a:extLst>
              <a:ext uri="{FF2B5EF4-FFF2-40B4-BE49-F238E27FC236}">
                <a16:creationId xmlns:a16="http://schemas.microsoft.com/office/drawing/2014/main" id="{015438AD-8263-45E5-AF06-D8F2CA16F1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124"/>
            <a:ext cx="5181600" cy="27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e sagre paesane">
            <a:extLst>
              <a:ext uri="{FF2B5EF4-FFF2-40B4-BE49-F238E27FC236}">
                <a16:creationId xmlns:a16="http://schemas.microsoft.com/office/drawing/2014/main" id="{A1E136BD-AA09-43AC-B8E5-2673746F1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51" y="3140869"/>
            <a:ext cx="6090249" cy="34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14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B4012156CE940B25551AE4EAB92E6" ma:contentTypeVersion="4" ma:contentTypeDescription="Create a new document." ma:contentTypeScope="" ma:versionID="048be11364c6c457058304fe0015bd15">
  <xsd:schema xmlns:xsd="http://www.w3.org/2001/XMLSchema" xmlns:xs="http://www.w3.org/2001/XMLSchema" xmlns:p="http://schemas.microsoft.com/office/2006/metadata/properties" xmlns:ns2="c807b18b-1a8b-46d7-aa30-bf6447395fb6" targetNamespace="http://schemas.microsoft.com/office/2006/metadata/properties" ma:root="true" ma:fieldsID="62d49f3d19a739e4d2518f7d31e9fdf5" ns2:_="">
    <xsd:import namespace="c807b18b-1a8b-46d7-aa30-bf6447395f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7b18b-1a8b-46d7-aa30-bf6447395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5A1BF8-A372-42AB-B2CD-2407E446DD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07b18b-1a8b-46d7-aa30-bf6447395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7EC8AB-77A9-4AFA-B4B8-E83FD1086CA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c807b18b-1a8b-46d7-aa30-bf6447395fb6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FB2D35-511A-4D32-ADE6-8F464A6BE2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</TotalTime>
  <Words>991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 Cen MT</vt:lpstr>
      <vt:lpstr>Tw Cen MT Condensed</vt:lpstr>
      <vt:lpstr>Wingdings 3</vt:lpstr>
      <vt:lpstr>Integral</vt:lpstr>
      <vt:lpstr>Le feste in Italia</vt:lpstr>
      <vt:lpstr>    Natale</vt:lpstr>
      <vt:lpstr>         CAPODANNO</vt:lpstr>
      <vt:lpstr>L’ Epifania e la Befana.</vt:lpstr>
      <vt:lpstr>                          Pasqua</vt:lpstr>
      <vt:lpstr>La festa dei defunti (= morti) e Ognissanti</vt:lpstr>
      <vt:lpstr>    Ferragosto</vt:lpstr>
      <vt:lpstr>        Carnevale</vt:lpstr>
      <vt:lpstr>  La sagra del patrono</vt:lpstr>
      <vt:lpstr>PowerPoint Presentation</vt:lpstr>
      <vt:lpstr>La festa del Lavoro</vt:lpstr>
      <vt:lpstr>La festa della Repubblica – 2 giugno</vt:lpstr>
      <vt:lpstr>I sacramenti religiosi</vt:lpstr>
      <vt:lpstr>    Altre feste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feste in Italia</dc:title>
  <dc:creator>Durello, Mariarosa (SCHS)</dc:creator>
  <cp:lastModifiedBy>Durello, Mariarosa (SCHS) Staff</cp:lastModifiedBy>
  <cp:revision>18</cp:revision>
  <cp:lastPrinted>2019-09-26T12:46:39Z</cp:lastPrinted>
  <dcterms:created xsi:type="dcterms:W3CDTF">2019-09-20T18:28:29Z</dcterms:created>
  <dcterms:modified xsi:type="dcterms:W3CDTF">2020-06-25T13:31:51Z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0x0101001D5B4012156CE940B25551AE4EAB92E6</vt:lpwstr>
  </property>
</Properties>
</file>