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63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46"/>
    <a:srgbClr val="0070C0"/>
    <a:srgbClr val="00A24A"/>
    <a:srgbClr val="797979"/>
    <a:srgbClr val="BECFF1"/>
    <a:srgbClr val="01189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/>
    <p:restoredTop sz="87755"/>
  </p:normalViewPr>
  <p:slideViewPr>
    <p:cSldViewPr snapToGrid="0" snapToObjects="1">
      <p:cViewPr varScale="1">
        <p:scale>
          <a:sx n="112" d="100"/>
          <a:sy n="11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BB951-9F0F-1147-887C-12F2F7B5521A}" type="datetimeFigureOut">
              <a:rPr lang="en-GB" smtClean="0"/>
              <a:t>01/03/2024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ADF0E-DF1E-E14B-A384-340371B366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0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73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Centri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d’esame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le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certificazioni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lingua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nel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Regno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Unito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Consolato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Generale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d'Italia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Londra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(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esteri.it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54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25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66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Punti</a:t>
            </a:r>
            <a:r>
              <a:rPr lang="en-GB" dirty="0"/>
              <a:t> da </a:t>
            </a:r>
            <a:r>
              <a:rPr lang="en-GB" dirty="0" err="1"/>
              <a:t>sottolineare</a:t>
            </a:r>
            <a:r>
              <a:rPr lang="en-GB" dirty="0"/>
              <a:t>:</a:t>
            </a:r>
          </a:p>
          <a:p>
            <a:pPr marL="228600" indent="-228600">
              <a:buAutoNum type="arabicParenR"/>
            </a:pPr>
            <a:r>
              <a:rPr lang="en-GB" dirty="0"/>
              <a:t>Il </a:t>
            </a:r>
            <a:r>
              <a:rPr lang="en-GB" dirty="0" err="1"/>
              <a:t>finanziamento</a:t>
            </a:r>
            <a:r>
              <a:rPr lang="en-GB" dirty="0"/>
              <a:t> </a:t>
            </a:r>
            <a:r>
              <a:rPr lang="en-GB" dirty="0" err="1"/>
              <a:t>copre</a:t>
            </a:r>
            <a:r>
              <a:rPr lang="en-GB" dirty="0"/>
              <a:t> solo in </a:t>
            </a:r>
            <a:r>
              <a:rPr lang="en-GB" dirty="0" err="1"/>
              <a:t>parte</a:t>
            </a:r>
            <a:r>
              <a:rPr lang="en-GB" dirty="0"/>
              <a:t> la </a:t>
            </a:r>
            <a:r>
              <a:rPr lang="en-GB" dirty="0" err="1"/>
              <a:t>spesa</a:t>
            </a:r>
            <a:endParaRPr lang="en-GB" dirty="0"/>
          </a:p>
          <a:p>
            <a:pPr marL="228600" indent="-228600">
              <a:buAutoNum type="arabicParenR"/>
            </a:pPr>
            <a:r>
              <a:rPr lang="en-GB" dirty="0"/>
              <a:t>Si </a:t>
            </a:r>
            <a:r>
              <a:rPr lang="en-GB" dirty="0" err="1"/>
              <a:t>possono</a:t>
            </a:r>
            <a:r>
              <a:rPr lang="en-GB" dirty="0"/>
              <a:t> </a:t>
            </a:r>
            <a:r>
              <a:rPr lang="en-GB" dirty="0" err="1"/>
              <a:t>chiedere</a:t>
            </a:r>
            <a:r>
              <a:rPr lang="en-GB" dirty="0"/>
              <a:t> </a:t>
            </a:r>
            <a:r>
              <a:rPr lang="en-GB" dirty="0" err="1"/>
              <a:t>entrambi</a:t>
            </a:r>
            <a:r>
              <a:rPr lang="en-GB" dirty="0"/>
              <a:t> MA </a:t>
            </a:r>
            <a:r>
              <a:rPr lang="en-GB" b="0" dirty="0" err="1"/>
              <a:t>i</a:t>
            </a:r>
            <a:r>
              <a:rPr lang="en-GB" b="0" dirty="0"/>
              <a:t> </a:t>
            </a:r>
            <a:r>
              <a:rPr lang="en-GB" b="0" dirty="0" err="1"/>
              <a:t>finanziamenti</a:t>
            </a:r>
            <a:r>
              <a:rPr lang="en-GB" b="0" dirty="0"/>
              <a:t> per le </a:t>
            </a:r>
            <a:r>
              <a:rPr lang="en-GB" b="0" dirty="0" err="1"/>
              <a:t>borse</a:t>
            </a:r>
            <a:r>
              <a:rPr lang="en-GB" b="0" dirty="0"/>
              <a:t> di studio o </a:t>
            </a:r>
            <a:r>
              <a:rPr lang="en-GB" b="0" dirty="0" err="1"/>
              <a:t>viaggi</a:t>
            </a:r>
            <a:r>
              <a:rPr lang="en-GB" b="0" dirty="0"/>
              <a:t> </a:t>
            </a:r>
            <a:r>
              <a:rPr lang="en-GB" b="0" dirty="0" err="1"/>
              <a:t>hanno</a:t>
            </a:r>
            <a:r>
              <a:rPr lang="en-GB" b="0" dirty="0"/>
              <a:t> </a:t>
            </a:r>
            <a:r>
              <a:rPr lang="en-GB" b="0" dirty="0" err="1"/>
              <a:t>meno</a:t>
            </a:r>
            <a:r>
              <a:rPr lang="en-GB" b="0" dirty="0"/>
              <a:t> </a:t>
            </a:r>
            <a:r>
              <a:rPr lang="en-GB" b="0" dirty="0" err="1"/>
              <a:t>probabilità</a:t>
            </a:r>
            <a:r>
              <a:rPr lang="en-GB" b="0" dirty="0"/>
              <a:t> di venire </a:t>
            </a:r>
            <a:r>
              <a:rPr lang="en-GB" b="0" dirty="0" err="1"/>
              <a:t>assegnati</a:t>
            </a:r>
            <a:r>
              <a:rPr lang="en-GB" b="0" dirty="0"/>
              <a:t> </a:t>
            </a:r>
            <a:r>
              <a:rPr lang="en-GB" b="0" dirty="0" err="1"/>
              <a:t>perchè</a:t>
            </a:r>
            <a:r>
              <a:rPr lang="en-GB" b="0" dirty="0"/>
              <a:t> </a:t>
            </a:r>
            <a:r>
              <a:rPr lang="en-GB" b="0" dirty="0" err="1"/>
              <a:t>erogati</a:t>
            </a:r>
            <a:r>
              <a:rPr lang="en-GB" b="0" dirty="0"/>
              <a:t> con </a:t>
            </a:r>
            <a:r>
              <a:rPr lang="en-GB" b="0" dirty="0" err="1"/>
              <a:t>i</a:t>
            </a:r>
            <a:r>
              <a:rPr lang="en-GB" b="0" dirty="0"/>
              <a:t> </a:t>
            </a:r>
            <a:r>
              <a:rPr lang="en-GB" b="0" dirty="0" err="1"/>
              <a:t>fondi</a:t>
            </a:r>
            <a:r>
              <a:rPr lang="en-GB" b="0" dirty="0"/>
              <a:t> </a:t>
            </a:r>
            <a:r>
              <a:rPr lang="en-GB" b="0" dirty="0" err="1"/>
              <a:t>rimasti</a:t>
            </a:r>
            <a:r>
              <a:rPr lang="en-GB" b="0" dirty="0"/>
              <a:t> dopo aver </a:t>
            </a:r>
            <a:r>
              <a:rPr lang="en-GB" b="0" dirty="0" err="1"/>
              <a:t>erogato</a:t>
            </a:r>
            <a:r>
              <a:rPr lang="en-GB" b="0" dirty="0"/>
              <a:t> </a:t>
            </a:r>
            <a:r>
              <a:rPr lang="en-GB" b="0" dirty="0" err="1"/>
              <a:t>i</a:t>
            </a:r>
            <a:r>
              <a:rPr lang="en-GB" b="0" dirty="0"/>
              <a:t> </a:t>
            </a:r>
            <a:r>
              <a:rPr lang="en-GB" b="0" dirty="0" err="1"/>
              <a:t>finanziamento</a:t>
            </a:r>
            <a:r>
              <a:rPr lang="en-GB" b="0" dirty="0"/>
              <a:t> per la </a:t>
            </a:r>
            <a:r>
              <a:rPr lang="en-GB" b="0" dirty="0" err="1"/>
              <a:t>spesa</a:t>
            </a:r>
            <a:r>
              <a:rPr lang="en-GB" b="0" dirty="0"/>
              <a:t> </a:t>
            </a:r>
            <a:r>
              <a:rPr lang="en-GB" b="0" dirty="0" err="1"/>
              <a:t>dei</a:t>
            </a:r>
            <a:r>
              <a:rPr lang="en-GB" b="0" dirty="0"/>
              <a:t> docent – L’EROGAZIONE DEI CONTRIBUTI AVVERRÀ NEI LIMITI E SINO ALL’ESAURIMNTO DELLE RISORSE DISPONIBILI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05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Punti</a:t>
            </a:r>
            <a:r>
              <a:rPr lang="en-GB" dirty="0"/>
              <a:t> da </a:t>
            </a:r>
            <a:r>
              <a:rPr lang="en-GB" dirty="0" err="1"/>
              <a:t>sottolineare</a:t>
            </a:r>
            <a:r>
              <a:rPr lang="en-GB" dirty="0"/>
              <a:t>:</a:t>
            </a:r>
          </a:p>
          <a:p>
            <a:r>
              <a:rPr lang="it-IT" dirty="0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escluse le scuole in cui sia in servizio un docente dell’ente gestore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3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69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8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14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4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19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Centri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d’esame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le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certificazioni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lingua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nel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Regno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Unito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–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Consolato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Generale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d'Italia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Londra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(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esteri.it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ADF0E-DF1E-E14B-A384-340371B366F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21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Friday, March 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9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0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Friday, March 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2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9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9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4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Friday, March 1,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Friday, March 1,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6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clondra.esteri.i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du.londra@esteri.i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A0EE87A-7DEF-48DC-98C9-8793929DE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9860852-849A-4C9D-B957-046993D43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3073D95-508A-4E41-99B0-FF69451A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CF0E9-2391-0FE5-E02C-008F93EA3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3228" y="2833071"/>
            <a:ext cx="6012890" cy="3099104"/>
          </a:xfrm>
        </p:spPr>
        <p:txBody>
          <a:bodyPr anchor="ctr">
            <a:normAutofit/>
          </a:bodyPr>
          <a:lstStyle/>
          <a:p>
            <a:pPr algn="l"/>
            <a:r>
              <a:rPr lang="en-GB" sz="4800" b="1" i="0" dirty="0" err="1">
                <a:effectLst/>
                <a:latin typeface="Grandview" panose="020B0502040204020203" pitchFamily="34" charset="0"/>
              </a:rPr>
              <a:t>Contributi</a:t>
            </a:r>
            <a:r>
              <a:rPr lang="en-GB" sz="4800" b="1" i="0" dirty="0">
                <a:effectLst/>
                <a:latin typeface="Grandview" panose="020B0502040204020203" pitchFamily="34" charset="0"/>
              </a:rPr>
              <a:t> a </a:t>
            </a:r>
            <a:r>
              <a:rPr lang="en-GB" sz="4800" b="1" i="0" dirty="0" err="1">
                <a:effectLst/>
                <a:latin typeface="Grandview" panose="020B0502040204020203" pitchFamily="34" charset="0"/>
              </a:rPr>
              <a:t>istituzioni</a:t>
            </a:r>
            <a:r>
              <a:rPr lang="en-GB" sz="4800" b="1" i="0" dirty="0">
                <a:effectLst/>
                <a:latin typeface="Grandview" panose="020B0502040204020203" pitchFamily="34" charset="0"/>
              </a:rPr>
              <a:t> </a:t>
            </a:r>
            <a:r>
              <a:rPr lang="en-GB" sz="4800" b="1" i="0" dirty="0" err="1">
                <a:effectLst/>
                <a:latin typeface="Grandview" panose="020B0502040204020203" pitchFamily="34" charset="0"/>
              </a:rPr>
              <a:t>scolastiche</a:t>
            </a:r>
            <a:r>
              <a:rPr lang="en-GB" sz="4800" b="1" i="0" dirty="0">
                <a:effectLst/>
                <a:latin typeface="Grandview" panose="020B0502040204020203" pitchFamily="34" charset="0"/>
              </a:rPr>
              <a:t> </a:t>
            </a:r>
            <a:r>
              <a:rPr lang="en-GB" sz="4800" b="1" i="0" dirty="0" err="1">
                <a:effectLst/>
                <a:latin typeface="Grandview" panose="020B0502040204020203" pitchFamily="34" charset="0"/>
              </a:rPr>
              <a:t>straniere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19E14-2C53-04E0-F2A6-D65DDE9B1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180" y="5292093"/>
            <a:ext cx="5242688" cy="880107"/>
          </a:xfrm>
        </p:spPr>
        <p:txBody>
          <a:bodyPr anchor="ctr">
            <a:normAutofit/>
          </a:bodyPr>
          <a:lstStyle/>
          <a:p>
            <a:pPr algn="l"/>
            <a:r>
              <a:rPr lang="en-GB" dirty="0">
                <a:latin typeface="Avenir Book" panose="02000503020000020003" pitchFamily="2" charset="0"/>
                <a:cs typeface="Futura Medium" panose="020B0602020204020303" pitchFamily="34" charset="-79"/>
              </a:rPr>
              <a:t>Roberta Guzzardi e Valeria Agostini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D580BC-807A-4E8A-B21C-3611CCE5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-3"/>
            <a:ext cx="420623" cy="2775893"/>
          </a:xfrm>
          <a:prstGeom prst="rect">
            <a:avLst/>
          </a:prstGeom>
          <a:solidFill>
            <a:srgbClr val="2C6AB0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Picture 5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E6A86CDC-3BA5-0FAA-D613-68D2DA5469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" r="2979"/>
          <a:stretch/>
        </p:blipFill>
        <p:spPr>
          <a:xfrm>
            <a:off x="422144" y="1"/>
            <a:ext cx="2648533" cy="2775892"/>
          </a:xfrm>
          <a:prstGeom prst="rect">
            <a:avLst/>
          </a:prstGeom>
        </p:spPr>
      </p:pic>
      <p:pic>
        <p:nvPicPr>
          <p:cNvPr id="5" name="Picture 4" descr="A blue and red line with white and green lines&#10;&#10;Description automatically generated with medium confidence">
            <a:extLst>
              <a:ext uri="{FF2B5EF4-FFF2-40B4-BE49-F238E27FC236}">
                <a16:creationId xmlns:a16="http://schemas.microsoft.com/office/drawing/2014/main" id="{FB92FAEA-B732-7045-F308-4E993D48F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4245" y="925825"/>
            <a:ext cx="8043746" cy="1850065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115DA78-288A-4029-A09C-5EB8C05CC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2C6AB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EB5F3D3-5CB5-4DB0-BDD3-5A7CA6451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2C6AB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B507617-40C5-DCC9-C2D5-9518EC5AF602}"/>
              </a:ext>
            </a:extLst>
          </p:cNvPr>
          <p:cNvSpPr txBox="1"/>
          <p:nvPr/>
        </p:nvSpPr>
        <p:spPr>
          <a:xfrm>
            <a:off x="8897822" y="6171336"/>
            <a:ext cx="2598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en-US" b="1" dirty="0">
                <a:solidFill>
                  <a:srgbClr val="FF0000"/>
                </a:solidFill>
                <a:latin typeface="Grandview" panose="020B0502040204020203" pitchFamily="34" charset="0"/>
                <a:cs typeface="Georgia" panose="02040502050405020303" pitchFamily="18" charset="0"/>
              </a:rPr>
              <a:t>Italian Teachers Day</a:t>
            </a:r>
          </a:p>
          <a:p>
            <a:pPr algn="r"/>
            <a:r>
              <a:rPr lang="en-US" dirty="0">
                <a:latin typeface="Grandview" panose="020B0502040204020203" pitchFamily="34" charset="0"/>
              </a:rPr>
              <a:t>2 </a:t>
            </a:r>
            <a:r>
              <a:rPr lang="en-US" dirty="0" err="1">
                <a:latin typeface="Grandview" panose="020B0502040204020203" pitchFamily="34" charset="0"/>
              </a:rPr>
              <a:t>marzo</a:t>
            </a:r>
            <a:r>
              <a:rPr lang="en-US" dirty="0">
                <a:latin typeface="Grandview" panose="020B0502040204020203" pitchFamily="34" charset="0"/>
              </a:rPr>
              <a:t> 2024</a:t>
            </a:r>
            <a:endParaRPr lang="en-GB" b="0" dirty="0">
              <a:latin typeface="Grandview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837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33" y="107631"/>
            <a:ext cx="11211934" cy="1325563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505046"/>
                </a:solidFill>
                <a:latin typeface="Grandview" panose="020B0502040204020203" pitchFamily="34" charset="0"/>
              </a:rPr>
              <a:t>Modalità</a:t>
            </a:r>
            <a:r>
              <a:rPr lang="en-GB" b="1" dirty="0">
                <a:solidFill>
                  <a:srgbClr val="505046"/>
                </a:solidFill>
                <a:latin typeface="Grandview" panose="020B0502040204020203" pitchFamily="34" charset="0"/>
              </a:rPr>
              <a:t> </a:t>
            </a:r>
            <a:r>
              <a:rPr lang="en-GB" b="1" dirty="0">
                <a:latin typeface="Grandview" panose="020B0502040204020203" pitchFamily="34" charset="0"/>
              </a:rPr>
              <a:t>di </a:t>
            </a:r>
            <a:r>
              <a:rPr lang="en-GB" b="1" dirty="0" err="1">
                <a:latin typeface="Grandview" panose="020B0502040204020203" pitchFamily="34" charset="0"/>
              </a:rPr>
              <a:t>attribuzione</a:t>
            </a:r>
            <a:r>
              <a:rPr lang="en-GB" b="1" dirty="0">
                <a:latin typeface="Grandview" panose="020B0502040204020203" pitchFamily="34" charset="0"/>
              </a:rPr>
              <a:t> del </a:t>
            </a:r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punteggio</a:t>
            </a:r>
            <a:endParaRPr lang="en-GB" b="1" dirty="0">
              <a:solidFill>
                <a:srgbClr val="0070C0"/>
              </a:solidFill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415" y="1237251"/>
            <a:ext cx="10444766" cy="5212535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Quota di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compartecipazione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parte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scuola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rispetto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alla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spesa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complessiva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la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retribuzione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del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personale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20% –39% 10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40% – 59% 15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60% – 69% 18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oltre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il 69% 20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Numero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anni per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quali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è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ricevuto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il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contributo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dal MAECI</a:t>
            </a:r>
          </a:p>
          <a:p>
            <a:pPr marL="457200" lvl="1" indent="0">
              <a:buNone/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oltre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dieci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anni 2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 cinque 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dieci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anni 4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tre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cinque anni 6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 uno a due anni 8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prima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richiesta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6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61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10577"/>
            <a:ext cx="10543032" cy="1325563"/>
          </a:xfrm>
        </p:spPr>
        <p:txBody>
          <a:bodyPr/>
          <a:lstStyle/>
          <a:p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Quando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richiedere</a:t>
            </a:r>
            <a:r>
              <a:rPr lang="en-GB" b="1" dirty="0">
                <a:latin typeface="Grandview" panose="020B0502040204020203" pitchFamily="34" charset="0"/>
              </a:rPr>
              <a:t> il </a:t>
            </a:r>
            <a:r>
              <a:rPr lang="en-GB" b="1" dirty="0" err="1">
                <a:latin typeface="Grandview" panose="020B0502040204020203" pitchFamily="34" charset="0"/>
              </a:rPr>
              <a:t>contributo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829" y="1536140"/>
            <a:ext cx="10444766" cy="492370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Le </a:t>
            </a:r>
            <a:r>
              <a:rPr lang="en-GB" dirty="0" err="1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richieste</a:t>
            </a:r>
            <a:r>
              <a:rPr lang="en-GB" dirty="0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vanno</a:t>
            </a:r>
            <a:r>
              <a:rPr lang="en-GB" dirty="0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inviate</a:t>
            </a:r>
            <a:endParaRPr lang="en-GB" dirty="0"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200" b="1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	</a:t>
            </a:r>
            <a:r>
              <a:rPr lang="en-GB" sz="3200" b="1" u="sng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entro</a:t>
            </a:r>
            <a:r>
              <a:rPr lang="en-GB" sz="3200" b="1" u="sng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e non </a:t>
            </a:r>
            <a:r>
              <a:rPr lang="en-GB" sz="3200" b="1" u="sng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oltr</a:t>
            </a:r>
            <a:r>
              <a:rPr lang="en-GB" sz="3200" b="1" u="sng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</a:t>
            </a:r>
            <a:r>
              <a:rPr lang="en-GB" sz="32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il 14 </a:t>
            </a:r>
            <a:r>
              <a:rPr lang="en-GB" sz="32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marzo</a:t>
            </a:r>
            <a:r>
              <a:rPr lang="en-GB" sz="32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2024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all’indirizzo</a:t>
            </a:r>
            <a:r>
              <a:rPr lang="en-GB" dirty="0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email </a:t>
            </a:r>
            <a:r>
              <a:rPr lang="en-GB" dirty="0" err="1">
                <a:solidFill>
                  <a:srgbClr val="0070C0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info.icilondon@esteri.it</a:t>
            </a:r>
            <a:endParaRPr lang="en-GB" dirty="0">
              <a:solidFill>
                <a:srgbClr val="0070C0"/>
              </a:solidFill>
              <a:effectLst/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 err="1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Maggiori</a:t>
            </a:r>
            <a:r>
              <a:rPr lang="en-GB" dirty="0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informazioni</a:t>
            </a:r>
            <a:r>
              <a:rPr lang="en-GB" dirty="0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sono</a:t>
            </a:r>
            <a:r>
              <a:rPr lang="en-GB" dirty="0">
                <a:solidFill>
                  <a:srgbClr val="505046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disponibili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sul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sito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dell’Istituto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Italiano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Cultura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Londra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  <a:hlinkClick r:id="rId3"/>
              </a:rPr>
              <a:t>www.iiclondra.esteri.it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alla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pagina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dedicata</a:t>
            </a: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rgbClr val="505046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							        QR Code		</a:t>
            </a:r>
            <a:endParaRPr lang="en-GB" dirty="0">
              <a:solidFill>
                <a:schemeClr val="tx1"/>
              </a:solidFill>
              <a:effectLst/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4" descr="A qr code with black squares&#10;&#10;Description automatically generated">
            <a:extLst>
              <a:ext uri="{FF2B5EF4-FFF2-40B4-BE49-F238E27FC236}">
                <a16:creationId xmlns:a16="http://schemas.microsoft.com/office/drawing/2014/main" id="{21E84002-6061-CE7E-1300-29A1B26A4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1240" y="4535427"/>
            <a:ext cx="1446905" cy="143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04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7CE392B-D094-436D-80F3-83926B0E0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07B11E-B836-43AB-A53A-8F9E02D24F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B20F9CA-8D8B-4215-A8E0-9371A498D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423" y="902826"/>
            <a:ext cx="9824932" cy="340554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GRAZIE</a:t>
            </a:r>
          </a:p>
          <a:p>
            <a:pPr marL="0" indent="0" algn="ctr">
              <a:buNone/>
            </a:pPr>
            <a:endParaRPr lang="en-GB" sz="1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Per </a:t>
            </a:r>
            <a:r>
              <a:rPr lang="en-GB" sz="2800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ulteriori</a:t>
            </a:r>
            <a:r>
              <a:rPr lang="en-GB" sz="2800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chiarimenti</a:t>
            </a:r>
            <a:r>
              <a:rPr lang="en-GB" sz="2800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contattare</a:t>
            </a:r>
            <a:r>
              <a:rPr lang="en-GB" sz="2800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l’Ufficio</a:t>
            </a:r>
            <a:r>
              <a:rPr lang="en-GB" sz="2800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Scolastico</a:t>
            </a:r>
            <a:endParaRPr lang="en-GB" sz="2800" dirty="0">
              <a:solidFill>
                <a:schemeClr val="tx1"/>
              </a:solidFill>
              <a:effectLst/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  <a:hlinkClick r:id="rId3"/>
              </a:rPr>
              <a:t>edu.londra@esteri.it</a:t>
            </a:r>
            <a:endParaRPr lang="en-GB" sz="2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  <p:pic>
        <p:nvPicPr>
          <p:cNvPr id="7" name="Picture 6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342F67C-093D-BE35-6E75-A257C5878A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>
          <a:xfrm>
            <a:off x="-23078" y="5610"/>
            <a:ext cx="1475948" cy="1475948"/>
          </a:xfrm>
          <a:prstGeom prst="rect">
            <a:avLst/>
          </a:prstGeom>
        </p:spPr>
      </p:pic>
      <p:pic>
        <p:nvPicPr>
          <p:cNvPr id="4" name="Picture 3" descr="A blue and red line with white and green lines&#10;&#10;Description automatically generated with medium confidence">
            <a:extLst>
              <a:ext uri="{FF2B5EF4-FFF2-40B4-BE49-F238E27FC236}">
                <a16:creationId xmlns:a16="http://schemas.microsoft.com/office/drawing/2014/main" id="{8E17B134-35D4-77BE-4844-526141F2D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5110" y="4311963"/>
            <a:ext cx="8001132" cy="1840263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16D1D2-25BA-4B11-8A1C-11F5A9475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2C6AB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DB84B751-E43C-4445-B51A-8235DADC9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08521" y="6165020"/>
            <a:ext cx="694944" cy="694944"/>
          </a:xfrm>
          <a:prstGeom prst="rect">
            <a:avLst/>
          </a:prstGeom>
          <a:solidFill>
            <a:srgbClr val="2C6AB0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6B0725F-1C89-4412-B995-5CE18BC1D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2C6AB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92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Contributi</a:t>
            </a:r>
            <a:r>
              <a:rPr lang="en-GB" b="1" dirty="0">
                <a:latin typeface="Grandview" panose="020B0502040204020203" pitchFamily="34" charset="0"/>
              </a:rPr>
              <a:t> M.A.E.C.I. per le </a:t>
            </a:r>
            <a:r>
              <a:rPr lang="en-GB" b="1" dirty="0" err="1">
                <a:latin typeface="Grandview" panose="020B0502040204020203" pitchFamily="34" charset="0"/>
              </a:rPr>
              <a:t>scuole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344" y="1690688"/>
            <a:ext cx="9405312" cy="420638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Grandview" panose="020B0502040204020203" pitchFamily="34" charset="0"/>
              </a:rPr>
              <a:t>Il </a:t>
            </a:r>
            <a:r>
              <a:rPr lang="en-GB" dirty="0" err="1">
                <a:latin typeface="Grandview" panose="020B0502040204020203" pitchFamily="34" charset="0"/>
              </a:rPr>
              <a:t>Ministero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degli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Affari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Esteri</a:t>
            </a:r>
            <a:r>
              <a:rPr lang="en-GB" dirty="0">
                <a:latin typeface="Grandview" panose="020B0502040204020203" pitchFamily="34" charset="0"/>
              </a:rPr>
              <a:t> e </a:t>
            </a:r>
            <a:r>
              <a:rPr lang="en-GB" dirty="0" err="1">
                <a:latin typeface="Grandview" panose="020B0502040204020203" pitchFamily="34" charset="0"/>
              </a:rPr>
              <a:t>della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Cooperazione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Internazionale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eroga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contributi</a:t>
            </a:r>
            <a:r>
              <a:rPr lang="en-GB" dirty="0">
                <a:latin typeface="Grandview" panose="020B0502040204020203" pitchFamily="34" charset="0"/>
              </a:rPr>
              <a:t> per </a:t>
            </a:r>
            <a:r>
              <a:rPr lang="en-GB" b="1" dirty="0" err="1">
                <a:latin typeface="Grandview" panose="020B0502040204020203" pitchFamily="34" charset="0"/>
              </a:rPr>
              <a:t>cofinanziare</a:t>
            </a:r>
            <a:r>
              <a:rPr lang="en-GB" dirty="0">
                <a:latin typeface="Grandview" panose="020B0502040204020203" pitchFamily="34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latin typeface="Grandview" panose="020B0502040204020203" pitchFamily="34" charset="0"/>
              </a:rPr>
              <a:t>la </a:t>
            </a:r>
            <a:r>
              <a:rPr lang="en-GB" dirty="0" err="1">
                <a:latin typeface="Grandview" panose="020B0502040204020203" pitchFamily="34" charset="0"/>
              </a:rPr>
              <a:t>spesa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che</a:t>
            </a:r>
            <a:r>
              <a:rPr lang="en-GB" dirty="0">
                <a:latin typeface="Grandview" panose="020B0502040204020203" pitchFamily="34" charset="0"/>
              </a:rPr>
              <a:t> le </a:t>
            </a:r>
            <a:r>
              <a:rPr lang="en-GB" dirty="0" err="1">
                <a:latin typeface="Grandview" panose="020B0502040204020203" pitchFamily="34" charset="0"/>
              </a:rPr>
              <a:t>scuole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sostengono</a:t>
            </a:r>
            <a:r>
              <a:rPr lang="en-GB" dirty="0">
                <a:latin typeface="Grandview" panose="020B0502040204020203" pitchFamily="34" charset="0"/>
              </a:rPr>
              <a:t> per </a:t>
            </a:r>
            <a:r>
              <a:rPr lang="en-GB" dirty="0" err="1">
                <a:latin typeface="Grandview" panose="020B0502040204020203" pitchFamily="34" charset="0"/>
              </a:rPr>
              <a:t>i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</a:rPr>
              <a:t>docenti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necessari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alla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copertura</a:t>
            </a:r>
            <a:r>
              <a:rPr lang="en-GB" dirty="0">
                <a:latin typeface="Grandview" panose="020B0502040204020203" pitchFamily="34" charset="0"/>
              </a:rPr>
              <a:t> di </a:t>
            </a:r>
            <a:r>
              <a:rPr lang="en-GB" dirty="0" err="1">
                <a:latin typeface="Grandview" panose="020B0502040204020203" pitchFamily="34" charset="0"/>
              </a:rPr>
              <a:t>cattedre</a:t>
            </a:r>
            <a:r>
              <a:rPr lang="en-GB" dirty="0">
                <a:latin typeface="Grandview" panose="020B0502040204020203" pitchFamily="34" charset="0"/>
              </a:rPr>
              <a:t> di lingua </a:t>
            </a:r>
            <a:r>
              <a:rPr lang="en-GB" dirty="0" err="1">
                <a:latin typeface="Grandview" panose="020B0502040204020203" pitchFamily="34" charset="0"/>
              </a:rPr>
              <a:t>italiana</a:t>
            </a:r>
            <a:r>
              <a:rPr lang="en-GB" dirty="0">
                <a:latin typeface="Grandview" panose="020B0502040204020203" pitchFamily="34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dirty="0">
                <a:latin typeface="Grandview" panose="020B0502040204020203" pitchFamily="34" charset="0"/>
              </a:rPr>
              <a:t>la </a:t>
            </a:r>
            <a:r>
              <a:rPr lang="en-GB" dirty="0" err="1">
                <a:latin typeface="Grandview" panose="020B0502040204020203" pitchFamily="34" charset="0"/>
              </a:rPr>
              <a:t>spesa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che</a:t>
            </a:r>
            <a:r>
              <a:rPr lang="en-GB" dirty="0">
                <a:latin typeface="Grandview" panose="020B0502040204020203" pitchFamily="34" charset="0"/>
              </a:rPr>
              <a:t> le </a:t>
            </a:r>
            <a:r>
              <a:rPr lang="en-GB" dirty="0" err="1">
                <a:latin typeface="Grandview" panose="020B0502040204020203" pitchFamily="34" charset="0"/>
              </a:rPr>
              <a:t>scuole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sostengono</a:t>
            </a:r>
            <a:r>
              <a:rPr lang="en-GB" dirty="0">
                <a:latin typeface="Grandview" panose="020B0502040204020203" pitchFamily="34" charset="0"/>
              </a:rPr>
              <a:t> per </a:t>
            </a:r>
            <a:r>
              <a:rPr lang="en-GB" dirty="0" err="1">
                <a:latin typeface="Grandview" panose="020B0502040204020203" pitchFamily="34" charset="0"/>
              </a:rPr>
              <a:t>erogare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</a:rPr>
              <a:t>borse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</a:rPr>
              <a:t> di studio</a:t>
            </a:r>
            <a:r>
              <a:rPr lang="en-GB" dirty="0">
                <a:latin typeface="Grandview" panose="020B0502040204020203" pitchFamily="34" charset="0"/>
              </a:rPr>
              <a:t> e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</a:rPr>
              <a:t>viaggi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</a:rPr>
              <a:t> di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</a:rPr>
              <a:t>perfezionamento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</a:rPr>
              <a:t> </a:t>
            </a:r>
            <a:r>
              <a:rPr lang="en-GB" dirty="0">
                <a:latin typeface="Grandview" panose="020B0502040204020203" pitchFamily="34" charset="0"/>
              </a:rPr>
              <a:t>a chi </a:t>
            </a:r>
            <a:r>
              <a:rPr lang="en-GB" dirty="0" err="1">
                <a:latin typeface="Grandview" panose="020B0502040204020203" pitchFamily="34" charset="0"/>
              </a:rPr>
              <a:t>abbia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frequentato</a:t>
            </a:r>
            <a:r>
              <a:rPr lang="en-GB" dirty="0">
                <a:latin typeface="Grandview" panose="020B0502040204020203" pitchFamily="34" charset="0"/>
              </a:rPr>
              <a:t> con </a:t>
            </a:r>
            <a:r>
              <a:rPr lang="en-GB" dirty="0" err="1">
                <a:latin typeface="Grandview" panose="020B0502040204020203" pitchFamily="34" charset="0"/>
              </a:rPr>
              <a:t>profitto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corsi</a:t>
            </a:r>
            <a:r>
              <a:rPr lang="en-GB" dirty="0">
                <a:latin typeface="Grandview" panose="020B0502040204020203" pitchFamily="34" charset="0"/>
              </a:rPr>
              <a:t> di lingua e </a:t>
            </a:r>
            <a:r>
              <a:rPr lang="en-GB" dirty="0" err="1">
                <a:latin typeface="Grandview" panose="020B0502040204020203" pitchFamily="34" charset="0"/>
              </a:rPr>
              <a:t>cultura</a:t>
            </a:r>
            <a:r>
              <a:rPr lang="en-GB" dirty="0">
                <a:latin typeface="Grandview" panose="020B0502040204020203" pitchFamily="34" charset="0"/>
              </a:rPr>
              <a:t> </a:t>
            </a:r>
            <a:r>
              <a:rPr lang="en-GB" dirty="0" err="1">
                <a:latin typeface="Grandview" panose="020B0502040204020203" pitchFamily="34" charset="0"/>
              </a:rPr>
              <a:t>italiane</a:t>
            </a:r>
            <a:r>
              <a:rPr lang="en-GB" dirty="0">
                <a:latin typeface="Grandview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39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randview" panose="020B0502040204020203" pitchFamily="34" charset="0"/>
              </a:rPr>
              <a:t>Chi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può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richiedere</a:t>
            </a:r>
            <a:r>
              <a:rPr lang="en-GB" b="1" dirty="0">
                <a:latin typeface="Grandview" panose="020B0502040204020203" pitchFamily="34" charset="0"/>
              </a:rPr>
              <a:t> il </a:t>
            </a:r>
            <a:r>
              <a:rPr lang="en-GB" b="1" dirty="0" err="1">
                <a:latin typeface="Grandview" panose="020B0502040204020203" pitchFamily="34" charset="0"/>
              </a:rPr>
              <a:t>contributo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343" y="1999781"/>
            <a:ext cx="10143661" cy="42063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un’istituzione scolastica pubblica o privata che opera stabilmente nel Paese in cui presenta la propria richiesta</a:t>
            </a:r>
          </a:p>
          <a:p>
            <a:pPr>
              <a:lnSpc>
                <a:spcPct val="150000"/>
              </a:lnSpc>
            </a:pPr>
            <a:r>
              <a:rPr lang="it-IT" dirty="0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Sono </a:t>
            </a:r>
            <a:r>
              <a:rPr lang="it-IT" b="1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escluse </a:t>
            </a:r>
            <a:r>
              <a:rPr lang="it-IT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le scuole </a:t>
            </a:r>
            <a:r>
              <a:rPr lang="it-IT" dirty="0">
                <a:effectLst/>
                <a:latin typeface="Grandview" panose="020B0502040204020203" pitchFamily="34" charset="0"/>
                <a:ea typeface="Times New Roman" panose="02020603050405020304" pitchFamily="18" charset="0"/>
              </a:rPr>
              <a:t>che ricevono altri contributi </a:t>
            </a: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per le medesime finalità e attività (</a:t>
            </a:r>
            <a:r>
              <a:rPr lang="it-IT" dirty="0">
                <a:latin typeface="Grandview" panose="020B0502040204020203" pitchFamily="34" charset="0"/>
                <a:ea typeface="Calibri" panose="020F0502020204030204" pitchFamily="34" charset="0"/>
              </a:rPr>
              <a:t>ad es. </a:t>
            </a: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docente ente gestore)</a:t>
            </a:r>
            <a:endParaRPr lang="en-GB" dirty="0">
              <a:effectLst/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4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10577"/>
            <a:ext cx="10543032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  <a:latin typeface="Grandview" panose="020B0502040204020203" pitchFamily="34" charset="0"/>
              </a:rPr>
              <a:t>Come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richiedere</a:t>
            </a:r>
            <a:r>
              <a:rPr lang="en-GB" b="1" dirty="0">
                <a:latin typeface="Grandview" panose="020B0502040204020203" pitchFamily="34" charset="0"/>
              </a:rPr>
              <a:t> il </a:t>
            </a:r>
            <a:r>
              <a:rPr lang="en-GB" b="1" dirty="0" err="1">
                <a:latin typeface="Grandview" panose="020B0502040204020203" pitchFamily="34" charset="0"/>
              </a:rPr>
              <a:t>contributo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465" y="1236372"/>
            <a:ext cx="10444766" cy="49583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Le scuole che operano in Inghilterra e Galles possono presentare la propria richiesta di contributo </a:t>
            </a:r>
            <a:r>
              <a:rPr lang="it-IT" b="1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all’Istituto Italiano di Cultura di Londra</a:t>
            </a: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.</a:t>
            </a:r>
            <a:b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</a:b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Per ciascun contributo desiderato va prodotta un’apposita richiesta.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La richiesta deve: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essere redatta sulla carta intestata del richiedente </a:t>
            </a:r>
            <a:r>
              <a:rPr lang="it-IT" b="1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in lingua italiana</a:t>
            </a: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;</a:t>
            </a:r>
            <a:endParaRPr lang="it-IT" dirty="0">
              <a:latin typeface="Grandview" panose="020B0502040204020203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esporre la motivazione per la quale il richiedente domanda il contributo;</a:t>
            </a:r>
            <a:endParaRPr lang="it-IT" dirty="0">
              <a:latin typeface="Grandview" panose="020B0502040204020203" pitchFamily="34" charset="0"/>
              <a:ea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essere firmata dalla persona che rappresenta legalmente il richiedente, (es. preside della scuola);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recare in allegato, a seconda della specie di contributo, il </a:t>
            </a:r>
            <a:r>
              <a:rPr lang="it-IT" b="1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Formulario A</a:t>
            </a: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 (richieste di sostegno alle cattedre di lingua italiana) o il </a:t>
            </a:r>
            <a:r>
              <a:rPr lang="it-IT" b="1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Formulario B</a:t>
            </a:r>
            <a:r>
              <a:rPr lang="it-IT" dirty="0">
                <a:effectLst/>
                <a:latin typeface="Grandview" panose="020B0502040204020203" pitchFamily="34" charset="0"/>
                <a:ea typeface="Calibri" panose="020F0502020204030204" pitchFamily="34" charset="0"/>
              </a:rPr>
              <a:t> (richiesta per borse di studio o viaggi di perfezionamento), compilato digitalmente.</a:t>
            </a:r>
            <a:endParaRPr lang="en-GB" dirty="0">
              <a:effectLst/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3" y="210577"/>
            <a:ext cx="11211934" cy="1325563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Priorità</a:t>
            </a:r>
            <a:r>
              <a:rPr lang="en-GB" b="1" dirty="0">
                <a:latin typeface="Grandview" panose="020B0502040204020203" pitchFamily="34" charset="0"/>
              </a:rPr>
              <a:t> per </a:t>
            </a:r>
            <a:r>
              <a:rPr lang="en-GB" b="1" dirty="0" err="1">
                <a:latin typeface="Grandview" panose="020B0502040204020203" pitchFamily="34" charset="0"/>
              </a:rPr>
              <a:t>l’assegnazione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dei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contributi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192" y="1536140"/>
            <a:ext cx="10444766" cy="434086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Verrà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data </a:t>
            </a:r>
            <a:r>
              <a:rPr lang="en-GB" b="1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priorità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alle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richieste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delle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scuole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situate in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Paesi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con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quali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vigano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accordi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o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intese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cooperazione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culturale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finalizzati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alla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creazione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e al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mantenimento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cattedre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italiano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GB" sz="1000" dirty="0"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alle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richieste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delle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latin typeface="Grandview" panose="020B0502040204020203" pitchFamily="34" charset="0"/>
                <a:ea typeface="Times New Roman" panose="02020603050405020304" pitchFamily="18" charset="0"/>
              </a:rPr>
              <a:t>scuole</a:t>
            </a:r>
            <a:r>
              <a:rPr lang="en-GB" dirty="0">
                <a:latin typeface="Grandview" panose="020B0502040204020203" pitchFamily="34" charset="0"/>
                <a:ea typeface="Times New Roman" panose="02020603050405020304" pitchFamily="18" charset="0"/>
              </a:rPr>
              <a:t> dove </a:t>
            </a:r>
            <a:r>
              <a:rPr lang="it-IT" dirty="0">
                <a:latin typeface="Grandview" panose="020B0502040204020203" pitchFamily="34" charset="0"/>
                <a:ea typeface="Times New Roman" panose="02020603050405020304" pitchFamily="18" charset="0"/>
              </a:rPr>
              <a:t>sia necessario </a:t>
            </a:r>
            <a:r>
              <a:rPr lang="it-IT" b="1" dirty="0">
                <a:solidFill>
                  <a:schemeClr val="tx1"/>
                </a:solidFill>
                <a:latin typeface="Grandview" panose="020B0502040204020203" pitchFamily="34" charset="0"/>
                <a:ea typeface="Calibri" panose="020F0502020204030204" pitchFamily="34" charset="0"/>
              </a:rPr>
              <a:t>compensare</a:t>
            </a:r>
            <a:r>
              <a:rPr lang="it-IT" dirty="0">
                <a:latin typeface="Grandview" panose="020B0502040204020203" pitchFamily="34" charset="0"/>
                <a:ea typeface="Calibri" panose="020F0502020204030204" pitchFamily="34" charset="0"/>
              </a:rPr>
              <a:t>, per quanto possibile, eventuali </a:t>
            </a:r>
            <a:r>
              <a:rPr lang="it-IT" b="1" dirty="0">
                <a:solidFill>
                  <a:schemeClr val="tx1"/>
                </a:solidFill>
                <a:latin typeface="Grandview" panose="020B0502040204020203" pitchFamily="34" charset="0"/>
                <a:ea typeface="Calibri" panose="020F0502020204030204" pitchFamily="34" charset="0"/>
              </a:rPr>
              <a:t>soppressioni di posto nel contingente M.A.E.C.I.</a:t>
            </a:r>
            <a:endParaRPr lang="en-GB" b="1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Graphic 7" descr="Traffic light with solid fill">
            <a:extLst>
              <a:ext uri="{FF2B5EF4-FFF2-40B4-BE49-F238E27FC236}">
                <a16:creationId xmlns:a16="http://schemas.microsoft.com/office/drawing/2014/main" id="{067499A8-F7CA-F4D6-D042-45436F922D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630" y="2369434"/>
            <a:ext cx="1325562" cy="1325562"/>
          </a:xfrm>
          <a:prstGeom prst="rect">
            <a:avLst/>
          </a:prstGeom>
        </p:spPr>
      </p:pic>
      <p:pic>
        <p:nvPicPr>
          <p:cNvPr id="11" name="Graphic 10" descr="Traffic light with solid fill">
            <a:extLst>
              <a:ext uri="{FF2B5EF4-FFF2-40B4-BE49-F238E27FC236}">
                <a16:creationId xmlns:a16="http://schemas.microsoft.com/office/drawing/2014/main" id="{269315A2-7890-F674-3BCB-E86B43C0C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630" y="4221845"/>
            <a:ext cx="1325562" cy="132556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9366299F-1220-DFC8-F4D5-F5F64E346EE2}"/>
              </a:ext>
            </a:extLst>
          </p:cNvPr>
          <p:cNvSpPr/>
          <p:nvPr/>
        </p:nvSpPr>
        <p:spPr>
          <a:xfrm>
            <a:off x="645875" y="2875957"/>
            <a:ext cx="310108" cy="31251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395881">
              <a:schemeClr val="accent2">
                <a:alpha val="6891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ED0AF2-4F19-5548-BB02-53F324963C87}"/>
              </a:ext>
            </a:extLst>
          </p:cNvPr>
          <p:cNvSpPr/>
          <p:nvPr/>
        </p:nvSpPr>
        <p:spPr>
          <a:xfrm>
            <a:off x="645875" y="5045387"/>
            <a:ext cx="310108" cy="312516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glow rad="411318">
              <a:srgbClr val="00A24A">
                <a:alpha val="4912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45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33" y="291600"/>
            <a:ext cx="11211934" cy="1325563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Criteri</a:t>
            </a:r>
            <a:r>
              <a:rPr lang="en-GB" b="1" dirty="0">
                <a:latin typeface="Grandview" panose="020B0502040204020203" pitchFamily="34" charset="0"/>
              </a:rPr>
              <a:t> di </a:t>
            </a:r>
            <a:r>
              <a:rPr lang="en-GB" b="1" dirty="0" err="1">
                <a:latin typeface="Grandview" panose="020B0502040204020203" pitchFamily="34" charset="0"/>
              </a:rPr>
              <a:t>assegnazione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dei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contributi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192" y="1536139"/>
            <a:ext cx="10444766" cy="46447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L’insegnamento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dell’italiano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può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essere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curricolare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obbligatorio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curriculare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opzionale</a:t>
            </a:r>
            <a:endParaRPr lang="en-GB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extracurriculare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facoltativo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Il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sostegno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corsi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extra-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curricolari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può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avvenire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soltanto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qualora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finalizzati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all’inserimento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studio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dell’italiano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nel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piano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degli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studi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scuola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straniera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nell’arco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temporale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tre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anni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previa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dichiarazione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d’impegno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in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tal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senso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dell’istituzione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scolastica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interessata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73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33" y="256875"/>
            <a:ext cx="11211934" cy="1325563"/>
          </a:xfrm>
        </p:spPr>
        <p:txBody>
          <a:bodyPr>
            <a:normAutofit/>
          </a:bodyPr>
          <a:lstStyle/>
          <a:p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Criteri</a:t>
            </a:r>
            <a:r>
              <a:rPr lang="en-GB" b="1" dirty="0">
                <a:latin typeface="Grandview" panose="020B0502040204020203" pitchFamily="34" charset="0"/>
              </a:rPr>
              <a:t> di </a:t>
            </a:r>
            <a:r>
              <a:rPr lang="en-GB" b="1" dirty="0" err="1">
                <a:latin typeface="Grandview" panose="020B0502040204020203" pitchFamily="34" charset="0"/>
              </a:rPr>
              <a:t>assegnazione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dei</a:t>
            </a:r>
            <a:r>
              <a:rPr lang="en-GB" b="1" dirty="0">
                <a:latin typeface="Grandview" panose="020B0502040204020203" pitchFamily="34" charset="0"/>
              </a:rPr>
              <a:t> </a:t>
            </a:r>
            <a:r>
              <a:rPr lang="en-GB" b="1" dirty="0" err="1">
                <a:latin typeface="Grandview" panose="020B0502040204020203" pitchFamily="34" charset="0"/>
              </a:rPr>
              <a:t>contributi</a:t>
            </a:r>
            <a:endParaRPr lang="en-GB" b="1" dirty="0"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744" y="2057399"/>
            <a:ext cx="10444766" cy="33479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Ad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ogni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domanda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pervenuta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il M.A.E.C.I.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attribuisce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un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punteggio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che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va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da 1 a 100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Vengono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prese in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considerazione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soltanto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le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richieste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che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totalizzano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un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punteggio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pari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o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superiore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ai 50 </a:t>
            </a:r>
            <a:r>
              <a:rPr lang="en-GB" sz="2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r>
              <a:rPr lang="en-GB" sz="2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223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033" y="188654"/>
            <a:ext cx="11211934" cy="1325563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505046"/>
                </a:solidFill>
                <a:latin typeface="Grandview" panose="020B0502040204020203" pitchFamily="34" charset="0"/>
              </a:rPr>
              <a:t>Modalità</a:t>
            </a:r>
            <a:r>
              <a:rPr lang="en-GB" b="1" dirty="0">
                <a:solidFill>
                  <a:srgbClr val="505046"/>
                </a:solidFill>
                <a:latin typeface="Grandview" panose="020B0502040204020203" pitchFamily="34" charset="0"/>
              </a:rPr>
              <a:t> </a:t>
            </a:r>
            <a:r>
              <a:rPr lang="en-GB" b="1" dirty="0">
                <a:latin typeface="Grandview" panose="020B0502040204020203" pitchFamily="34" charset="0"/>
              </a:rPr>
              <a:t>di </a:t>
            </a:r>
            <a:r>
              <a:rPr lang="en-GB" b="1" dirty="0" err="1">
                <a:latin typeface="Grandview" panose="020B0502040204020203" pitchFamily="34" charset="0"/>
              </a:rPr>
              <a:t>attribuzione</a:t>
            </a:r>
            <a:r>
              <a:rPr lang="en-GB" b="1" dirty="0">
                <a:latin typeface="Grandview" panose="020B0502040204020203" pitchFamily="34" charset="0"/>
              </a:rPr>
              <a:t> del </a:t>
            </a:r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punteggio</a:t>
            </a:r>
            <a:endParaRPr lang="en-GB" b="1" dirty="0">
              <a:solidFill>
                <a:srgbClr val="0070C0"/>
              </a:solidFill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401" y="1433194"/>
            <a:ext cx="10444766" cy="4722471"/>
          </a:xfrm>
        </p:spPr>
        <p:txBody>
          <a:bodyPr>
            <a:noAutofit/>
          </a:bodyPr>
          <a:lstStyle/>
          <a:p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Numero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studenti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iscritti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ai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corsi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alle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classi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o alle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sezioni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scuola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al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momento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presentazione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domanda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contributo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1 punto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ogni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dieci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studenti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fino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un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massimo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20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non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vengono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prese in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considerazione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richieste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con un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numero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studenti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inferiore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ad otto per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classe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Numero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ore di </a:t>
            </a:r>
            <a:r>
              <a:rPr lang="en-GB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insegnamento</a:t>
            </a:r>
            <a:r>
              <a:rPr lang="en-GB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 lingua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o di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altre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discipline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impartite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in lingua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per anno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scolastico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fino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un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massimo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20 </a:t>
            </a:r>
            <a:r>
              <a:rPr lang="en-GB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r>
              <a:rPr lang="en-GB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 60 a 99 ore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annuali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5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16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 100 a 149 ore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annuali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16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 150 a 200 ore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annuali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15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16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oltre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200 ore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annuali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20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16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0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7F51-3100-EBB4-A196-B04D1A226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14" y="96057"/>
            <a:ext cx="11211934" cy="1325563"/>
          </a:xfrm>
        </p:spPr>
        <p:txBody>
          <a:bodyPr>
            <a:normAutofit fontScale="90000"/>
          </a:bodyPr>
          <a:lstStyle/>
          <a:p>
            <a:r>
              <a:rPr lang="en-GB" b="1" dirty="0" err="1">
                <a:solidFill>
                  <a:srgbClr val="505046"/>
                </a:solidFill>
                <a:latin typeface="Grandview" panose="020B0502040204020203" pitchFamily="34" charset="0"/>
              </a:rPr>
              <a:t>Modalità</a:t>
            </a:r>
            <a:r>
              <a:rPr lang="en-GB" b="1" dirty="0">
                <a:solidFill>
                  <a:srgbClr val="505046"/>
                </a:solidFill>
                <a:latin typeface="Grandview" panose="020B0502040204020203" pitchFamily="34" charset="0"/>
              </a:rPr>
              <a:t> </a:t>
            </a:r>
            <a:r>
              <a:rPr lang="en-GB" b="1" dirty="0">
                <a:latin typeface="Grandview" panose="020B0502040204020203" pitchFamily="34" charset="0"/>
              </a:rPr>
              <a:t>di </a:t>
            </a:r>
            <a:r>
              <a:rPr lang="en-GB" b="1" dirty="0" err="1">
                <a:latin typeface="Grandview" panose="020B0502040204020203" pitchFamily="34" charset="0"/>
              </a:rPr>
              <a:t>attribuzione</a:t>
            </a:r>
            <a:r>
              <a:rPr lang="en-GB" b="1" dirty="0">
                <a:latin typeface="Grandview" panose="020B0502040204020203" pitchFamily="34" charset="0"/>
              </a:rPr>
              <a:t> del </a:t>
            </a:r>
            <a:r>
              <a:rPr lang="en-GB" b="1" dirty="0" err="1">
                <a:solidFill>
                  <a:srgbClr val="0070C0"/>
                </a:solidFill>
                <a:latin typeface="Grandview" panose="020B0502040204020203" pitchFamily="34" charset="0"/>
              </a:rPr>
              <a:t>punteggio</a:t>
            </a:r>
            <a:endParaRPr lang="en-GB" b="1" dirty="0">
              <a:solidFill>
                <a:srgbClr val="0070C0"/>
              </a:solidFill>
              <a:latin typeface="Grandview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C499C-BA1F-C2CB-4BF6-65147ED56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415" y="1076447"/>
            <a:ext cx="10444766" cy="5275368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Status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dell’insegnamento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lingua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per cui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richiede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il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contributo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fino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ad un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massimo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15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</a:pPr>
            <a:endParaRPr lang="en-GB" sz="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curriculare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obbligatoria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15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20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curriculare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opzionale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20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extracurriculare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facoltativa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5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endParaRPr lang="en-GB" sz="20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GB" sz="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Scuole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che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promuovono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lo studio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dell’italiano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con la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finalità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fare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acquisire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una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certificazione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di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conoscenza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della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lingua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secondo il Quadro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Comune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Europeo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Riferimento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le Lingue (QCER)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esclusivamente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presso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enti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accreditati</a:t>
            </a:r>
            <a:r>
              <a:rPr lang="en-GB" sz="2000" b="1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(CELI: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Università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Stranieri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Perugia, CILS: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Università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Stranieri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Siena, CERT.IT: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Università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Roma Tre, PLIDA: </a:t>
            </a:r>
            <a:r>
              <a:rPr lang="en-GB" sz="16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Società</a:t>
            </a:r>
            <a:r>
              <a:rPr lang="en-GB" sz="16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Dante Alighieri):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1 punto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ogni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certificazioni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acquisite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dagli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studenti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dell’Istituto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nell’anno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precedente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fino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massimo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5 </a:t>
            </a:r>
            <a:r>
              <a:rPr lang="en-GB" sz="20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punti</a:t>
            </a:r>
            <a:r>
              <a:rPr lang="en-GB" sz="20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Le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scuole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interessate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possono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trovare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l’elenco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centri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d’esame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per le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certificazioni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di lingua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italiana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nel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Regno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Unito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sul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sito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del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Consolato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Generale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d’Italia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a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Londra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alla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pagina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dedicata</a:t>
            </a:r>
            <a:r>
              <a:rPr lang="en-GB" sz="180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GB" sz="1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600" dirty="0">
              <a:solidFill>
                <a:schemeClr val="tx1"/>
              </a:solidFill>
              <a:latin typeface="Grandview" panose="020B05020402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451A1B-7320-7A82-5FBF-D6971B24E8C5}"/>
              </a:ext>
            </a:extLst>
          </p:cNvPr>
          <p:cNvSpPr txBox="1"/>
          <p:nvPr/>
        </p:nvSpPr>
        <p:spPr>
          <a:xfrm>
            <a:off x="130103" y="6101780"/>
            <a:ext cx="3595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Grandview" panose="020B0502040204020203" pitchFamily="34" charset="0"/>
              </a:rPr>
              <a:t>QR Code</a:t>
            </a:r>
          </a:p>
          <a:p>
            <a:r>
              <a:rPr lang="en-GB" sz="1400" dirty="0" err="1">
                <a:latin typeface="Grandview" panose="020B0502040204020203" pitchFamily="34" charset="0"/>
              </a:rPr>
              <a:t>elenco</a:t>
            </a:r>
            <a:r>
              <a:rPr lang="en-GB" sz="1400" dirty="0">
                <a:latin typeface="Grandview" panose="020B0502040204020203" pitchFamily="34" charset="0"/>
              </a:rPr>
              <a:t> </a:t>
            </a:r>
            <a:r>
              <a:rPr lang="en-GB" sz="1400" dirty="0" err="1">
                <a:latin typeface="Grandview" panose="020B0502040204020203" pitchFamily="34" charset="0"/>
              </a:rPr>
              <a:t>Centri</a:t>
            </a:r>
            <a:r>
              <a:rPr lang="en-GB" sz="1400" dirty="0">
                <a:latin typeface="Grandview" panose="020B0502040204020203" pitchFamily="34" charset="0"/>
              </a:rPr>
              <a:t> di </a:t>
            </a:r>
            <a:r>
              <a:rPr lang="en-GB" sz="1400" dirty="0" err="1">
                <a:latin typeface="Grandview" panose="020B0502040204020203" pitchFamily="34" charset="0"/>
              </a:rPr>
              <a:t>esame</a:t>
            </a:r>
            <a:r>
              <a:rPr lang="en-GB" sz="1400" dirty="0">
                <a:latin typeface="Grandview" panose="020B0502040204020203" pitchFamily="34" charset="0"/>
              </a:rPr>
              <a:t> </a:t>
            </a:r>
            <a:r>
              <a:rPr lang="en-GB" sz="1400" dirty="0" err="1">
                <a:latin typeface="Grandview" panose="020B0502040204020203" pitchFamily="34" charset="0"/>
              </a:rPr>
              <a:t>nel</a:t>
            </a:r>
            <a:r>
              <a:rPr lang="en-GB" sz="1400" dirty="0">
                <a:latin typeface="Grandview" panose="020B0502040204020203" pitchFamily="34" charset="0"/>
              </a:rPr>
              <a:t> Regno </a:t>
            </a:r>
            <a:r>
              <a:rPr lang="en-GB" sz="1400" dirty="0" err="1">
                <a:latin typeface="Grandview" panose="020B0502040204020203" pitchFamily="34" charset="0"/>
              </a:rPr>
              <a:t>Unito</a:t>
            </a:r>
            <a:endParaRPr lang="en-GB" sz="1400" dirty="0">
              <a:latin typeface="Grandview" panose="020B0502040204020203" pitchFamily="34" charset="0"/>
            </a:endParaRPr>
          </a:p>
        </p:txBody>
      </p:sp>
      <p:pic>
        <p:nvPicPr>
          <p:cNvPr id="8" name="Picture 7" descr="A qr code with many squares&#10;&#10;Description automatically generated">
            <a:extLst>
              <a:ext uri="{FF2B5EF4-FFF2-40B4-BE49-F238E27FC236}">
                <a16:creationId xmlns:a16="http://schemas.microsoft.com/office/drawing/2014/main" id="{ACBF2E3E-800B-CC4D-2EE0-3F126411D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03" y="4861366"/>
            <a:ext cx="1210551" cy="12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08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ante">
      <a:majorFont>
        <a:latin typeface="Georgia Pro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1005</Words>
  <Application>Microsoft Macintosh PowerPoint</Application>
  <PresentationFormat>Widescreen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Avenir Book</vt:lpstr>
      <vt:lpstr>Calibri</vt:lpstr>
      <vt:lpstr>Dante (Headings)2</vt:lpstr>
      <vt:lpstr>Georgia Pro</vt:lpstr>
      <vt:lpstr>Grandview</vt:lpstr>
      <vt:lpstr>Helvetica Neue Medium</vt:lpstr>
      <vt:lpstr>Wingdings 2</vt:lpstr>
      <vt:lpstr>OffsetVTI</vt:lpstr>
      <vt:lpstr>Contributi a istituzioni scolastiche straniere</vt:lpstr>
      <vt:lpstr>Contributi M.A.E.C.I. per le scuole</vt:lpstr>
      <vt:lpstr>Chi può richiedere il contributo</vt:lpstr>
      <vt:lpstr>Come richiedere il contributo</vt:lpstr>
      <vt:lpstr>Priorità per l’assegnazione dei contributi</vt:lpstr>
      <vt:lpstr>Criteri di assegnazione dei contributi</vt:lpstr>
      <vt:lpstr>Criteri di assegnazione dei contributi</vt:lpstr>
      <vt:lpstr>Modalità di attribuzione del punteggio</vt:lpstr>
      <vt:lpstr>Modalità di attribuzione del punteggio</vt:lpstr>
      <vt:lpstr>Modalità di attribuzione del punteggio</vt:lpstr>
      <vt:lpstr>Quando richiedere il contributo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Vantaggi socio-cognitivi dell’apprendimento precoce di una lingua straniera</dc:title>
  <dc:creator>Valeria Agostini</dc:creator>
  <cp:lastModifiedBy>Peter Langdale</cp:lastModifiedBy>
  <cp:revision>16</cp:revision>
  <dcterms:created xsi:type="dcterms:W3CDTF">2022-05-08T11:11:58Z</dcterms:created>
  <dcterms:modified xsi:type="dcterms:W3CDTF">2024-03-01T11:47:37Z</dcterms:modified>
</cp:coreProperties>
</file>