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8"/>
  </p:notesMasterIdLst>
  <p:sldIdLst>
    <p:sldId id="342" r:id="rId2"/>
    <p:sldId id="335" r:id="rId3"/>
    <p:sldId id="270" r:id="rId4"/>
    <p:sldId id="283" r:id="rId5"/>
    <p:sldId id="284" r:id="rId6"/>
    <p:sldId id="341" r:id="rId7"/>
    <p:sldId id="337" r:id="rId8"/>
    <p:sldId id="297" r:id="rId9"/>
    <p:sldId id="309" r:id="rId10"/>
    <p:sldId id="289" r:id="rId11"/>
    <p:sldId id="340" r:id="rId12"/>
    <p:sldId id="291" r:id="rId13"/>
    <p:sldId id="303" r:id="rId14"/>
    <p:sldId id="281" r:id="rId15"/>
    <p:sldId id="322" r:id="rId16"/>
    <p:sldId id="323" r:id="rId17"/>
  </p:sldIdLst>
  <p:sldSz cx="9144000" cy="6858000" type="screen4x3"/>
  <p:notesSz cx="6797675" cy="987425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709" autoAdjust="0"/>
  </p:normalViewPr>
  <p:slideViewPr>
    <p:cSldViewPr>
      <p:cViewPr varScale="1">
        <p:scale>
          <a:sx n="107" d="100"/>
          <a:sy n="107" d="100"/>
        </p:scale>
        <p:origin x="180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34B559-D7D5-4F94-A507-C21614A4952B}"/>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Date Placeholder 2">
            <a:extLst>
              <a:ext uri="{FF2B5EF4-FFF2-40B4-BE49-F238E27FC236}">
                <a16:creationId xmlns:a16="http://schemas.microsoft.com/office/drawing/2014/main" id="{89956660-888D-4A27-A9B9-23CDF6952F57}"/>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3355AD-704C-3B47-B0B0-B7E1610D4A2E}" type="datetimeFigureOut">
              <a:rPr lang="it-IT"/>
              <a:pPr>
                <a:defRPr/>
              </a:pPr>
              <a:t>07/02/23</a:t>
            </a:fld>
            <a:endParaRPr lang="it-IT"/>
          </a:p>
        </p:txBody>
      </p:sp>
      <p:sp>
        <p:nvSpPr>
          <p:cNvPr id="4" name="Slide Image Placeholder 3">
            <a:extLst>
              <a:ext uri="{FF2B5EF4-FFF2-40B4-BE49-F238E27FC236}">
                <a16:creationId xmlns:a16="http://schemas.microsoft.com/office/drawing/2014/main" id="{82359B9A-1382-4FEA-92D3-D5EB5C85F9CA}"/>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a:extLst>
              <a:ext uri="{FF2B5EF4-FFF2-40B4-BE49-F238E27FC236}">
                <a16:creationId xmlns:a16="http://schemas.microsoft.com/office/drawing/2014/main" id="{BA159570-48A4-4B3F-8EA5-73A82B8C1DAE}"/>
              </a:ext>
            </a:extLst>
          </p:cNvPr>
          <p:cNvSpPr>
            <a:spLocks noGrp="1"/>
          </p:cNvSpPr>
          <p:nvPr>
            <p:ph type="body" sz="quarter" idx="3"/>
          </p:nvPr>
        </p:nvSpPr>
        <p:spPr>
          <a:xfrm>
            <a:off x="679450" y="4691063"/>
            <a:ext cx="5438775" cy="44418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a:extLst>
              <a:ext uri="{FF2B5EF4-FFF2-40B4-BE49-F238E27FC236}">
                <a16:creationId xmlns:a16="http://schemas.microsoft.com/office/drawing/2014/main" id="{CCA78A37-AAFE-49A8-B0D6-326B4591DA6F}"/>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lide Number Placeholder 6">
            <a:extLst>
              <a:ext uri="{FF2B5EF4-FFF2-40B4-BE49-F238E27FC236}">
                <a16:creationId xmlns:a16="http://schemas.microsoft.com/office/drawing/2014/main" id="{247EC7F1-1F96-467D-93AE-9EF3A19CEE5B}"/>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CC09E49-47EE-9C4B-A58A-591D7322A20D}" type="slidenum">
              <a:rPr lang="it-IT" altLang="en-US"/>
              <a:pPr/>
              <a:t>‹#›</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302F7EC-DC61-7DD9-4E64-67FCF2416A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9B7BC6-18DC-B545-A79C-C2CE61BC33E5}" type="slidenum">
              <a:rPr lang="it-IT" altLang="en-US">
                <a:ea typeface="MS PGothic" panose="020B0600070205080204" pitchFamily="34" charset="-128"/>
              </a:rPr>
              <a:pPr/>
              <a:t>2</a:t>
            </a:fld>
            <a:endParaRPr lang="it-IT" altLang="en-US">
              <a:ea typeface="MS PGothic" panose="020B0600070205080204" pitchFamily="34" charset="-128"/>
            </a:endParaRPr>
          </a:p>
        </p:txBody>
      </p:sp>
      <p:sp>
        <p:nvSpPr>
          <p:cNvPr id="5123" name="Rectangle 2">
            <a:extLst>
              <a:ext uri="{FF2B5EF4-FFF2-40B4-BE49-F238E27FC236}">
                <a16:creationId xmlns:a16="http://schemas.microsoft.com/office/drawing/2014/main" id="{A4EF7A6F-9B39-851F-A1D7-357FB7AAEB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B3695996-C89A-DA10-DA0D-7BAD221EAC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sz="1000">
                <a:ea typeface="Gulim" panose="020B0600000101010101" pitchFamily="34" charset="-127"/>
              </a:rPr>
              <a:t>- Mussolini sostituì o affiancò le istituzioni dello Stato con nuove istituzioni fasciste. In primo luogo fu modificato lo Statuto: il capo del governo non dovette più essere responsabile dei suoi atti di fronte al parlamento, ma solo di fronte al re. Soltanto il re poteva costringerlo alle dimissioni, mentre il parlamento perdeva ogni potere di controllo sull’attività del governo. Sulle questioni più importanti il capo del governo non si consultava più col parlamento, ma con il Gran Consiglio del Fascismo, composto dai maggiori esponenti del partito. Fu istituita anche la Milizia volontaria per la sicurezza nazionale, una specie di esercito parallelo, che si affiancò all’esercito regolare. I sindaci, che in precedenza venivano eletti dal popolo, furono sostituiti da podestà, nominati dal governo. Così il PNF controllò anche le amministrazioni locali.</a:t>
            </a:r>
            <a:endParaRPr lang="it-IT" altLang="en-US">
              <a:latin typeface="Gulim" panose="020B0600000101010101" pitchFamily="34" charset="-127"/>
              <a:ea typeface="Gulim" panose="020B0600000101010101" pitchFamily="34" charset="-127"/>
            </a:endParaRPr>
          </a:p>
          <a:p>
            <a:pPr eaLnBrk="1" hangingPunct="1"/>
            <a:endParaRPr lang="it-IT" altLang="en-US">
              <a:latin typeface="Gulim" panose="020B0600000101010101" pitchFamily="34" charset="-127"/>
              <a:ea typeface="Gulim" panose="020B0600000101010101" pitchFamily="34" charset="-127"/>
            </a:endParaRPr>
          </a:p>
          <a:p>
            <a:pPr eaLnBrk="1" hangingPunct="1"/>
            <a:endParaRPr lang="it-I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9CC08BC-0C3B-DB47-4D76-C3AB53F50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5BA6D9E-9A3A-23F2-2917-A91131FE58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73000A19-22CE-C752-A1B4-F06D8513B5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6004A1-8FAD-9546-BC8F-81A8DE5173F4}" type="slidenum">
              <a:rPr lang="it-IT" altLang="en-US"/>
              <a:pPr>
                <a:spcBef>
                  <a:spcPct val="0"/>
                </a:spcBef>
              </a:pPr>
              <a:t>4</a:t>
            </a:fld>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1699675-3809-102D-76F4-8679B7DCE8A3}"/>
              </a:ext>
            </a:extLst>
          </p:cNvPr>
          <p:cNvSpPr>
            <a:spLocks noGrp="1"/>
          </p:cNvSpPr>
          <p:nvPr>
            <p:ph type="dt" sz="half" idx="10"/>
          </p:nvPr>
        </p:nvSpPr>
        <p:spPr/>
        <p:txBody>
          <a:bodyPr/>
          <a:lstStyle>
            <a:lvl1pPr>
              <a:defRPr/>
            </a:lvl1pPr>
          </a:lstStyle>
          <a:p>
            <a:pPr>
              <a:defRPr/>
            </a:pPr>
            <a:fld id="{B04636AC-F2FB-8340-AA32-1807C473917B}" type="datetimeFigureOut">
              <a:rPr lang="it-IT"/>
              <a:pPr>
                <a:defRPr/>
              </a:pPr>
              <a:t>07/02/23</a:t>
            </a:fld>
            <a:endParaRPr lang="it-IT"/>
          </a:p>
        </p:txBody>
      </p:sp>
      <p:sp>
        <p:nvSpPr>
          <p:cNvPr id="5" name="Footer Placeholder 4">
            <a:extLst>
              <a:ext uri="{FF2B5EF4-FFF2-40B4-BE49-F238E27FC236}">
                <a16:creationId xmlns:a16="http://schemas.microsoft.com/office/drawing/2014/main" id="{1EAC13DC-CB74-3BBF-094F-C5CF69320B24}"/>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3CEC868D-65EB-A00A-B4ED-DE6F114BFC9B}"/>
              </a:ext>
            </a:extLst>
          </p:cNvPr>
          <p:cNvSpPr>
            <a:spLocks noGrp="1"/>
          </p:cNvSpPr>
          <p:nvPr>
            <p:ph type="sldNum" sz="quarter" idx="12"/>
          </p:nvPr>
        </p:nvSpPr>
        <p:spPr/>
        <p:txBody>
          <a:bodyPr/>
          <a:lstStyle>
            <a:lvl1pPr>
              <a:defRPr/>
            </a:lvl1pPr>
          </a:lstStyle>
          <a:p>
            <a:fld id="{D94BCFC4-8988-AD43-9EAE-85E08A4E3C9A}" type="slidenum">
              <a:rPr lang="it-IT" altLang="en-US"/>
              <a:pPr/>
              <a:t>‹#›</a:t>
            </a:fld>
            <a:endParaRPr lang="it-IT" altLang="en-US"/>
          </a:p>
        </p:txBody>
      </p:sp>
    </p:spTree>
    <p:extLst>
      <p:ext uri="{BB962C8B-B14F-4D97-AF65-F5344CB8AC3E}">
        <p14:creationId xmlns:p14="http://schemas.microsoft.com/office/powerpoint/2010/main" val="207768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3A46069-79A8-7F66-E221-2473DD191B97}"/>
              </a:ext>
            </a:extLst>
          </p:cNvPr>
          <p:cNvSpPr>
            <a:spLocks noGrp="1"/>
          </p:cNvSpPr>
          <p:nvPr>
            <p:ph type="dt" sz="half" idx="10"/>
          </p:nvPr>
        </p:nvSpPr>
        <p:spPr/>
        <p:txBody>
          <a:bodyPr/>
          <a:lstStyle>
            <a:lvl1pPr>
              <a:defRPr/>
            </a:lvl1pPr>
          </a:lstStyle>
          <a:p>
            <a:pPr>
              <a:defRPr/>
            </a:pPr>
            <a:fld id="{B81C8E8B-DA28-3D4F-9EE0-6080DFD71AAE}" type="datetimeFigureOut">
              <a:rPr lang="it-IT"/>
              <a:pPr>
                <a:defRPr/>
              </a:pPr>
              <a:t>07/02/23</a:t>
            </a:fld>
            <a:endParaRPr lang="it-IT"/>
          </a:p>
        </p:txBody>
      </p:sp>
      <p:sp>
        <p:nvSpPr>
          <p:cNvPr id="5" name="Footer Placeholder 4">
            <a:extLst>
              <a:ext uri="{FF2B5EF4-FFF2-40B4-BE49-F238E27FC236}">
                <a16:creationId xmlns:a16="http://schemas.microsoft.com/office/drawing/2014/main" id="{022135D7-80AC-5FD8-0B00-F523AF64725F}"/>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2ADAC6AA-2977-D831-E833-43CB39ECBD1D}"/>
              </a:ext>
            </a:extLst>
          </p:cNvPr>
          <p:cNvSpPr>
            <a:spLocks noGrp="1"/>
          </p:cNvSpPr>
          <p:nvPr>
            <p:ph type="sldNum" sz="quarter" idx="12"/>
          </p:nvPr>
        </p:nvSpPr>
        <p:spPr/>
        <p:txBody>
          <a:bodyPr/>
          <a:lstStyle>
            <a:lvl1pPr>
              <a:defRPr/>
            </a:lvl1pPr>
          </a:lstStyle>
          <a:p>
            <a:fld id="{501A87D0-5067-644D-9B5D-C93E005BFBC1}" type="slidenum">
              <a:rPr lang="it-IT" altLang="en-US"/>
              <a:pPr/>
              <a:t>‹#›</a:t>
            </a:fld>
            <a:endParaRPr lang="it-IT" altLang="en-US"/>
          </a:p>
        </p:txBody>
      </p:sp>
    </p:spTree>
    <p:extLst>
      <p:ext uri="{BB962C8B-B14F-4D97-AF65-F5344CB8AC3E}">
        <p14:creationId xmlns:p14="http://schemas.microsoft.com/office/powerpoint/2010/main" val="354648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95728DD-7589-2D9F-1066-7AA130F4E986}"/>
              </a:ext>
            </a:extLst>
          </p:cNvPr>
          <p:cNvSpPr>
            <a:spLocks noGrp="1"/>
          </p:cNvSpPr>
          <p:nvPr>
            <p:ph type="dt" sz="half" idx="10"/>
          </p:nvPr>
        </p:nvSpPr>
        <p:spPr/>
        <p:txBody>
          <a:bodyPr/>
          <a:lstStyle>
            <a:lvl1pPr>
              <a:defRPr/>
            </a:lvl1pPr>
          </a:lstStyle>
          <a:p>
            <a:pPr>
              <a:defRPr/>
            </a:pPr>
            <a:fld id="{62AA1C8A-B2A0-B846-A19A-B2793E8E1383}" type="datetimeFigureOut">
              <a:rPr lang="it-IT"/>
              <a:pPr>
                <a:defRPr/>
              </a:pPr>
              <a:t>07/02/23</a:t>
            </a:fld>
            <a:endParaRPr lang="it-IT"/>
          </a:p>
        </p:txBody>
      </p:sp>
      <p:sp>
        <p:nvSpPr>
          <p:cNvPr id="5" name="Footer Placeholder 4">
            <a:extLst>
              <a:ext uri="{FF2B5EF4-FFF2-40B4-BE49-F238E27FC236}">
                <a16:creationId xmlns:a16="http://schemas.microsoft.com/office/drawing/2014/main" id="{D75DB503-6841-17EC-F213-5C9F73BB57EB}"/>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A8FB4893-40EC-86DD-A0BE-D98B57C12D20}"/>
              </a:ext>
            </a:extLst>
          </p:cNvPr>
          <p:cNvSpPr>
            <a:spLocks noGrp="1"/>
          </p:cNvSpPr>
          <p:nvPr>
            <p:ph type="sldNum" sz="quarter" idx="12"/>
          </p:nvPr>
        </p:nvSpPr>
        <p:spPr/>
        <p:txBody>
          <a:bodyPr/>
          <a:lstStyle>
            <a:lvl1pPr>
              <a:defRPr/>
            </a:lvl1pPr>
          </a:lstStyle>
          <a:p>
            <a:fld id="{F4C8246C-476C-5C49-8A78-D000A83FDD3E}" type="slidenum">
              <a:rPr lang="it-IT" altLang="en-US"/>
              <a:pPr/>
              <a:t>‹#›</a:t>
            </a:fld>
            <a:endParaRPr lang="it-IT" altLang="en-US"/>
          </a:p>
        </p:txBody>
      </p:sp>
    </p:spTree>
    <p:extLst>
      <p:ext uri="{BB962C8B-B14F-4D97-AF65-F5344CB8AC3E}">
        <p14:creationId xmlns:p14="http://schemas.microsoft.com/office/powerpoint/2010/main" val="25452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43000"/>
          </a:xfrm>
        </p:spPr>
        <p:txBody>
          <a:bodyPr/>
          <a:lstStyle/>
          <a:p>
            <a:r>
              <a:rPr lang="en-US"/>
              <a:t>Click to edit Master title style</a:t>
            </a:r>
            <a:endParaRPr lang="it-IT"/>
          </a:p>
        </p:txBody>
      </p:sp>
      <p:sp>
        <p:nvSpPr>
          <p:cNvPr id="3" name="Content Placeholder 2"/>
          <p:cNvSpPr>
            <a:spLocks noGrp="1"/>
          </p:cNvSpPr>
          <p:nvPr>
            <p:ph idx="1"/>
          </p:nvPr>
        </p:nvSpPr>
        <p:spPr>
          <a:xfrm>
            <a:off x="1259632" y="1600200"/>
            <a:ext cx="742716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a:extLst>
              <a:ext uri="{FF2B5EF4-FFF2-40B4-BE49-F238E27FC236}">
                <a16:creationId xmlns:a16="http://schemas.microsoft.com/office/drawing/2014/main" id="{795D1AD7-3F30-1EAD-ED66-E670844EDBE4}"/>
              </a:ext>
            </a:extLst>
          </p:cNvPr>
          <p:cNvSpPr>
            <a:spLocks noGrp="1"/>
          </p:cNvSpPr>
          <p:nvPr>
            <p:ph type="dt" sz="half" idx="10"/>
          </p:nvPr>
        </p:nvSpPr>
        <p:spPr/>
        <p:txBody>
          <a:bodyPr/>
          <a:lstStyle>
            <a:lvl1pPr>
              <a:defRPr/>
            </a:lvl1pPr>
          </a:lstStyle>
          <a:p>
            <a:pPr>
              <a:defRPr/>
            </a:pPr>
            <a:fld id="{DA0BE4D0-019A-8547-8F62-F0B10A6A5D5E}" type="datetimeFigureOut">
              <a:rPr lang="it-IT"/>
              <a:pPr>
                <a:defRPr/>
              </a:pPr>
              <a:t>07/02/23</a:t>
            </a:fld>
            <a:endParaRPr lang="it-IT"/>
          </a:p>
        </p:txBody>
      </p:sp>
      <p:sp>
        <p:nvSpPr>
          <p:cNvPr id="5" name="Footer Placeholder 4">
            <a:extLst>
              <a:ext uri="{FF2B5EF4-FFF2-40B4-BE49-F238E27FC236}">
                <a16:creationId xmlns:a16="http://schemas.microsoft.com/office/drawing/2014/main" id="{296CD9BD-E4D0-5AA0-E04A-00299AC17810}"/>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D8FA948C-BFC5-E299-D78C-C3D73AD55ED1}"/>
              </a:ext>
            </a:extLst>
          </p:cNvPr>
          <p:cNvSpPr>
            <a:spLocks noGrp="1"/>
          </p:cNvSpPr>
          <p:nvPr>
            <p:ph type="sldNum" sz="quarter" idx="12"/>
          </p:nvPr>
        </p:nvSpPr>
        <p:spPr/>
        <p:txBody>
          <a:bodyPr/>
          <a:lstStyle>
            <a:lvl1pPr>
              <a:defRPr/>
            </a:lvl1pPr>
          </a:lstStyle>
          <a:p>
            <a:fld id="{5022BA85-FA1F-D342-921F-5F1662591378}" type="slidenum">
              <a:rPr lang="it-IT" altLang="en-US"/>
              <a:pPr/>
              <a:t>‹#›</a:t>
            </a:fld>
            <a:endParaRPr lang="it-IT" altLang="en-US"/>
          </a:p>
        </p:txBody>
      </p:sp>
    </p:spTree>
    <p:extLst>
      <p:ext uri="{BB962C8B-B14F-4D97-AF65-F5344CB8AC3E}">
        <p14:creationId xmlns:p14="http://schemas.microsoft.com/office/powerpoint/2010/main" val="55256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865620-0F5E-C781-9EFE-BB590CDD4BE1}"/>
              </a:ext>
            </a:extLst>
          </p:cNvPr>
          <p:cNvSpPr>
            <a:spLocks noGrp="1"/>
          </p:cNvSpPr>
          <p:nvPr>
            <p:ph type="dt" sz="half" idx="10"/>
          </p:nvPr>
        </p:nvSpPr>
        <p:spPr/>
        <p:txBody>
          <a:bodyPr/>
          <a:lstStyle>
            <a:lvl1pPr>
              <a:defRPr/>
            </a:lvl1pPr>
          </a:lstStyle>
          <a:p>
            <a:pPr>
              <a:defRPr/>
            </a:pPr>
            <a:fld id="{3EC78F91-1D7B-C947-98EF-B0816FB0CEBE}" type="datetimeFigureOut">
              <a:rPr lang="it-IT"/>
              <a:pPr>
                <a:defRPr/>
              </a:pPr>
              <a:t>07/02/23</a:t>
            </a:fld>
            <a:endParaRPr lang="it-IT"/>
          </a:p>
        </p:txBody>
      </p:sp>
      <p:sp>
        <p:nvSpPr>
          <p:cNvPr id="5" name="Footer Placeholder 4">
            <a:extLst>
              <a:ext uri="{FF2B5EF4-FFF2-40B4-BE49-F238E27FC236}">
                <a16:creationId xmlns:a16="http://schemas.microsoft.com/office/drawing/2014/main" id="{50FBDDA1-1B21-3028-40E8-9FDCFE8622AF}"/>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A2AD5BF7-4E68-3060-212C-E5657599C58E}"/>
              </a:ext>
            </a:extLst>
          </p:cNvPr>
          <p:cNvSpPr>
            <a:spLocks noGrp="1"/>
          </p:cNvSpPr>
          <p:nvPr>
            <p:ph type="sldNum" sz="quarter" idx="12"/>
          </p:nvPr>
        </p:nvSpPr>
        <p:spPr/>
        <p:txBody>
          <a:bodyPr/>
          <a:lstStyle>
            <a:lvl1pPr>
              <a:defRPr/>
            </a:lvl1pPr>
          </a:lstStyle>
          <a:p>
            <a:fld id="{9DA98640-D8B4-A24C-BE8E-391AE04878A0}" type="slidenum">
              <a:rPr lang="it-IT" altLang="en-US"/>
              <a:pPr/>
              <a:t>‹#›</a:t>
            </a:fld>
            <a:endParaRPr lang="it-IT" altLang="en-US"/>
          </a:p>
        </p:txBody>
      </p:sp>
    </p:spTree>
    <p:extLst>
      <p:ext uri="{BB962C8B-B14F-4D97-AF65-F5344CB8AC3E}">
        <p14:creationId xmlns:p14="http://schemas.microsoft.com/office/powerpoint/2010/main" val="241419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a:extLst>
              <a:ext uri="{FF2B5EF4-FFF2-40B4-BE49-F238E27FC236}">
                <a16:creationId xmlns:a16="http://schemas.microsoft.com/office/drawing/2014/main" id="{4E1BD207-32B2-219B-235B-26DBFCFA41B6}"/>
              </a:ext>
            </a:extLst>
          </p:cNvPr>
          <p:cNvSpPr>
            <a:spLocks noGrp="1"/>
          </p:cNvSpPr>
          <p:nvPr>
            <p:ph type="dt" sz="half" idx="10"/>
          </p:nvPr>
        </p:nvSpPr>
        <p:spPr/>
        <p:txBody>
          <a:bodyPr/>
          <a:lstStyle>
            <a:lvl1pPr>
              <a:defRPr/>
            </a:lvl1pPr>
          </a:lstStyle>
          <a:p>
            <a:pPr>
              <a:defRPr/>
            </a:pPr>
            <a:fld id="{4E76473F-4306-D843-BE3C-654391F3B463}" type="datetimeFigureOut">
              <a:rPr lang="it-IT"/>
              <a:pPr>
                <a:defRPr/>
              </a:pPr>
              <a:t>07/02/23</a:t>
            </a:fld>
            <a:endParaRPr lang="it-IT"/>
          </a:p>
        </p:txBody>
      </p:sp>
      <p:sp>
        <p:nvSpPr>
          <p:cNvPr id="6" name="Footer Placeholder 4">
            <a:extLst>
              <a:ext uri="{FF2B5EF4-FFF2-40B4-BE49-F238E27FC236}">
                <a16:creationId xmlns:a16="http://schemas.microsoft.com/office/drawing/2014/main" id="{04904476-743A-718F-A735-C872CD3FDEB9}"/>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545C3756-0B93-AB74-723E-488ED59BF357}"/>
              </a:ext>
            </a:extLst>
          </p:cNvPr>
          <p:cNvSpPr>
            <a:spLocks noGrp="1"/>
          </p:cNvSpPr>
          <p:nvPr>
            <p:ph type="sldNum" sz="quarter" idx="12"/>
          </p:nvPr>
        </p:nvSpPr>
        <p:spPr/>
        <p:txBody>
          <a:bodyPr/>
          <a:lstStyle>
            <a:lvl1pPr>
              <a:defRPr/>
            </a:lvl1pPr>
          </a:lstStyle>
          <a:p>
            <a:fld id="{B8C061E8-F3FE-EC42-82D7-7A11323972B7}" type="slidenum">
              <a:rPr lang="it-IT" altLang="en-US"/>
              <a:pPr/>
              <a:t>‹#›</a:t>
            </a:fld>
            <a:endParaRPr lang="it-IT" altLang="en-US"/>
          </a:p>
        </p:txBody>
      </p:sp>
    </p:spTree>
    <p:extLst>
      <p:ext uri="{BB962C8B-B14F-4D97-AF65-F5344CB8AC3E}">
        <p14:creationId xmlns:p14="http://schemas.microsoft.com/office/powerpoint/2010/main" val="115615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a:extLst>
              <a:ext uri="{FF2B5EF4-FFF2-40B4-BE49-F238E27FC236}">
                <a16:creationId xmlns:a16="http://schemas.microsoft.com/office/drawing/2014/main" id="{B4D3F5AE-6F7F-EF7F-A399-BFC774B86A0B}"/>
              </a:ext>
            </a:extLst>
          </p:cNvPr>
          <p:cNvSpPr>
            <a:spLocks noGrp="1"/>
          </p:cNvSpPr>
          <p:nvPr>
            <p:ph type="dt" sz="half" idx="10"/>
          </p:nvPr>
        </p:nvSpPr>
        <p:spPr/>
        <p:txBody>
          <a:bodyPr/>
          <a:lstStyle>
            <a:lvl1pPr>
              <a:defRPr/>
            </a:lvl1pPr>
          </a:lstStyle>
          <a:p>
            <a:pPr>
              <a:defRPr/>
            </a:pPr>
            <a:fld id="{3BDA3BD4-6152-B54E-B689-EFD8060185BF}" type="datetimeFigureOut">
              <a:rPr lang="it-IT"/>
              <a:pPr>
                <a:defRPr/>
              </a:pPr>
              <a:t>07/02/23</a:t>
            </a:fld>
            <a:endParaRPr lang="it-IT"/>
          </a:p>
        </p:txBody>
      </p:sp>
      <p:sp>
        <p:nvSpPr>
          <p:cNvPr id="8" name="Footer Placeholder 4">
            <a:extLst>
              <a:ext uri="{FF2B5EF4-FFF2-40B4-BE49-F238E27FC236}">
                <a16:creationId xmlns:a16="http://schemas.microsoft.com/office/drawing/2014/main" id="{1904A072-DEB7-353E-0920-3CAEBB673070}"/>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id="{1B9D5D73-A9BC-0B4F-004E-90BBA8F85DBB}"/>
              </a:ext>
            </a:extLst>
          </p:cNvPr>
          <p:cNvSpPr>
            <a:spLocks noGrp="1"/>
          </p:cNvSpPr>
          <p:nvPr>
            <p:ph type="sldNum" sz="quarter" idx="12"/>
          </p:nvPr>
        </p:nvSpPr>
        <p:spPr/>
        <p:txBody>
          <a:bodyPr/>
          <a:lstStyle>
            <a:lvl1pPr>
              <a:defRPr/>
            </a:lvl1pPr>
          </a:lstStyle>
          <a:p>
            <a:fld id="{48372473-498A-4C43-96AD-35D0559EC772}" type="slidenum">
              <a:rPr lang="it-IT" altLang="en-US"/>
              <a:pPr/>
              <a:t>‹#›</a:t>
            </a:fld>
            <a:endParaRPr lang="it-IT" altLang="en-US"/>
          </a:p>
        </p:txBody>
      </p:sp>
    </p:spTree>
    <p:extLst>
      <p:ext uri="{BB962C8B-B14F-4D97-AF65-F5344CB8AC3E}">
        <p14:creationId xmlns:p14="http://schemas.microsoft.com/office/powerpoint/2010/main" val="114155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a:extLst>
              <a:ext uri="{FF2B5EF4-FFF2-40B4-BE49-F238E27FC236}">
                <a16:creationId xmlns:a16="http://schemas.microsoft.com/office/drawing/2014/main" id="{FB1B3199-CE6D-F94E-2908-D90C8210E927}"/>
              </a:ext>
            </a:extLst>
          </p:cNvPr>
          <p:cNvSpPr>
            <a:spLocks noGrp="1"/>
          </p:cNvSpPr>
          <p:nvPr>
            <p:ph type="dt" sz="half" idx="10"/>
          </p:nvPr>
        </p:nvSpPr>
        <p:spPr/>
        <p:txBody>
          <a:bodyPr/>
          <a:lstStyle>
            <a:lvl1pPr>
              <a:defRPr/>
            </a:lvl1pPr>
          </a:lstStyle>
          <a:p>
            <a:pPr>
              <a:defRPr/>
            </a:pPr>
            <a:fld id="{9F45611F-A872-2348-A4ED-53638F463075}" type="datetimeFigureOut">
              <a:rPr lang="it-IT"/>
              <a:pPr>
                <a:defRPr/>
              </a:pPr>
              <a:t>07/02/23</a:t>
            </a:fld>
            <a:endParaRPr lang="it-IT"/>
          </a:p>
        </p:txBody>
      </p:sp>
      <p:sp>
        <p:nvSpPr>
          <p:cNvPr id="4" name="Footer Placeholder 4">
            <a:extLst>
              <a:ext uri="{FF2B5EF4-FFF2-40B4-BE49-F238E27FC236}">
                <a16:creationId xmlns:a16="http://schemas.microsoft.com/office/drawing/2014/main" id="{CE83CEC5-2699-6100-48EE-557835BCDB18}"/>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id="{F0A9EA43-91B6-86B3-3EE0-5137F4E9B4B3}"/>
              </a:ext>
            </a:extLst>
          </p:cNvPr>
          <p:cNvSpPr>
            <a:spLocks noGrp="1"/>
          </p:cNvSpPr>
          <p:nvPr>
            <p:ph type="sldNum" sz="quarter" idx="12"/>
          </p:nvPr>
        </p:nvSpPr>
        <p:spPr/>
        <p:txBody>
          <a:bodyPr/>
          <a:lstStyle>
            <a:lvl1pPr>
              <a:defRPr/>
            </a:lvl1pPr>
          </a:lstStyle>
          <a:p>
            <a:fld id="{C17739CC-716D-304C-AB4C-55E0D79B201E}" type="slidenum">
              <a:rPr lang="it-IT" altLang="en-US"/>
              <a:pPr/>
              <a:t>‹#›</a:t>
            </a:fld>
            <a:endParaRPr lang="it-IT" altLang="en-US"/>
          </a:p>
        </p:txBody>
      </p:sp>
    </p:spTree>
    <p:extLst>
      <p:ext uri="{BB962C8B-B14F-4D97-AF65-F5344CB8AC3E}">
        <p14:creationId xmlns:p14="http://schemas.microsoft.com/office/powerpoint/2010/main" val="247993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2F2A53-9551-B427-B9BC-B13F0CC2E3B8}"/>
              </a:ext>
            </a:extLst>
          </p:cNvPr>
          <p:cNvSpPr>
            <a:spLocks noGrp="1"/>
          </p:cNvSpPr>
          <p:nvPr>
            <p:ph type="dt" sz="half" idx="10"/>
          </p:nvPr>
        </p:nvSpPr>
        <p:spPr/>
        <p:txBody>
          <a:bodyPr/>
          <a:lstStyle>
            <a:lvl1pPr>
              <a:defRPr/>
            </a:lvl1pPr>
          </a:lstStyle>
          <a:p>
            <a:pPr>
              <a:defRPr/>
            </a:pPr>
            <a:fld id="{9E6B9716-CBDE-4949-AE2E-6EAE8FBEA689}" type="datetimeFigureOut">
              <a:rPr lang="it-IT"/>
              <a:pPr>
                <a:defRPr/>
              </a:pPr>
              <a:t>07/02/23</a:t>
            </a:fld>
            <a:endParaRPr lang="it-IT"/>
          </a:p>
        </p:txBody>
      </p:sp>
      <p:sp>
        <p:nvSpPr>
          <p:cNvPr id="3" name="Footer Placeholder 4">
            <a:extLst>
              <a:ext uri="{FF2B5EF4-FFF2-40B4-BE49-F238E27FC236}">
                <a16:creationId xmlns:a16="http://schemas.microsoft.com/office/drawing/2014/main" id="{52344738-D177-F51E-3992-AC609B27C032}"/>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E5DCE459-0D99-1883-0BC0-75C0FA30EA11}"/>
              </a:ext>
            </a:extLst>
          </p:cNvPr>
          <p:cNvSpPr>
            <a:spLocks noGrp="1"/>
          </p:cNvSpPr>
          <p:nvPr>
            <p:ph type="sldNum" sz="quarter" idx="12"/>
          </p:nvPr>
        </p:nvSpPr>
        <p:spPr/>
        <p:txBody>
          <a:bodyPr/>
          <a:lstStyle>
            <a:lvl1pPr>
              <a:defRPr/>
            </a:lvl1pPr>
          </a:lstStyle>
          <a:p>
            <a:fld id="{F5B1B49B-508F-434E-A649-2E15B684A2CD}" type="slidenum">
              <a:rPr lang="it-IT" altLang="en-US"/>
              <a:pPr/>
              <a:t>‹#›</a:t>
            </a:fld>
            <a:endParaRPr lang="it-IT" altLang="en-US"/>
          </a:p>
        </p:txBody>
      </p:sp>
    </p:spTree>
    <p:extLst>
      <p:ext uri="{BB962C8B-B14F-4D97-AF65-F5344CB8AC3E}">
        <p14:creationId xmlns:p14="http://schemas.microsoft.com/office/powerpoint/2010/main" val="286611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50D9B303-EA6C-BE91-ACEF-861CE8838F94}"/>
              </a:ext>
            </a:extLst>
          </p:cNvPr>
          <p:cNvSpPr>
            <a:spLocks noGrp="1"/>
          </p:cNvSpPr>
          <p:nvPr>
            <p:ph type="dt" sz="half" idx="10"/>
          </p:nvPr>
        </p:nvSpPr>
        <p:spPr/>
        <p:txBody>
          <a:bodyPr/>
          <a:lstStyle>
            <a:lvl1pPr>
              <a:defRPr/>
            </a:lvl1pPr>
          </a:lstStyle>
          <a:p>
            <a:pPr>
              <a:defRPr/>
            </a:pPr>
            <a:fld id="{60471DCB-1022-B94E-A9C0-2BF1BCAA4549}" type="datetimeFigureOut">
              <a:rPr lang="it-IT"/>
              <a:pPr>
                <a:defRPr/>
              </a:pPr>
              <a:t>07/02/23</a:t>
            </a:fld>
            <a:endParaRPr lang="it-IT"/>
          </a:p>
        </p:txBody>
      </p:sp>
      <p:sp>
        <p:nvSpPr>
          <p:cNvPr id="6" name="Footer Placeholder 4">
            <a:extLst>
              <a:ext uri="{FF2B5EF4-FFF2-40B4-BE49-F238E27FC236}">
                <a16:creationId xmlns:a16="http://schemas.microsoft.com/office/drawing/2014/main" id="{AD2838DE-C694-B4BC-DB76-C49B73DA7331}"/>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4BA1AD55-EC3F-569B-5545-BF46005A75A8}"/>
              </a:ext>
            </a:extLst>
          </p:cNvPr>
          <p:cNvSpPr>
            <a:spLocks noGrp="1"/>
          </p:cNvSpPr>
          <p:nvPr>
            <p:ph type="sldNum" sz="quarter" idx="12"/>
          </p:nvPr>
        </p:nvSpPr>
        <p:spPr/>
        <p:txBody>
          <a:bodyPr/>
          <a:lstStyle>
            <a:lvl1pPr>
              <a:defRPr/>
            </a:lvl1pPr>
          </a:lstStyle>
          <a:p>
            <a:fld id="{B4D8C666-B8D6-B44F-AD3F-7F88537C9AB6}" type="slidenum">
              <a:rPr lang="it-IT" altLang="en-US"/>
              <a:pPr/>
              <a:t>‹#›</a:t>
            </a:fld>
            <a:endParaRPr lang="it-IT" altLang="en-US"/>
          </a:p>
        </p:txBody>
      </p:sp>
    </p:spTree>
    <p:extLst>
      <p:ext uri="{BB962C8B-B14F-4D97-AF65-F5344CB8AC3E}">
        <p14:creationId xmlns:p14="http://schemas.microsoft.com/office/powerpoint/2010/main" val="216278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5574BD-71E1-C701-9193-BB28D7429857}"/>
              </a:ext>
            </a:extLst>
          </p:cNvPr>
          <p:cNvSpPr>
            <a:spLocks noGrp="1"/>
          </p:cNvSpPr>
          <p:nvPr>
            <p:ph type="dt" sz="half" idx="10"/>
          </p:nvPr>
        </p:nvSpPr>
        <p:spPr/>
        <p:txBody>
          <a:bodyPr/>
          <a:lstStyle>
            <a:lvl1pPr>
              <a:defRPr/>
            </a:lvl1pPr>
          </a:lstStyle>
          <a:p>
            <a:pPr>
              <a:defRPr/>
            </a:pPr>
            <a:fld id="{4C6A9424-37C4-E644-92A8-0918C39FADB7}" type="datetimeFigureOut">
              <a:rPr lang="it-IT"/>
              <a:pPr>
                <a:defRPr/>
              </a:pPr>
              <a:t>07/02/23</a:t>
            </a:fld>
            <a:endParaRPr lang="it-IT"/>
          </a:p>
        </p:txBody>
      </p:sp>
      <p:sp>
        <p:nvSpPr>
          <p:cNvPr id="6" name="Footer Placeholder 4">
            <a:extLst>
              <a:ext uri="{FF2B5EF4-FFF2-40B4-BE49-F238E27FC236}">
                <a16:creationId xmlns:a16="http://schemas.microsoft.com/office/drawing/2014/main" id="{AAE768F9-4A46-44A8-63CC-310AD5DA2BD5}"/>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4C79757F-1198-9625-48E8-78AC25F15345}"/>
              </a:ext>
            </a:extLst>
          </p:cNvPr>
          <p:cNvSpPr>
            <a:spLocks noGrp="1"/>
          </p:cNvSpPr>
          <p:nvPr>
            <p:ph type="sldNum" sz="quarter" idx="12"/>
          </p:nvPr>
        </p:nvSpPr>
        <p:spPr/>
        <p:txBody>
          <a:bodyPr/>
          <a:lstStyle>
            <a:lvl1pPr>
              <a:defRPr/>
            </a:lvl1pPr>
          </a:lstStyle>
          <a:p>
            <a:fld id="{8D1B19DC-299D-914C-BF0A-6AE4A8430A81}" type="slidenum">
              <a:rPr lang="it-IT" altLang="en-US"/>
              <a:pPr/>
              <a:t>‹#›</a:t>
            </a:fld>
            <a:endParaRPr lang="it-IT" altLang="en-US"/>
          </a:p>
        </p:txBody>
      </p:sp>
    </p:spTree>
    <p:extLst>
      <p:ext uri="{BB962C8B-B14F-4D97-AF65-F5344CB8AC3E}">
        <p14:creationId xmlns:p14="http://schemas.microsoft.com/office/powerpoint/2010/main" val="258431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0DB7-4B46-2A0A-2615-C1B9C1900378}"/>
              </a:ext>
            </a:extLst>
          </p:cNvPr>
          <p:cNvSpPr>
            <a:spLocks noGrp="1"/>
          </p:cNvSpPr>
          <p:nvPr>
            <p:ph type="title"/>
          </p:nvPr>
        </p:nvSpPr>
        <p:spPr bwMode="auto">
          <a:xfrm>
            <a:off x="1042988" y="274638"/>
            <a:ext cx="7643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t-IT" altLang="en-US"/>
          </a:p>
        </p:txBody>
      </p:sp>
      <p:sp>
        <p:nvSpPr>
          <p:cNvPr id="1027" name="Text Placeholder 2">
            <a:extLst>
              <a:ext uri="{FF2B5EF4-FFF2-40B4-BE49-F238E27FC236}">
                <a16:creationId xmlns:a16="http://schemas.microsoft.com/office/drawing/2014/main" id="{D886F0A8-0FB8-DCCE-2DCC-9630326B1DB9}"/>
              </a:ext>
            </a:extLst>
          </p:cNvPr>
          <p:cNvSpPr>
            <a:spLocks noGrp="1"/>
          </p:cNvSpPr>
          <p:nvPr>
            <p:ph type="body" idx="1"/>
          </p:nvPr>
        </p:nvSpPr>
        <p:spPr bwMode="auto">
          <a:xfrm>
            <a:off x="1042988" y="1600200"/>
            <a:ext cx="7643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t-IT" altLang="en-US"/>
          </a:p>
        </p:txBody>
      </p:sp>
      <p:sp>
        <p:nvSpPr>
          <p:cNvPr id="4" name="Date Placeholder 3">
            <a:extLst>
              <a:ext uri="{FF2B5EF4-FFF2-40B4-BE49-F238E27FC236}">
                <a16:creationId xmlns:a16="http://schemas.microsoft.com/office/drawing/2014/main" id="{3F822504-E3AA-4617-9B75-546191B77641}"/>
              </a:ext>
            </a:extLst>
          </p:cNvPr>
          <p:cNvSpPr>
            <a:spLocks noGrp="1"/>
          </p:cNvSpPr>
          <p:nvPr>
            <p:ph type="dt" sz="half" idx="2"/>
          </p:nvPr>
        </p:nvSpPr>
        <p:spPr>
          <a:xfrm>
            <a:off x="1042988" y="6356350"/>
            <a:ext cx="15478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4BE9C21-249F-EE4A-B46B-35862CA701AB}" type="datetimeFigureOut">
              <a:rPr lang="it-IT"/>
              <a:pPr>
                <a:defRPr/>
              </a:pPr>
              <a:t>07/02/23</a:t>
            </a:fld>
            <a:endParaRPr lang="it-IT"/>
          </a:p>
        </p:txBody>
      </p:sp>
      <p:sp>
        <p:nvSpPr>
          <p:cNvPr id="5" name="Footer Placeholder 4">
            <a:extLst>
              <a:ext uri="{FF2B5EF4-FFF2-40B4-BE49-F238E27FC236}">
                <a16:creationId xmlns:a16="http://schemas.microsoft.com/office/drawing/2014/main" id="{B5051125-5A50-4010-8D83-BB7AEB45213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lide Number Placeholder 5">
            <a:extLst>
              <a:ext uri="{FF2B5EF4-FFF2-40B4-BE49-F238E27FC236}">
                <a16:creationId xmlns:a16="http://schemas.microsoft.com/office/drawing/2014/main" id="{4DFE2431-9E63-41A9-B285-69F4AC6453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12D8843-0497-1A40-BA60-42536091D877}" type="slidenum">
              <a:rPr lang="it-IT" altLang="en-US"/>
              <a:pPr/>
              <a:t>‹#›</a:t>
            </a:fld>
            <a:endParaRPr lang="it-IT" altLang="en-US"/>
          </a:p>
        </p:txBody>
      </p:sp>
      <p:pic>
        <p:nvPicPr>
          <p:cNvPr id="1031" name="Picture 2">
            <a:extLst>
              <a:ext uri="{FF2B5EF4-FFF2-40B4-BE49-F238E27FC236}">
                <a16:creationId xmlns:a16="http://schemas.microsoft.com/office/drawing/2014/main" id="{725A6993-6873-9808-43FA-EBE9EDC743E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39867" t="2747" r="42082" b="3297"/>
          <a:stretch>
            <a:fillRect/>
          </a:stretch>
        </p:blipFill>
        <p:spPr bwMode="auto">
          <a:xfrm>
            <a:off x="-36513" y="-15875"/>
            <a:ext cx="987426"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a:extLst>
              <a:ext uri="{FF2B5EF4-FFF2-40B4-BE49-F238E27FC236}">
                <a16:creationId xmlns:a16="http://schemas.microsoft.com/office/drawing/2014/main" id="{1C388CF1-EB34-47AA-BC54-755A4CA4D023}"/>
              </a:ext>
            </a:extLst>
          </p:cNvPr>
          <p:cNvSpPr txBox="1">
            <a:spLocks noChangeArrowheads="1"/>
          </p:cNvSpPr>
          <p:nvPr userDrawn="1"/>
        </p:nvSpPr>
        <p:spPr bwMode="auto">
          <a:xfrm rot="-5400000">
            <a:off x="-871537" y="4899025"/>
            <a:ext cx="207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it-IT" altLang="en-US" sz="2400" b="1">
                <a:latin typeface="Calibri" panose="020F0502020204030204" pitchFamily="34" charset="0"/>
              </a:rPr>
              <a:t>Il fascismo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Documenti\Tesina multimediale\manifestazione ginnico-sportiva della gil.jpg">
            <a:extLst>
              <a:ext uri="{FF2B5EF4-FFF2-40B4-BE49-F238E27FC236}">
                <a16:creationId xmlns:a16="http://schemas.microsoft.com/office/drawing/2014/main" id="{37344441-2485-13A5-6159-F18DDBB32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81075"/>
            <a:ext cx="7629525"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8A9B387B-9F51-AD02-6109-51913BFCEB19}"/>
              </a:ext>
            </a:extLst>
          </p:cNvPr>
          <p:cNvSpPr>
            <a:spLocks noGrp="1"/>
          </p:cNvSpPr>
          <p:nvPr>
            <p:ph type="title"/>
          </p:nvPr>
        </p:nvSpPr>
        <p:spPr>
          <a:xfrm>
            <a:off x="685800" y="152400"/>
            <a:ext cx="3962400" cy="762000"/>
          </a:xfrm>
        </p:spPr>
        <p:txBody>
          <a:bodyPr/>
          <a:lstStyle/>
          <a:p>
            <a:r>
              <a:rPr lang="it-IT" altLang="en-US" sz="2000" b="1"/>
              <a:t>Propaganda e formazione dei giovani</a:t>
            </a:r>
          </a:p>
        </p:txBody>
      </p:sp>
      <p:pic>
        <p:nvPicPr>
          <p:cNvPr id="14339" name="Picture 8" descr="http://www.ilduce.net/Propaganda%20e%20Manifesti/Quaderni%20e%20Riviste/23.jpg">
            <a:extLst>
              <a:ext uri="{FF2B5EF4-FFF2-40B4-BE49-F238E27FC236}">
                <a16:creationId xmlns:a16="http://schemas.microsoft.com/office/drawing/2014/main" id="{16EF2320-2996-B9AD-52B6-154F3970F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2888"/>
            <a:ext cx="4038600" cy="66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 descr="http://www.ilduce.net/Propaganda%20e%20Manifesti/Quaderni%20e%20Riviste/manifesto20.jpg">
            <a:extLst>
              <a:ext uri="{FF2B5EF4-FFF2-40B4-BE49-F238E27FC236}">
                <a16:creationId xmlns:a16="http://schemas.microsoft.com/office/drawing/2014/main" id="{08D79861-2126-5721-AEAD-65CE2508D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19188"/>
            <a:ext cx="39814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ttangolo 6">
            <a:extLst>
              <a:ext uri="{FF2B5EF4-FFF2-40B4-BE49-F238E27FC236}">
                <a16:creationId xmlns:a16="http://schemas.microsoft.com/office/drawing/2014/main" id="{DBC10853-EF9F-5082-201C-A2DB110F29AA}"/>
              </a:ext>
            </a:extLst>
          </p:cNvPr>
          <p:cNvSpPr>
            <a:spLocks noChangeArrowheads="1"/>
          </p:cNvSpPr>
          <p:nvPr/>
        </p:nvSpPr>
        <p:spPr bwMode="auto">
          <a:xfrm>
            <a:off x="3124200" y="3733800"/>
            <a:ext cx="5029200" cy="8302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400" b="1">
                <a:latin typeface="Comic Sans MS" panose="030F0902030302020204" pitchFamily="66" charset="0"/>
              </a:rPr>
              <a:t>- </a:t>
            </a:r>
            <a:r>
              <a:rPr lang="it-IT" altLang="en-US" sz="2400" b="1" i="1">
                <a:latin typeface="Comic Sans MS" panose="030F0902030302020204" pitchFamily="66" charset="0"/>
              </a:rPr>
              <a:t>Una maschia gioventù con romana volontà combatterà... </a:t>
            </a:r>
            <a:endParaRPr lang="it-IT" altLang="en-US" sz="2400" i="1">
              <a:latin typeface="Comic Sans MS" panose="030F0902030302020204" pitchFamily="66"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lduce.net/Propaganda%20e%20Manifesti/Quaderni%20e%20Riviste/manifesto17.jpg">
            <a:extLst>
              <a:ext uri="{FF2B5EF4-FFF2-40B4-BE49-F238E27FC236}">
                <a16:creationId xmlns:a16="http://schemas.microsoft.com/office/drawing/2014/main" id="{96E0280D-D993-58BA-E059-B3A9CADDA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28588"/>
            <a:ext cx="43402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ttangolo 3">
            <a:extLst>
              <a:ext uri="{FF2B5EF4-FFF2-40B4-BE49-F238E27FC236}">
                <a16:creationId xmlns:a16="http://schemas.microsoft.com/office/drawing/2014/main" id="{028BD652-C9F7-7158-5DDC-C924022C2AE7}"/>
              </a:ext>
            </a:extLst>
          </p:cNvPr>
          <p:cNvSpPr>
            <a:spLocks noChangeArrowheads="1"/>
          </p:cNvSpPr>
          <p:nvPr/>
        </p:nvSpPr>
        <p:spPr bwMode="auto">
          <a:xfrm>
            <a:off x="5181600" y="457200"/>
            <a:ext cx="3657600" cy="2678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en-US" sz="2400" b="1" i="1">
                <a:latin typeface="Comic Sans MS" panose="030F0902030302020204" pitchFamily="66" charset="0"/>
              </a:rPr>
              <a:t>- Il popolo italiano ha creato col suo sangue l'Impero. Lo feconderà col suo lavoro e lo difenderà contro chiunque e con le sue armi </a:t>
            </a:r>
            <a:endParaRPr lang="it-IT" altLang="en-US" sz="2400" i="1">
              <a:latin typeface="Comic Sans MS" panose="030F0902030302020204" pitchFamily="66" charset="0"/>
            </a:endParaRPr>
          </a:p>
        </p:txBody>
      </p:sp>
      <p:pic>
        <p:nvPicPr>
          <p:cNvPr id="15364" name="Picture 4" descr="http://www.ilduce.net/Propaganda%20e%20Manifesti/Quaderni%20e%20Riviste/a1932e.jpg">
            <a:extLst>
              <a:ext uri="{FF2B5EF4-FFF2-40B4-BE49-F238E27FC236}">
                <a16:creationId xmlns:a16="http://schemas.microsoft.com/office/drawing/2014/main" id="{5A69F82C-3BB7-5D11-830B-910CDD6F4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37338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www.ilduce.net/Propaganda%20e%20Manifesti/Quaderni%20e%20Riviste/Scansione0004.jpg">
            <a:extLst>
              <a:ext uri="{FF2B5EF4-FFF2-40B4-BE49-F238E27FC236}">
                <a16:creationId xmlns:a16="http://schemas.microsoft.com/office/drawing/2014/main" id="{51B43CE2-5B04-AE0A-C438-A2ACD3327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84138"/>
            <a:ext cx="3549650" cy="4687887"/>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ilduce.net/Propaganda%20e%20Manifesti/Quaderni%20e%20Riviste/31%20(13).jpg">
            <a:extLst>
              <a:ext uri="{FF2B5EF4-FFF2-40B4-BE49-F238E27FC236}">
                <a16:creationId xmlns:a16="http://schemas.microsoft.com/office/drawing/2014/main" id="{6FA4795F-C018-4DC9-50A1-627A91D4F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0"/>
            <a:ext cx="4600575" cy="670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ttangolo 5">
            <a:extLst>
              <a:ext uri="{FF2B5EF4-FFF2-40B4-BE49-F238E27FC236}">
                <a16:creationId xmlns:a16="http://schemas.microsoft.com/office/drawing/2014/main" id="{DC91A404-BC43-4A2E-B8AD-7FAA12F541ED}"/>
              </a:ext>
            </a:extLst>
          </p:cNvPr>
          <p:cNvSpPr>
            <a:spLocks noChangeArrowheads="1"/>
          </p:cNvSpPr>
          <p:nvPr/>
        </p:nvSpPr>
        <p:spPr bwMode="auto">
          <a:xfrm>
            <a:off x="827088" y="4876800"/>
            <a:ext cx="3821112" cy="20320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b="1">
                <a:latin typeface="Comic Sans MS" panose="030F0902030302020204" pitchFamily="66" charset="0"/>
              </a:rPr>
              <a:t>- «</a:t>
            </a:r>
            <a:r>
              <a:rPr lang="it-IT" altLang="en-US" sz="1800" b="1" i="1">
                <a:latin typeface="Comic Sans MS" panose="030F0902030302020204" pitchFamily="66" charset="0"/>
              </a:rPr>
              <a:t>Il fascismo femminile è destinato a scrivere una storia splendida, a lasciare tracce memorabili, a dare un contributo sempre più profondo di passione e di opere al fascismo italiano»</a:t>
            </a:r>
            <a:endParaRPr lang="it-IT" altLang="en-US" sz="1800" i="1">
              <a:latin typeface="Comic Sans MS" panose="030F0902030302020204" pitchFamily="66"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http://151.1.148.222/foto/low/FP/FP24/FP00001653.JPG">
            <a:extLst>
              <a:ext uri="{FF2B5EF4-FFF2-40B4-BE49-F238E27FC236}">
                <a16:creationId xmlns:a16="http://schemas.microsoft.com/office/drawing/2014/main" id="{94BEF5DD-36A1-6A92-33A9-1FEA640E6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97088"/>
            <a:ext cx="6286500" cy="4610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C512EAF3-FB49-483E-135F-1E1690BB4E2B}"/>
              </a:ext>
            </a:extLst>
          </p:cNvPr>
          <p:cNvSpPr>
            <a:spLocks noChangeArrowheads="1"/>
          </p:cNvSpPr>
          <p:nvPr/>
        </p:nvSpPr>
        <p:spPr bwMode="auto">
          <a:xfrm rot="9830184" flipV="1">
            <a:off x="1119188" y="1055688"/>
            <a:ext cx="3270250" cy="1006475"/>
          </a:xfrm>
          <a:prstGeom prst="rect">
            <a:avLst/>
          </a:prstGeom>
          <a:solidFill>
            <a:srgbClr val="FF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en-US" sz="2000" b="1">
                <a:cs typeface="Times New Roman" panose="02020603050405020304" pitchFamily="18" charset="0"/>
              </a:rPr>
              <a:t>13/7/39</a:t>
            </a:r>
            <a:r>
              <a:rPr lang="it-IT" altLang="en-US" sz="2000">
                <a:cs typeface="Times New Roman" panose="02020603050405020304" pitchFamily="18" charset="0"/>
              </a:rPr>
              <a:t>: Vietato pubblicare foto di donne in costume da bagno.</a:t>
            </a:r>
            <a:endParaRPr lang="it-IT" altLang="en-US" sz="2000">
              <a:latin typeface="Comic Sans MS" panose="030F0902030302020204" pitchFamily="66" charset="0"/>
            </a:endParaRPr>
          </a:p>
        </p:txBody>
      </p:sp>
      <p:sp>
        <p:nvSpPr>
          <p:cNvPr id="17412" name="Titolo 1">
            <a:extLst>
              <a:ext uri="{FF2B5EF4-FFF2-40B4-BE49-F238E27FC236}">
                <a16:creationId xmlns:a16="http://schemas.microsoft.com/office/drawing/2014/main" id="{EAE40783-1355-9DF6-FDEF-70200D8F5F91}"/>
              </a:ext>
            </a:extLst>
          </p:cNvPr>
          <p:cNvSpPr>
            <a:spLocks noGrp="1"/>
          </p:cNvSpPr>
          <p:nvPr>
            <p:ph type="title"/>
          </p:nvPr>
        </p:nvSpPr>
        <p:spPr>
          <a:xfrm>
            <a:off x="6948488" y="381000"/>
            <a:ext cx="2195512" cy="4200525"/>
          </a:xfrm>
          <a:solidFill>
            <a:srgbClr val="FF66CC"/>
          </a:solidFill>
        </p:spPr>
        <p:txBody>
          <a:bodyPr/>
          <a:lstStyle/>
          <a:p>
            <a:r>
              <a:rPr lang="it-IT" altLang="en-US" sz="2000" b="1"/>
              <a:t>In spiaggia tra villeggianti, due ragazze in copricostume ed ombrellino posano accanto ad un giovanotto, in casacca e pantaloni - Campo medio</a:t>
            </a:r>
            <a:br>
              <a:rPr lang="it-IT" altLang="en-US" sz="2000" b="1"/>
            </a:br>
            <a:endParaRPr lang="it-IT" altLang="en-US" sz="2000" b="1"/>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7BA5926-C521-4BA1-9A72-132B265BF0B6}"/>
              </a:ext>
            </a:extLst>
          </p:cNvPr>
          <p:cNvSpPr>
            <a:spLocks noGrp="1"/>
          </p:cNvSpPr>
          <p:nvPr>
            <p:ph type="title"/>
          </p:nvPr>
        </p:nvSpPr>
        <p:spPr>
          <a:xfrm>
            <a:off x="1276350" y="273050"/>
            <a:ext cx="6896100" cy="635000"/>
          </a:xfrm>
        </p:spPr>
        <p:txBody>
          <a:bodyPr/>
          <a:lstStyle/>
          <a:p>
            <a:pPr eaLnBrk="1" hangingPunct="1"/>
            <a:r>
              <a:rPr lang="it-IT" altLang="en-US" sz="3200" b="0"/>
              <a:t>L’organizzazione del consenso </a:t>
            </a:r>
          </a:p>
        </p:txBody>
      </p:sp>
      <p:sp>
        <p:nvSpPr>
          <p:cNvPr id="14" name="Rectangle 13">
            <a:extLst>
              <a:ext uri="{FF2B5EF4-FFF2-40B4-BE49-F238E27FC236}">
                <a16:creationId xmlns:a16="http://schemas.microsoft.com/office/drawing/2014/main" id="{F5A19A94-C2B2-4533-8FC2-672A5DA460BB}"/>
              </a:ext>
            </a:extLst>
          </p:cNvPr>
          <p:cNvSpPr/>
          <p:nvPr/>
        </p:nvSpPr>
        <p:spPr>
          <a:xfrm>
            <a:off x="1331913" y="1268413"/>
            <a:ext cx="3455987" cy="1584325"/>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fontScale="62500" lnSpcReduction="20000"/>
          </a:bodyPr>
          <a:lstStyle/>
          <a:p>
            <a:pPr marL="95250" eaLnBrk="1" hangingPunct="1">
              <a:lnSpc>
                <a:spcPct val="90000"/>
              </a:lnSpc>
              <a:spcBef>
                <a:spcPct val="20000"/>
              </a:spcBef>
              <a:defRPr/>
            </a:pPr>
            <a:endParaRPr lang="it-IT" sz="1600" dirty="0">
              <a:latin typeface="+mn-lt"/>
            </a:endParaRPr>
          </a:p>
          <a:p>
            <a:pPr marL="95250" eaLnBrk="1" hangingPunct="1">
              <a:lnSpc>
                <a:spcPct val="120000"/>
              </a:lnSpc>
              <a:spcBef>
                <a:spcPct val="20000"/>
              </a:spcBef>
              <a:defRPr/>
            </a:pPr>
            <a:r>
              <a:rPr lang="it-IT" sz="2600" dirty="0">
                <a:latin typeface="+mn-lt"/>
              </a:rPr>
              <a:t>Tutte le attività degli Italiani furono toccate dalla propaganda fascista con l’obiettivo di formare un “uomo nuovo” in totale sintonia con i valori fascisti. </a:t>
            </a:r>
          </a:p>
        </p:txBody>
      </p:sp>
      <p:pic>
        <p:nvPicPr>
          <p:cNvPr id="4" name="Picture 3" descr="11.jpg">
            <a:extLst>
              <a:ext uri="{FF2B5EF4-FFF2-40B4-BE49-F238E27FC236}">
                <a16:creationId xmlns:a16="http://schemas.microsoft.com/office/drawing/2014/main" id="{B3B6AE58-E770-4C48-A133-387C39534623}"/>
              </a:ext>
            </a:extLst>
          </p:cNvPr>
          <p:cNvPicPr>
            <a:picLocks noChangeAspect="1"/>
          </p:cNvPicPr>
          <p:nvPr/>
        </p:nvPicPr>
        <p:blipFill>
          <a:blip r:embed="rId2"/>
          <a:srcRect l="7519" t="7231" r="6152" b="16873"/>
          <a:stretch>
            <a:fillRect/>
          </a:stretch>
        </p:blipFill>
        <p:spPr>
          <a:xfrm>
            <a:off x="5003800" y="1196975"/>
            <a:ext cx="3825875" cy="1906588"/>
          </a:xfrm>
          <a:prstGeom prst="rect">
            <a:avLst/>
          </a:prstGeom>
          <a:ln>
            <a:solidFill>
              <a:schemeClr val="tx2">
                <a:lumMod val="50000"/>
              </a:schemeClr>
            </a:solidFill>
          </a:ln>
        </p:spPr>
      </p:pic>
      <p:sp>
        <p:nvSpPr>
          <p:cNvPr id="7" name="Rectangle 6">
            <a:extLst>
              <a:ext uri="{FF2B5EF4-FFF2-40B4-BE49-F238E27FC236}">
                <a16:creationId xmlns:a16="http://schemas.microsoft.com/office/drawing/2014/main" id="{FAA35759-BA12-4886-9735-684EEDC00B15}"/>
              </a:ext>
            </a:extLst>
          </p:cNvPr>
          <p:cNvSpPr/>
          <p:nvPr/>
        </p:nvSpPr>
        <p:spPr>
          <a:xfrm>
            <a:off x="1331913" y="3573463"/>
            <a:ext cx="7488237" cy="2592387"/>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a:bodyPr>
          <a:lstStyle/>
          <a:p>
            <a:pPr marL="355600" indent="-260350" eaLnBrk="1" hangingPunct="1">
              <a:lnSpc>
                <a:spcPct val="90000"/>
              </a:lnSpc>
              <a:spcBef>
                <a:spcPct val="20000"/>
              </a:spcBef>
              <a:buFont typeface="Wingdings" pitchFamily="2" charset="2"/>
              <a:buChar char="q"/>
              <a:defRPr/>
            </a:pPr>
            <a:endParaRPr lang="it-IT" sz="1500" b="1" dirty="0">
              <a:latin typeface="+mn-lt"/>
            </a:endParaRPr>
          </a:p>
          <a:p>
            <a:pPr marL="355600" indent="-260350" eaLnBrk="1" hangingPunct="1">
              <a:lnSpc>
                <a:spcPct val="90000"/>
              </a:lnSpc>
              <a:spcBef>
                <a:spcPct val="20000"/>
              </a:spcBef>
              <a:buFont typeface="Wingdings" pitchFamily="2" charset="2"/>
              <a:buChar char="q"/>
              <a:defRPr/>
            </a:pPr>
            <a:r>
              <a:rPr lang="it-IT" sz="1600" dirty="0">
                <a:latin typeface="+mn-lt"/>
              </a:rPr>
              <a:t>Educazione dei giovani, inquadrati in organizzazioni divise per fasce d’età, alla dottrina fascista e al culto di Mussolini con marce militari, esercitazioni, parate.</a:t>
            </a:r>
          </a:p>
          <a:p>
            <a:pPr marL="355600" indent="-260350" eaLnBrk="1" hangingPunct="1">
              <a:lnSpc>
                <a:spcPct val="90000"/>
              </a:lnSpc>
              <a:spcBef>
                <a:spcPct val="20000"/>
              </a:spcBef>
              <a:buFont typeface="Wingdings" pitchFamily="2" charset="2"/>
              <a:buChar char="q"/>
              <a:defRPr/>
            </a:pPr>
            <a:r>
              <a:rPr lang="it-IT" sz="1600" dirty="0">
                <a:latin typeface="+mn-lt"/>
              </a:rPr>
              <a:t> Controllo diretto su testi scolastici, programmi e insegnanti.</a:t>
            </a:r>
          </a:p>
          <a:p>
            <a:pPr marL="355600" indent="-260350" eaLnBrk="1" hangingPunct="1">
              <a:lnSpc>
                <a:spcPct val="90000"/>
              </a:lnSpc>
              <a:spcBef>
                <a:spcPct val="20000"/>
              </a:spcBef>
              <a:buFont typeface="Wingdings" pitchFamily="2" charset="2"/>
              <a:buChar char="q"/>
              <a:defRPr/>
            </a:pPr>
            <a:r>
              <a:rPr lang="it-IT" sz="1600" dirty="0">
                <a:latin typeface="+mn-lt"/>
              </a:rPr>
              <a:t> Controllo di tutte le attività culturali attraverso il Ministero della Cultura Popolare.</a:t>
            </a:r>
          </a:p>
          <a:p>
            <a:pPr marL="355600" indent="-260350" eaLnBrk="1" hangingPunct="1">
              <a:lnSpc>
                <a:spcPct val="90000"/>
              </a:lnSpc>
              <a:spcBef>
                <a:spcPct val="20000"/>
              </a:spcBef>
              <a:buFont typeface="Wingdings" pitchFamily="2" charset="2"/>
              <a:buChar char="q"/>
              <a:defRPr/>
            </a:pPr>
            <a:r>
              <a:rPr lang="it-IT" sz="1600" dirty="0">
                <a:latin typeface="+mn-lt"/>
              </a:rPr>
              <a:t> Uso della radio e di tutte le forme d’arte per la diffusione  dei valori del regime.</a:t>
            </a:r>
          </a:p>
          <a:p>
            <a:pPr marL="355600" indent="-260350" eaLnBrk="1" hangingPunct="1">
              <a:lnSpc>
                <a:spcPct val="90000"/>
              </a:lnSpc>
              <a:spcBef>
                <a:spcPct val="20000"/>
              </a:spcBef>
              <a:buFont typeface="Wingdings" pitchFamily="2" charset="2"/>
              <a:buChar char="q"/>
              <a:defRPr/>
            </a:pPr>
            <a:r>
              <a:rPr lang="it-IT" sz="1600" dirty="0">
                <a:latin typeface="+mn-lt"/>
              </a:rPr>
              <a:t>Organizzazione di circoli del dopolavoro per le attività ricreative dei lavoratori.</a:t>
            </a:r>
          </a:p>
          <a:p>
            <a:pPr marL="355600" indent="-260350" eaLnBrk="1" hangingPunct="1">
              <a:lnSpc>
                <a:spcPct val="90000"/>
              </a:lnSpc>
              <a:spcBef>
                <a:spcPct val="20000"/>
              </a:spcBef>
              <a:buFont typeface="Wingdings" pitchFamily="2" charset="2"/>
              <a:buChar char="q"/>
              <a:defRPr/>
            </a:pPr>
            <a:r>
              <a:rPr lang="it-IT" sz="1600" dirty="0">
                <a:latin typeface="+mn-lt"/>
              </a:rPr>
              <a:t>Creazione dell’Opera Nazionale Maternità e Infanzia per l’assistenza alle madri e ai bambini.</a:t>
            </a:r>
          </a:p>
        </p:txBody>
      </p:sp>
      <p:sp>
        <p:nvSpPr>
          <p:cNvPr id="8" name="Down Arrow 7">
            <a:extLst>
              <a:ext uri="{FF2B5EF4-FFF2-40B4-BE49-F238E27FC236}">
                <a16:creationId xmlns:a16="http://schemas.microsoft.com/office/drawing/2014/main" id="{BA6D88A0-C123-48A0-AFEC-778CAB4B0A27}"/>
              </a:ext>
            </a:extLst>
          </p:cNvPr>
          <p:cNvSpPr/>
          <p:nvPr/>
        </p:nvSpPr>
        <p:spPr>
          <a:xfrm>
            <a:off x="2843213" y="2738438"/>
            <a:ext cx="485775" cy="619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i\Tesina multimediale\Guglielmo Marconi a 22 anni, con il telegrafo senza fili.jpg">
            <a:extLst>
              <a:ext uri="{FF2B5EF4-FFF2-40B4-BE49-F238E27FC236}">
                <a16:creationId xmlns:a16="http://schemas.microsoft.com/office/drawing/2014/main" id="{5D34F6B5-D411-EC23-1B83-425000BB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863" y="2708275"/>
            <a:ext cx="3157537"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Documenti\Tesina multimediale\Colonia estiva a Riccione.jpg">
            <a:extLst>
              <a:ext uri="{FF2B5EF4-FFF2-40B4-BE49-F238E27FC236}">
                <a16:creationId xmlns:a16="http://schemas.microsoft.com/office/drawing/2014/main" id="{BED2AE30-A488-EF32-E4BA-941697229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636838"/>
            <a:ext cx="338931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a:extLst>
              <a:ext uri="{FF2B5EF4-FFF2-40B4-BE49-F238E27FC236}">
                <a16:creationId xmlns:a16="http://schemas.microsoft.com/office/drawing/2014/main" id="{AE7FB6B9-DC31-4CAA-90F4-427E5917A84E}"/>
              </a:ext>
            </a:extLst>
          </p:cNvPr>
          <p:cNvSpPr txBox="1">
            <a:spLocks noChangeArrowheads="1"/>
          </p:cNvSpPr>
          <p:nvPr/>
        </p:nvSpPr>
        <p:spPr bwMode="auto">
          <a:xfrm>
            <a:off x="1331913" y="333375"/>
            <a:ext cx="7524750" cy="1568450"/>
          </a:xfrm>
          <a:prstGeom prst="rect">
            <a:avLst/>
          </a:prstGeom>
          <a:noFill/>
          <a:ln w="9525">
            <a:noFill/>
            <a:miter lim="800000"/>
            <a:headEnd/>
            <a:tailEnd/>
          </a:ln>
          <a:effectLst/>
        </p:spPr>
        <p:txBody>
          <a:bodyPr>
            <a:spAutoFit/>
          </a:bodyPr>
          <a:lstStyle/>
          <a:p>
            <a:pPr eaLnBrk="1" hangingPunct="1">
              <a:spcBef>
                <a:spcPct val="50000"/>
              </a:spcBef>
              <a:defRPr/>
            </a:pPr>
            <a:r>
              <a:rPr lang="it-IT" sz="3200" dirty="0">
                <a:solidFill>
                  <a:schemeClr val="tx1">
                    <a:lumMod val="85000"/>
                    <a:lumOff val="15000"/>
                  </a:schemeClr>
                </a:solidFill>
                <a:latin typeface="Arial" charset="0"/>
              </a:rPr>
              <a:t>Nel mondo scolastico i professori e i maestri dovevano prestare fedeltà al regime oppure venivano licenziati.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i\Tesina multimediale\il popolo d' Italia.jpg">
            <a:extLst>
              <a:ext uri="{FF2B5EF4-FFF2-40B4-BE49-F238E27FC236}">
                <a16:creationId xmlns:a16="http://schemas.microsoft.com/office/drawing/2014/main" id="{1EAED43B-6ED0-5E05-F82A-0A7B87F39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56088"/>
            <a:ext cx="73914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1E4B5193-578D-403B-B695-DBE9D735FEED}"/>
              </a:ext>
            </a:extLst>
          </p:cNvPr>
          <p:cNvSpPr txBox="1">
            <a:spLocks noChangeArrowheads="1"/>
          </p:cNvSpPr>
          <p:nvPr/>
        </p:nvSpPr>
        <p:spPr bwMode="auto">
          <a:xfrm>
            <a:off x="1187450" y="188913"/>
            <a:ext cx="7504113" cy="1476375"/>
          </a:xfrm>
          <a:prstGeom prst="rect">
            <a:avLst/>
          </a:prstGeom>
          <a:noFill/>
          <a:ln w="9525">
            <a:noFill/>
            <a:miter lim="800000"/>
            <a:headEnd/>
            <a:tailEnd/>
          </a:ln>
          <a:effectLst/>
        </p:spPr>
        <p:txBody>
          <a:bodyPr>
            <a:spAutoFit/>
          </a:bodyPr>
          <a:lstStyle/>
          <a:p>
            <a:pPr eaLnBrk="1" hangingPunct="1">
              <a:spcBef>
                <a:spcPct val="50000"/>
              </a:spcBef>
              <a:defRPr/>
            </a:pPr>
            <a:r>
              <a:rPr lang="it-IT" dirty="0">
                <a:solidFill>
                  <a:schemeClr val="tx1">
                    <a:lumMod val="85000"/>
                    <a:lumOff val="15000"/>
                  </a:schemeClr>
                </a:solidFill>
                <a:latin typeface="Arial" charset="0"/>
              </a:rPr>
              <a:t>In Italia la radio non era così diffusa come nei paesi industrializzati così la forma di comunicazione di massa più in voga erano i quotidiani. Il regime fascista istituì un Ministero per la culture popolare (</a:t>
            </a:r>
            <a:r>
              <a:rPr lang="it-IT" i="1" dirty="0" err="1">
                <a:solidFill>
                  <a:schemeClr val="tx1">
                    <a:lumMod val="85000"/>
                    <a:lumOff val="15000"/>
                  </a:schemeClr>
                </a:solidFill>
                <a:latin typeface="Arial" charset="0"/>
              </a:rPr>
              <a:t>Minculpop</a:t>
            </a:r>
            <a:r>
              <a:rPr lang="it-IT" dirty="0">
                <a:solidFill>
                  <a:schemeClr val="tx1">
                    <a:lumMod val="85000"/>
                    <a:lumOff val="15000"/>
                  </a:schemeClr>
                </a:solidFill>
                <a:latin typeface="Arial" charset="0"/>
              </a:rPr>
              <a:t>) che aveva il compito di controllare i giornali e dare direttive ai giornalisti su quanto scrivere e su quanto tacere.   </a:t>
            </a:r>
          </a:p>
        </p:txBody>
      </p:sp>
      <p:pic>
        <p:nvPicPr>
          <p:cNvPr id="20484" name="Picture 6" descr="C:\Documenti\Tesina multimediale\Avanti.jpg">
            <a:extLst>
              <a:ext uri="{FF2B5EF4-FFF2-40B4-BE49-F238E27FC236}">
                <a16:creationId xmlns:a16="http://schemas.microsoft.com/office/drawing/2014/main" id="{DAC4D215-7CBB-79FF-042D-DF278F01F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7877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4FCA21FB-D354-25A9-2BA0-5F226D187A1F}"/>
              </a:ext>
            </a:extLst>
          </p:cNvPr>
          <p:cNvSpPr>
            <a:spLocks noGrp="1"/>
          </p:cNvSpPr>
          <p:nvPr>
            <p:ph type="body" idx="1"/>
          </p:nvPr>
        </p:nvSpPr>
        <p:spPr>
          <a:xfrm>
            <a:off x="457200" y="1485900"/>
            <a:ext cx="8001000" cy="1028700"/>
          </a:xfrm>
        </p:spPr>
        <p:txBody>
          <a:bodyPr/>
          <a:lstStyle/>
          <a:p>
            <a:pPr algn="ctr" eaLnBrk="1" hangingPunct="1">
              <a:lnSpc>
                <a:spcPct val="90000"/>
              </a:lnSpc>
            </a:pPr>
            <a:r>
              <a:rPr lang="en-GB" altLang="en-US" sz="2000" b="1">
                <a:solidFill>
                  <a:srgbClr val="000000"/>
                </a:solidFill>
              </a:rPr>
              <a:t>Il Fascismo cambia le istituzioni e governa senza controlli e tra gli strumenti per creare un consenso - mai visto prima - </a:t>
            </a:r>
            <a:r>
              <a:rPr lang="it-IT" altLang="en-US" sz="2000" b="1">
                <a:solidFill>
                  <a:srgbClr val="000000"/>
                </a:solidFill>
              </a:rPr>
              <a:t>il</a:t>
            </a:r>
            <a:r>
              <a:rPr lang="en-GB" altLang="en-US" sz="2000" b="1">
                <a:solidFill>
                  <a:srgbClr val="000000"/>
                </a:solidFill>
              </a:rPr>
              <a:t> regime si avvale delle associazioni popolari, della censura e dei nuovi mezzi di comunicazione: la radio, il cinema, la carta stampata, i manifesti, ma anche i libri scolastici, la letteratura e l’arte.</a:t>
            </a:r>
            <a:endParaRPr lang="en-GB" altLang="en-US" sz="2000" b="1">
              <a:solidFill>
                <a:srgbClr val="000000"/>
              </a:solidFill>
              <a:latin typeface="Helvetica" pitchFamily="2" charset="0"/>
            </a:endParaRPr>
          </a:p>
        </p:txBody>
      </p:sp>
      <p:sp>
        <p:nvSpPr>
          <p:cNvPr id="4099" name="Rectangle 4">
            <a:extLst>
              <a:ext uri="{FF2B5EF4-FFF2-40B4-BE49-F238E27FC236}">
                <a16:creationId xmlns:a16="http://schemas.microsoft.com/office/drawing/2014/main" id="{87B2073A-F4B0-2B42-0161-4C4223CDD32C}"/>
              </a:ext>
            </a:extLst>
          </p:cNvPr>
          <p:cNvSpPr>
            <a:spLocks noGrp="1"/>
          </p:cNvSpPr>
          <p:nvPr>
            <p:ph type="title"/>
          </p:nvPr>
        </p:nvSpPr>
        <p:spPr>
          <a:xfrm>
            <a:off x="457200" y="228600"/>
            <a:ext cx="8229600" cy="914400"/>
          </a:xfrm>
        </p:spPr>
        <p:txBody>
          <a:bodyPr/>
          <a:lstStyle/>
          <a:p>
            <a:pPr eaLnBrk="1" hangingPunct="1"/>
            <a:r>
              <a:rPr lang="it-IT" altLang="en-US" sz="2800" b="1"/>
              <a:t>Il Fascismo diventa regime: dittatoriale e totalitario</a:t>
            </a:r>
            <a:endParaRPr lang="it-IT" altLang="en-US"/>
          </a:p>
        </p:txBody>
      </p:sp>
      <p:pic>
        <p:nvPicPr>
          <p:cNvPr id="4100" name="Picture 5" descr="14415_5_Pagina_088_Immagine_0001">
            <a:extLst>
              <a:ext uri="{FF2B5EF4-FFF2-40B4-BE49-F238E27FC236}">
                <a16:creationId xmlns:a16="http://schemas.microsoft.com/office/drawing/2014/main" id="{EF28B323-721E-7205-268D-4AA2342CF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3284538"/>
            <a:ext cx="33559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14415_PAOLUCCI_5_Pagina_089_Immagine_0001">
            <a:extLst>
              <a:ext uri="{FF2B5EF4-FFF2-40B4-BE49-F238E27FC236}">
                <a16:creationId xmlns:a16="http://schemas.microsoft.com/office/drawing/2014/main" id="{87DAA452-6E3D-63CF-A151-DA38F9411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284538"/>
            <a:ext cx="379253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egnaposto piè di pagina 3">
            <a:extLst>
              <a:ext uri="{FF2B5EF4-FFF2-40B4-BE49-F238E27FC236}">
                <a16:creationId xmlns:a16="http://schemas.microsoft.com/office/drawing/2014/main" id="{F7F486EC-9329-1335-1053-445732BBB73D}"/>
              </a:ext>
            </a:extLst>
          </p:cNvPr>
          <p:cNvSpPr txBox="1">
            <a:spLocks/>
          </p:cNvSpPr>
          <p:nvPr/>
        </p:nvSpPr>
        <p:spPr bwMode="auto">
          <a:xfrm>
            <a:off x="76200" y="6553200"/>
            <a:ext cx="58150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en-US" sz="800" i="1">
                <a:latin typeface="Arial" panose="020B0604020202020204" pitchFamily="34" charset="0"/>
                <a:ea typeface="MS PGothic" panose="020B0600070205080204" pitchFamily="34" charset="-128"/>
              </a:rPr>
              <a:t>Paolucci, Signorini, La storia in tasca. Dall’inizio del Novecento a oggi © Zanichelli editore 2013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A8E69FB-DD15-B890-382B-A2D21ABFDFE7}"/>
              </a:ext>
            </a:extLst>
          </p:cNvPr>
          <p:cNvSpPr>
            <a:spLocks noGrp="1"/>
          </p:cNvSpPr>
          <p:nvPr>
            <p:ph type="title"/>
          </p:nvPr>
        </p:nvSpPr>
        <p:spPr>
          <a:xfrm>
            <a:off x="1331913" y="260350"/>
            <a:ext cx="4176712" cy="647700"/>
          </a:xfrm>
        </p:spPr>
        <p:txBody>
          <a:bodyPr/>
          <a:lstStyle/>
          <a:p>
            <a:pPr eaLnBrk="1" hangingPunct="1"/>
            <a:r>
              <a:rPr lang="it-IT" altLang="en-US" sz="3200" b="0"/>
              <a:t>La politica economica</a:t>
            </a:r>
          </a:p>
        </p:txBody>
      </p:sp>
      <p:sp>
        <p:nvSpPr>
          <p:cNvPr id="3" name="Rectangle 2">
            <a:extLst>
              <a:ext uri="{FF2B5EF4-FFF2-40B4-BE49-F238E27FC236}">
                <a16:creationId xmlns:a16="http://schemas.microsoft.com/office/drawing/2014/main" id="{F5577A27-911D-42FD-938E-2C444B2E1F12}"/>
              </a:ext>
            </a:extLst>
          </p:cNvPr>
          <p:cNvSpPr/>
          <p:nvPr/>
        </p:nvSpPr>
        <p:spPr>
          <a:xfrm>
            <a:off x="6084888" y="4868863"/>
            <a:ext cx="2808287" cy="1655762"/>
          </a:xfrm>
          <a:prstGeom prst="rect">
            <a:avLst/>
          </a:prstGeom>
          <a:solidFill>
            <a:schemeClr val="accent6"/>
          </a:solidFill>
          <a:ln>
            <a:solidFill>
              <a:schemeClr val="accent6">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buFont typeface="Wingdings" pitchFamily="2" charset="2"/>
              <a:buChar char="q"/>
              <a:defRPr/>
            </a:pPr>
            <a:endParaRPr lang="it-IT" sz="1400" dirty="0"/>
          </a:p>
          <a:p>
            <a:pPr eaLnBrk="1" fontAlgn="auto" hangingPunct="1">
              <a:spcBef>
                <a:spcPts val="0"/>
              </a:spcBef>
              <a:spcAft>
                <a:spcPts val="0"/>
              </a:spcAft>
              <a:defRPr/>
            </a:pPr>
            <a:r>
              <a:rPr lang="it-IT" dirty="0"/>
              <a:t>La mancanza di materie prime costrinse gli Italiani a recuperare i rottami di ferro o a consegnare argento e oro alla patria.</a:t>
            </a:r>
          </a:p>
          <a:p>
            <a:pPr eaLnBrk="1" fontAlgn="auto" hangingPunct="1">
              <a:spcBef>
                <a:spcPts val="0"/>
              </a:spcBef>
              <a:spcAft>
                <a:spcPts val="0"/>
              </a:spcAft>
              <a:buFont typeface="Wingdings" pitchFamily="2" charset="2"/>
              <a:buChar char="Ø"/>
              <a:defRPr/>
            </a:pPr>
            <a:endParaRPr lang="it-IT" sz="1400" dirty="0"/>
          </a:p>
        </p:txBody>
      </p:sp>
      <p:sp>
        <p:nvSpPr>
          <p:cNvPr id="4" name="Rectangle 3">
            <a:extLst>
              <a:ext uri="{FF2B5EF4-FFF2-40B4-BE49-F238E27FC236}">
                <a16:creationId xmlns:a16="http://schemas.microsoft.com/office/drawing/2014/main" id="{A7E6A36B-EB61-4100-8E51-68DBB1A26C9E}"/>
              </a:ext>
            </a:extLst>
          </p:cNvPr>
          <p:cNvSpPr/>
          <p:nvPr/>
        </p:nvSpPr>
        <p:spPr>
          <a:xfrm>
            <a:off x="1403350" y="1052513"/>
            <a:ext cx="4537075" cy="5805487"/>
          </a:xfrm>
          <a:prstGeom prst="rect">
            <a:avLst/>
          </a:prstGeom>
          <a:solidFill>
            <a:schemeClr val="bg2">
              <a:lumMod val="90000"/>
            </a:schemeClr>
          </a:solidFill>
          <a:ln>
            <a:solidFill>
              <a:schemeClr val="tx2">
                <a:lumMod val="50000"/>
              </a:schemeClr>
            </a:solidFill>
          </a:ln>
          <a:effectLst>
            <a:outerShdw blurRad="50800" dist="38100" dir="2700000" algn="tl" rotWithShape="0">
              <a:prstClr val="black">
                <a:alpha val="40000"/>
              </a:prstClr>
            </a:outerShdw>
          </a:effectLst>
        </p:spPr>
        <p:txBody>
          <a:bodyPr>
            <a:normAutofit fontScale="77500" lnSpcReduction="20000"/>
          </a:bodyPr>
          <a:lstStyle/>
          <a:p>
            <a:pPr marL="95250" eaLnBrk="1" fontAlgn="auto" hangingPunct="1">
              <a:lnSpc>
                <a:spcPct val="90000"/>
              </a:lnSpc>
              <a:spcBef>
                <a:spcPct val="20000"/>
              </a:spcBef>
              <a:spcAft>
                <a:spcPts val="0"/>
              </a:spcAft>
              <a:defRPr/>
            </a:pPr>
            <a:endParaRPr lang="it-IT" sz="1500" b="1" dirty="0">
              <a:latin typeface="+mn-lt"/>
            </a:endParaRPr>
          </a:p>
          <a:p>
            <a:pPr marL="95250" eaLnBrk="1" fontAlgn="auto" hangingPunct="1">
              <a:lnSpc>
                <a:spcPct val="90000"/>
              </a:lnSpc>
              <a:spcBef>
                <a:spcPct val="20000"/>
              </a:spcBef>
              <a:spcAft>
                <a:spcPts val="0"/>
              </a:spcAft>
              <a:defRPr/>
            </a:pPr>
            <a:r>
              <a:rPr lang="it-IT" sz="1600" b="1" dirty="0">
                <a:latin typeface="+mn-lt"/>
              </a:rPr>
              <a:t>ANNI TRENTA</a:t>
            </a:r>
          </a:p>
          <a:p>
            <a:pPr marL="355600" indent="-260350" eaLnBrk="1" fontAlgn="auto" hangingPunct="1">
              <a:lnSpc>
                <a:spcPct val="90000"/>
              </a:lnSpc>
              <a:spcBef>
                <a:spcPct val="20000"/>
              </a:spcBef>
              <a:spcAft>
                <a:spcPts val="0"/>
              </a:spcAft>
              <a:buFont typeface="Wingdings" pitchFamily="2" charset="2"/>
              <a:buChar char="q"/>
              <a:defRPr/>
            </a:pPr>
            <a:r>
              <a:rPr lang="it-IT" sz="2400" b="1" dirty="0">
                <a:latin typeface="+mn-lt"/>
              </a:rPr>
              <a:t>Autarchia economica</a:t>
            </a:r>
            <a:r>
              <a:rPr lang="it-IT" sz="2400" dirty="0">
                <a:latin typeface="+mn-lt"/>
              </a:rPr>
              <a:t>: </a:t>
            </a:r>
          </a:p>
          <a:p>
            <a:pPr marL="531813" indent="-176213" eaLnBrk="1" fontAlgn="auto" hangingPunct="1">
              <a:lnSpc>
                <a:spcPct val="90000"/>
              </a:lnSpc>
              <a:spcBef>
                <a:spcPct val="20000"/>
              </a:spcBef>
              <a:spcAft>
                <a:spcPts val="0"/>
              </a:spcAft>
              <a:buFont typeface="Wingdings" pitchFamily="2" charset="2"/>
              <a:buChar char="Ø"/>
              <a:defRPr/>
            </a:pPr>
            <a:r>
              <a:rPr lang="it-IT" sz="2400" dirty="0">
                <a:latin typeface="+mn-lt"/>
              </a:rPr>
              <a:t>l’Italia doveva produrre tutto ciò di cui aveva bisogno senza dipendere dalle importazioni straniere → La produzione aumentò del 50% e le importazioni scesero di 1/3 MA furono soprattutto i grossi produttori ad avere maggiori benefici, furono invece penalizzate le piccole e medie imprese, schiacciate dalla grande industria e prive dell’aiuto statale.</a:t>
            </a:r>
          </a:p>
          <a:p>
            <a:pPr marL="355600" indent="-260350" eaLnBrk="1" fontAlgn="auto" hangingPunct="1">
              <a:lnSpc>
                <a:spcPct val="90000"/>
              </a:lnSpc>
              <a:spcBef>
                <a:spcPct val="20000"/>
              </a:spcBef>
              <a:spcAft>
                <a:spcPts val="0"/>
              </a:spcAft>
              <a:buFont typeface="Wingdings" pitchFamily="2" charset="2"/>
              <a:buChar char="q"/>
              <a:defRPr/>
            </a:pPr>
            <a:r>
              <a:rPr lang="it-IT" sz="2400" b="1" dirty="0">
                <a:latin typeface="+mn-lt"/>
              </a:rPr>
              <a:t>Introduzione del corporativismo</a:t>
            </a:r>
            <a:r>
              <a:rPr lang="it-IT" sz="2400" dirty="0">
                <a:latin typeface="+mn-lt"/>
              </a:rPr>
              <a:t>:</a:t>
            </a:r>
          </a:p>
          <a:p>
            <a:pPr marL="531813" indent="-176213" eaLnBrk="1" fontAlgn="auto" hangingPunct="1">
              <a:lnSpc>
                <a:spcPct val="90000"/>
              </a:lnSpc>
              <a:spcBef>
                <a:spcPct val="20000"/>
              </a:spcBef>
              <a:spcAft>
                <a:spcPts val="0"/>
              </a:spcAft>
              <a:buFont typeface="Wingdings" pitchFamily="2" charset="2"/>
              <a:buChar char="Ø"/>
              <a:defRPr/>
            </a:pPr>
            <a:r>
              <a:rPr lang="it-IT" sz="2400" dirty="0">
                <a:latin typeface="+mn-lt"/>
              </a:rPr>
              <a:t>aboliti tutti i sindacati liberi, lavoratori e imprenditori dovevano riunirsi in corporazioni (organizzazioni legate al settore economico di appartenenza) per collaborare nell’interesse della nazione.</a:t>
            </a:r>
          </a:p>
          <a:p>
            <a:pPr marL="531813" indent="-176213" eaLnBrk="1" fontAlgn="auto" hangingPunct="1">
              <a:lnSpc>
                <a:spcPct val="90000"/>
              </a:lnSpc>
              <a:spcBef>
                <a:spcPct val="20000"/>
              </a:spcBef>
              <a:spcAft>
                <a:spcPts val="0"/>
              </a:spcAft>
              <a:buFont typeface="Wingdings" pitchFamily="2" charset="2"/>
              <a:buChar char="Ø"/>
              <a:defRPr/>
            </a:pPr>
            <a:r>
              <a:rPr lang="it-IT" sz="2400" dirty="0">
                <a:latin typeface="+mn-lt"/>
              </a:rPr>
              <a:t>Alla fine degli anni ’20 per sconfiggere </a:t>
            </a:r>
            <a:r>
              <a:rPr lang="it-IT" sz="2400" b="1" dirty="0">
                <a:latin typeface="+mn-lt"/>
              </a:rPr>
              <a:t>la disoccupazione </a:t>
            </a:r>
            <a:r>
              <a:rPr lang="it-IT" sz="2400" dirty="0">
                <a:latin typeface="+mn-lt"/>
              </a:rPr>
              <a:t>fu avviato un grande programma di lavori pubblici il cui finanziamento, però, comportò un aumento delle tasse, che ricadde soprattutto sui ceti meno abbienti.</a:t>
            </a:r>
          </a:p>
          <a:p>
            <a:pPr marL="531813" indent="-176213" eaLnBrk="1" fontAlgn="auto" hangingPunct="1">
              <a:lnSpc>
                <a:spcPct val="90000"/>
              </a:lnSpc>
              <a:spcBef>
                <a:spcPct val="20000"/>
              </a:spcBef>
              <a:spcAft>
                <a:spcPts val="0"/>
              </a:spcAft>
              <a:buFont typeface="Wingdings" pitchFamily="2" charset="2"/>
              <a:buChar char="Ø"/>
              <a:defRPr/>
            </a:pPr>
            <a:endParaRPr lang="it-IT" sz="2400" dirty="0">
              <a:latin typeface="+mn-lt"/>
            </a:endParaRPr>
          </a:p>
          <a:p>
            <a:pPr marL="531813" indent="-176213" eaLnBrk="1" fontAlgn="auto" hangingPunct="1">
              <a:lnSpc>
                <a:spcPct val="90000"/>
              </a:lnSpc>
              <a:spcBef>
                <a:spcPct val="20000"/>
              </a:spcBef>
              <a:spcAft>
                <a:spcPts val="0"/>
              </a:spcAft>
              <a:defRPr/>
            </a:pPr>
            <a:endParaRPr lang="it-IT" sz="1500" b="1" dirty="0">
              <a:latin typeface="+mn-lt"/>
            </a:endParaRPr>
          </a:p>
          <a:p>
            <a:pPr marL="355600" indent="-260350" eaLnBrk="1" fontAlgn="auto" hangingPunct="1">
              <a:lnSpc>
                <a:spcPct val="90000"/>
              </a:lnSpc>
              <a:spcBef>
                <a:spcPct val="20000"/>
              </a:spcBef>
              <a:spcAft>
                <a:spcPts val="0"/>
              </a:spcAft>
              <a:buFont typeface="Wingdings" pitchFamily="2" charset="2"/>
              <a:buChar char="Ø"/>
              <a:defRPr/>
            </a:pPr>
            <a:endParaRPr lang="it-IT" sz="1500" b="1" dirty="0">
              <a:latin typeface="+mn-lt"/>
            </a:endParaRPr>
          </a:p>
          <a:p>
            <a:pPr marL="355600" indent="-260350" eaLnBrk="1" fontAlgn="auto" hangingPunct="1">
              <a:lnSpc>
                <a:spcPct val="90000"/>
              </a:lnSpc>
              <a:spcBef>
                <a:spcPct val="20000"/>
              </a:spcBef>
              <a:spcAft>
                <a:spcPts val="0"/>
              </a:spcAft>
              <a:defRPr/>
            </a:pPr>
            <a:endParaRPr lang="it-IT" sz="1500" b="1" dirty="0">
              <a:latin typeface="+mn-lt"/>
            </a:endParaRPr>
          </a:p>
          <a:p>
            <a:pPr eaLnBrk="1" fontAlgn="auto" hangingPunct="1">
              <a:lnSpc>
                <a:spcPct val="90000"/>
              </a:lnSpc>
              <a:spcBef>
                <a:spcPct val="20000"/>
              </a:spcBef>
              <a:spcAft>
                <a:spcPts val="0"/>
              </a:spcAft>
              <a:defRPr/>
            </a:pPr>
            <a:endParaRPr lang="it-IT" sz="1500" b="1" dirty="0">
              <a:latin typeface="+mn-lt"/>
            </a:endParaRPr>
          </a:p>
        </p:txBody>
      </p:sp>
      <p:pic>
        <p:nvPicPr>
          <p:cNvPr id="1026" name="Immagine 38" descr="..\..\..\..\Desktop\manifesti fascimo 30002.jpg">
            <a:extLst>
              <a:ext uri="{FF2B5EF4-FFF2-40B4-BE49-F238E27FC236}">
                <a16:creationId xmlns:a16="http://schemas.microsoft.com/office/drawing/2014/main" id="{80E554C5-AB41-4581-A4CA-87A15B909CA8}"/>
              </a:ext>
            </a:extLst>
          </p:cNvPr>
          <p:cNvPicPr>
            <a:picLocks noChangeAspect="1" noChangeArrowheads="1"/>
          </p:cNvPicPr>
          <p:nvPr/>
        </p:nvPicPr>
        <p:blipFill>
          <a:blip r:embed="rId2"/>
          <a:srcRect l="9843" t="6152" r="5906" b="15994"/>
          <a:stretch>
            <a:fillRect/>
          </a:stretch>
        </p:blipFill>
        <p:spPr bwMode="auto">
          <a:xfrm>
            <a:off x="6383338" y="1484313"/>
            <a:ext cx="2220912" cy="3281362"/>
          </a:xfrm>
          <a:prstGeom prst="rect">
            <a:avLst/>
          </a:prstGeom>
          <a:noFill/>
          <a:ln w="9525">
            <a:solidFill>
              <a:schemeClr val="tx2">
                <a:lumMod val="50000"/>
              </a:schemeClr>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73C221A-831F-9C74-6C67-C817832BEBFA}"/>
              </a:ext>
            </a:extLst>
          </p:cNvPr>
          <p:cNvSpPr>
            <a:spLocks noGrp="1"/>
          </p:cNvSpPr>
          <p:nvPr>
            <p:ph type="title"/>
          </p:nvPr>
        </p:nvSpPr>
        <p:spPr>
          <a:xfrm>
            <a:off x="1249363" y="333375"/>
            <a:ext cx="6923087" cy="596900"/>
          </a:xfrm>
        </p:spPr>
        <p:txBody>
          <a:bodyPr/>
          <a:lstStyle/>
          <a:p>
            <a:pPr eaLnBrk="1" hangingPunct="1"/>
            <a:r>
              <a:rPr lang="it-IT" altLang="en-US" sz="3200" b="0"/>
              <a:t>La politica estera</a:t>
            </a:r>
          </a:p>
        </p:txBody>
      </p:sp>
      <p:sp>
        <p:nvSpPr>
          <p:cNvPr id="7" name="Rectangle 6">
            <a:extLst>
              <a:ext uri="{FF2B5EF4-FFF2-40B4-BE49-F238E27FC236}">
                <a16:creationId xmlns:a16="http://schemas.microsoft.com/office/drawing/2014/main" id="{2D1A51A3-1321-417B-89C3-309765619D16}"/>
              </a:ext>
            </a:extLst>
          </p:cNvPr>
          <p:cNvSpPr/>
          <p:nvPr/>
        </p:nvSpPr>
        <p:spPr>
          <a:xfrm>
            <a:off x="1331913" y="1052513"/>
            <a:ext cx="3816350" cy="1439862"/>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95250" eaLnBrk="1" fontAlgn="auto" hangingPunct="1">
              <a:spcBef>
                <a:spcPts val="0"/>
              </a:spcBef>
              <a:spcAft>
                <a:spcPts val="0"/>
              </a:spcAft>
              <a:defRPr/>
            </a:pPr>
            <a:r>
              <a:rPr lang="it-IT" sz="1600" b="1" dirty="0"/>
              <a:t>Nazionalismo </a:t>
            </a:r>
            <a:r>
              <a:rPr lang="it-IT" sz="1600" dirty="0"/>
              <a:t>e </a:t>
            </a:r>
            <a:r>
              <a:rPr lang="it-IT" sz="1600" b="1" dirty="0"/>
              <a:t>colonialismo</a:t>
            </a:r>
            <a:r>
              <a:rPr lang="it-IT" sz="1600" dirty="0"/>
              <a:t>:</a:t>
            </a:r>
          </a:p>
          <a:p>
            <a:pPr marL="355600" indent="-177800" eaLnBrk="1" fontAlgn="auto" hangingPunct="1">
              <a:spcBef>
                <a:spcPts val="0"/>
              </a:spcBef>
              <a:spcAft>
                <a:spcPts val="0"/>
              </a:spcAft>
              <a:buFont typeface="Wingdings" pitchFamily="2" charset="2"/>
              <a:buChar char="Ø"/>
              <a:defRPr/>
            </a:pPr>
            <a:r>
              <a:rPr lang="it-IT" sz="1600" dirty="0"/>
              <a:t>sostegno della necessità di</a:t>
            </a:r>
          </a:p>
          <a:p>
            <a:pPr marL="355600" eaLnBrk="1" fontAlgn="auto" hangingPunct="1">
              <a:spcBef>
                <a:spcPts val="0"/>
              </a:spcBef>
              <a:spcAft>
                <a:spcPts val="0"/>
              </a:spcAft>
              <a:defRPr/>
            </a:pPr>
            <a:r>
              <a:rPr lang="it-IT" sz="1600" dirty="0"/>
              <a:t>un’espansione coloniale con cui </a:t>
            </a:r>
          </a:p>
          <a:p>
            <a:pPr marL="355600" eaLnBrk="1" fontAlgn="auto" hangingPunct="1">
              <a:spcBef>
                <a:spcPts val="0"/>
              </a:spcBef>
              <a:spcAft>
                <a:spcPts val="0"/>
              </a:spcAft>
              <a:defRPr/>
            </a:pPr>
            <a:r>
              <a:rPr lang="it-IT" sz="1600" dirty="0"/>
              <a:t>dare all’Italia nuovo prestigio e </a:t>
            </a:r>
          </a:p>
          <a:p>
            <a:pPr marL="355600" eaLnBrk="1" fontAlgn="auto" hangingPunct="1">
              <a:spcBef>
                <a:spcPts val="0"/>
              </a:spcBef>
              <a:spcAft>
                <a:spcPts val="0"/>
              </a:spcAft>
              <a:defRPr/>
            </a:pPr>
            <a:r>
              <a:rPr lang="it-IT" sz="1600" dirty="0"/>
              <a:t>nuove terre da coltivare.</a:t>
            </a:r>
          </a:p>
        </p:txBody>
      </p:sp>
      <p:sp>
        <p:nvSpPr>
          <p:cNvPr id="10" name="Rectangle 9">
            <a:extLst>
              <a:ext uri="{FF2B5EF4-FFF2-40B4-BE49-F238E27FC236}">
                <a16:creationId xmlns:a16="http://schemas.microsoft.com/office/drawing/2014/main" id="{E5B31ACB-E941-4C3B-BA2E-9305CD3D574A}"/>
              </a:ext>
            </a:extLst>
          </p:cNvPr>
          <p:cNvSpPr/>
          <p:nvPr/>
        </p:nvSpPr>
        <p:spPr>
          <a:xfrm>
            <a:off x="4643438" y="765175"/>
            <a:ext cx="4032250" cy="1368425"/>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a:p>
            <a:pPr marL="261938" indent="-261938" eaLnBrk="1" fontAlgn="auto" hangingPunct="1">
              <a:spcBef>
                <a:spcPts val="0"/>
              </a:spcBef>
              <a:spcAft>
                <a:spcPts val="0"/>
              </a:spcAft>
              <a:buFont typeface="Wingdings" pitchFamily="2" charset="2"/>
              <a:buChar char="q"/>
              <a:defRPr/>
            </a:pPr>
            <a:r>
              <a:rPr lang="it-IT" sz="1600" dirty="0"/>
              <a:t>1935 – Invasione dell’Etiopia, Paese indipendente.</a:t>
            </a:r>
          </a:p>
          <a:p>
            <a:pPr marL="261938" indent="-261938" eaLnBrk="1" fontAlgn="auto" hangingPunct="1">
              <a:spcBef>
                <a:spcPts val="0"/>
              </a:spcBef>
              <a:spcAft>
                <a:spcPts val="0"/>
              </a:spcAft>
              <a:buFont typeface="Wingdings" pitchFamily="2" charset="2"/>
              <a:buChar char="q"/>
              <a:defRPr/>
            </a:pPr>
            <a:r>
              <a:rPr lang="it-IT" sz="1600" dirty="0"/>
              <a:t>1936 – Conquista di Addis </a:t>
            </a:r>
            <a:r>
              <a:rPr lang="it-IT" sz="1600" dirty="0" err="1"/>
              <a:t>Abeba</a:t>
            </a:r>
            <a:r>
              <a:rPr lang="it-IT" sz="1600" dirty="0"/>
              <a:t> e proclamazione del “ritorno dell’Impero” a Roma.</a:t>
            </a:r>
          </a:p>
          <a:p>
            <a:pPr marL="174625" indent="-87313" eaLnBrk="1" fontAlgn="auto" hangingPunct="1">
              <a:spcBef>
                <a:spcPts val="0"/>
              </a:spcBef>
              <a:spcAft>
                <a:spcPts val="0"/>
              </a:spcAft>
              <a:defRPr/>
            </a:pPr>
            <a:endParaRPr lang="it-IT" sz="1600" dirty="0"/>
          </a:p>
        </p:txBody>
      </p:sp>
      <p:sp>
        <p:nvSpPr>
          <p:cNvPr id="13" name="Rectangle 12">
            <a:extLst>
              <a:ext uri="{FF2B5EF4-FFF2-40B4-BE49-F238E27FC236}">
                <a16:creationId xmlns:a16="http://schemas.microsoft.com/office/drawing/2014/main" id="{5F2D8A80-ACCE-41BF-93E2-02B5F8F93A7C}"/>
              </a:ext>
            </a:extLst>
          </p:cNvPr>
          <p:cNvSpPr/>
          <p:nvPr/>
        </p:nvSpPr>
        <p:spPr>
          <a:xfrm>
            <a:off x="1403350" y="5397500"/>
            <a:ext cx="4297363" cy="911225"/>
          </a:xfrm>
          <a:prstGeom prst="rect">
            <a:avLst/>
          </a:prstGeom>
          <a:solidFill>
            <a:schemeClr val="tx2">
              <a:lumMod val="60000"/>
              <a:lumOff val="40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95250" eaLnBrk="1" fontAlgn="auto" hangingPunct="1">
              <a:spcBef>
                <a:spcPts val="0"/>
              </a:spcBef>
              <a:spcAft>
                <a:spcPts val="0"/>
              </a:spcAft>
              <a:defRPr/>
            </a:pPr>
            <a:endParaRPr lang="it-IT" sz="1600" dirty="0"/>
          </a:p>
          <a:p>
            <a:pPr marL="95250" eaLnBrk="1" fontAlgn="auto" hangingPunct="1">
              <a:spcBef>
                <a:spcPts val="0"/>
              </a:spcBef>
              <a:spcAft>
                <a:spcPts val="0"/>
              </a:spcAft>
              <a:defRPr/>
            </a:pPr>
            <a:r>
              <a:rPr lang="it-IT" sz="1600" dirty="0"/>
              <a:t> </a:t>
            </a:r>
            <a:r>
              <a:rPr lang="it-IT" sz="1600" b="1" dirty="0"/>
              <a:t>Alleanza con Hitler</a:t>
            </a:r>
            <a:r>
              <a:rPr lang="it-IT" sz="1600" dirty="0"/>
              <a:t>, sostenitore </a:t>
            </a:r>
          </a:p>
          <a:p>
            <a:pPr marL="95250" eaLnBrk="1" fontAlgn="auto" hangingPunct="1">
              <a:spcBef>
                <a:spcPts val="0"/>
              </a:spcBef>
              <a:spcAft>
                <a:spcPts val="0"/>
              </a:spcAft>
              <a:defRPr/>
            </a:pPr>
            <a:r>
              <a:rPr lang="it-IT" sz="1600" dirty="0"/>
              <a:t>della conquista coloniale italiana con </a:t>
            </a:r>
          </a:p>
          <a:p>
            <a:pPr marL="95250" eaLnBrk="1" fontAlgn="auto" hangingPunct="1">
              <a:spcBef>
                <a:spcPts val="0"/>
              </a:spcBef>
              <a:spcAft>
                <a:spcPts val="0"/>
              </a:spcAft>
              <a:defRPr/>
            </a:pPr>
            <a:r>
              <a:rPr lang="it-IT" sz="1600" dirty="0"/>
              <a:t>rifornimenti di armi e materie prime.</a:t>
            </a:r>
          </a:p>
          <a:p>
            <a:pPr eaLnBrk="1" fontAlgn="auto" hangingPunct="1">
              <a:spcBef>
                <a:spcPts val="0"/>
              </a:spcBef>
              <a:spcAft>
                <a:spcPts val="0"/>
              </a:spcAft>
              <a:defRPr/>
            </a:pPr>
            <a:endParaRPr lang="it-IT" sz="1600" dirty="0"/>
          </a:p>
        </p:txBody>
      </p:sp>
      <p:sp>
        <p:nvSpPr>
          <p:cNvPr id="15" name="Rectangle 14">
            <a:extLst>
              <a:ext uri="{FF2B5EF4-FFF2-40B4-BE49-F238E27FC236}">
                <a16:creationId xmlns:a16="http://schemas.microsoft.com/office/drawing/2014/main" id="{002B9EB5-874D-4426-AA64-32C61A908ABB}"/>
              </a:ext>
            </a:extLst>
          </p:cNvPr>
          <p:cNvSpPr/>
          <p:nvPr/>
        </p:nvSpPr>
        <p:spPr>
          <a:xfrm>
            <a:off x="4787900" y="5229225"/>
            <a:ext cx="3960813" cy="1368425"/>
          </a:xfrm>
          <a:prstGeom prst="rect">
            <a:avLst/>
          </a:prstGeom>
          <a:solidFill>
            <a:schemeClr val="tx2">
              <a:lumMod val="60000"/>
              <a:lumOff val="40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87313" eaLnBrk="1" fontAlgn="auto" hangingPunct="1">
              <a:spcBef>
                <a:spcPts val="0"/>
              </a:spcBef>
              <a:spcAft>
                <a:spcPts val="0"/>
              </a:spcAft>
              <a:defRPr/>
            </a:pPr>
            <a:endParaRPr lang="it-IT" sz="1600" dirty="0"/>
          </a:p>
          <a:p>
            <a:pPr marL="261938" indent="-261938" eaLnBrk="1" fontAlgn="auto" hangingPunct="1">
              <a:spcBef>
                <a:spcPts val="0"/>
              </a:spcBef>
              <a:spcAft>
                <a:spcPts val="0"/>
              </a:spcAft>
              <a:buFont typeface="Wingdings" pitchFamily="2" charset="2"/>
              <a:buChar char="q"/>
              <a:defRPr/>
            </a:pPr>
            <a:r>
              <a:rPr lang="it-IT" sz="1600" dirty="0"/>
              <a:t>1936 – Firma di un patto di amicizia, l’</a:t>
            </a:r>
            <a:r>
              <a:rPr lang="it-IT" sz="1600" b="1" dirty="0"/>
              <a:t>asse </a:t>
            </a:r>
            <a:r>
              <a:rPr lang="it-IT" sz="1600" b="1" dirty="0" err="1"/>
              <a:t>Roma-Berlino</a:t>
            </a:r>
            <a:r>
              <a:rPr lang="it-IT" sz="1600" dirty="0"/>
              <a:t>.</a:t>
            </a:r>
          </a:p>
          <a:p>
            <a:pPr marL="261938" indent="-261938" eaLnBrk="1" fontAlgn="auto" hangingPunct="1">
              <a:spcBef>
                <a:spcPts val="0"/>
              </a:spcBef>
              <a:spcAft>
                <a:spcPts val="0"/>
              </a:spcAft>
              <a:buFont typeface="Wingdings" pitchFamily="2" charset="2"/>
              <a:buChar char="q"/>
              <a:defRPr/>
            </a:pPr>
            <a:r>
              <a:rPr lang="it-IT" sz="1600" dirty="0"/>
              <a:t>1939 – Firma del Patto d’acciaio, che prevedeva aiuto reciproco in caso di guerra.</a:t>
            </a:r>
          </a:p>
          <a:p>
            <a:pPr marL="174625" indent="-87313" eaLnBrk="1" fontAlgn="auto" hangingPunct="1">
              <a:spcBef>
                <a:spcPts val="0"/>
              </a:spcBef>
              <a:spcAft>
                <a:spcPts val="0"/>
              </a:spcAft>
              <a:defRPr/>
            </a:pPr>
            <a:endParaRPr lang="it-IT" sz="1600" dirty="0"/>
          </a:p>
        </p:txBody>
      </p:sp>
      <p:pic>
        <p:nvPicPr>
          <p:cNvPr id="19" name="Picture 18" descr="9.jpg">
            <a:extLst>
              <a:ext uri="{FF2B5EF4-FFF2-40B4-BE49-F238E27FC236}">
                <a16:creationId xmlns:a16="http://schemas.microsoft.com/office/drawing/2014/main" id="{CB2AB637-AFD7-4670-A345-B5274E284BBD}"/>
              </a:ext>
            </a:extLst>
          </p:cNvPr>
          <p:cNvPicPr>
            <a:picLocks noChangeAspect="1"/>
          </p:cNvPicPr>
          <p:nvPr/>
        </p:nvPicPr>
        <p:blipFill>
          <a:blip r:embed="rId3"/>
          <a:srcRect l="14354" t="8389" r="9227" b="10905"/>
          <a:stretch>
            <a:fillRect/>
          </a:stretch>
        </p:blipFill>
        <p:spPr>
          <a:xfrm>
            <a:off x="6156325" y="1981200"/>
            <a:ext cx="2376488" cy="3067050"/>
          </a:xfrm>
          <a:prstGeom prst="rect">
            <a:avLst/>
          </a:prstGeom>
          <a:ln>
            <a:solidFill>
              <a:schemeClr val="tx2">
                <a:lumMod val="50000"/>
              </a:schemeClr>
            </a:solidFill>
          </a:ln>
        </p:spPr>
      </p:pic>
      <p:sp>
        <p:nvSpPr>
          <p:cNvPr id="17" name="Rectangle 16">
            <a:extLst>
              <a:ext uri="{FF2B5EF4-FFF2-40B4-BE49-F238E27FC236}">
                <a16:creationId xmlns:a16="http://schemas.microsoft.com/office/drawing/2014/main" id="{2D6648A0-E384-49C6-ACD5-4AE822864C1C}"/>
              </a:ext>
            </a:extLst>
          </p:cNvPr>
          <p:cNvSpPr/>
          <p:nvPr/>
        </p:nvSpPr>
        <p:spPr>
          <a:xfrm>
            <a:off x="1692275" y="2744788"/>
            <a:ext cx="4464050" cy="1620837"/>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defRPr/>
            </a:pPr>
            <a:r>
              <a:rPr lang="it-IT" altLang="en-US" sz="1600" i="1"/>
              <a:t>1932-Mussolini assume la carica di ministro degli esteri</a:t>
            </a:r>
          </a:p>
          <a:p>
            <a:pPr>
              <a:defRPr/>
            </a:pPr>
            <a:r>
              <a:rPr lang="it-IT" altLang="en-US" sz="1600" i="1"/>
              <a:t>1933-Mussolini sigla un “patto a quattro”con Inghilterra, Francia e Germania e assume un ruolo di mediatore. In Germania, sale al potere Hitler</a:t>
            </a:r>
            <a:endParaRPr lang="it-IT" altLang="en-US" sz="16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89E5-5A3B-4EEC-A9EC-5EC3591F8C8D}"/>
              </a:ext>
            </a:extLst>
          </p:cNvPr>
          <p:cNvSpPr>
            <a:spLocks noGrp="1"/>
          </p:cNvSpPr>
          <p:nvPr>
            <p:ph type="title"/>
          </p:nvPr>
        </p:nvSpPr>
        <p:spPr>
          <a:xfrm>
            <a:off x="1276350" y="260350"/>
            <a:ext cx="4591050" cy="598488"/>
          </a:xfrm>
        </p:spPr>
        <p:txBody>
          <a:bodyPr rtlCol="0">
            <a:normAutofit/>
          </a:bodyPr>
          <a:lstStyle/>
          <a:p>
            <a:pPr eaLnBrk="1" fontAlgn="auto" hangingPunct="1">
              <a:spcAft>
                <a:spcPts val="0"/>
              </a:spcAft>
              <a:defRPr/>
            </a:pPr>
            <a:r>
              <a:rPr lang="it-IT" sz="3200" b="0" dirty="0">
                <a:latin typeface="+mn-lt"/>
              </a:rPr>
              <a:t>Le leggi antisemite</a:t>
            </a:r>
            <a:endParaRPr lang="it-IT" sz="3200" b="0" dirty="0"/>
          </a:p>
        </p:txBody>
      </p:sp>
      <p:sp>
        <p:nvSpPr>
          <p:cNvPr id="9" name="Rectangle 8">
            <a:extLst>
              <a:ext uri="{FF2B5EF4-FFF2-40B4-BE49-F238E27FC236}">
                <a16:creationId xmlns:a16="http://schemas.microsoft.com/office/drawing/2014/main" id="{CD601383-4189-4A73-B274-17DA56A675A2}"/>
              </a:ext>
            </a:extLst>
          </p:cNvPr>
          <p:cNvSpPr/>
          <p:nvPr/>
        </p:nvSpPr>
        <p:spPr>
          <a:xfrm>
            <a:off x="1258888" y="981075"/>
            <a:ext cx="7416800" cy="647700"/>
          </a:xfrm>
          <a:prstGeom prst="rect">
            <a:avLst/>
          </a:prstGeom>
          <a:solidFill>
            <a:srgbClr val="FFCC66"/>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sz="1600" b="1" dirty="0"/>
              <a:t>1938</a:t>
            </a:r>
            <a:r>
              <a:rPr lang="it-IT" sz="1600" dirty="0"/>
              <a:t>: introduzione delle </a:t>
            </a:r>
            <a:r>
              <a:rPr lang="it-IT" sz="1600" b="1" dirty="0"/>
              <a:t>leggi razziali contro gli Ebrei </a:t>
            </a:r>
            <a:r>
              <a:rPr lang="it-IT" sz="1600" dirty="0"/>
              <a:t>su imitazione di quelle varate da Hitler nel 1935.</a:t>
            </a:r>
          </a:p>
        </p:txBody>
      </p:sp>
      <p:pic>
        <p:nvPicPr>
          <p:cNvPr id="5" name="Picture 4" descr="1.jpg">
            <a:extLst>
              <a:ext uri="{FF2B5EF4-FFF2-40B4-BE49-F238E27FC236}">
                <a16:creationId xmlns:a16="http://schemas.microsoft.com/office/drawing/2014/main" id="{E7FF47E1-3BD6-44A2-A0C1-2A55E2BA4E9F}"/>
              </a:ext>
            </a:extLst>
          </p:cNvPr>
          <p:cNvPicPr>
            <a:picLocks noChangeAspect="1"/>
          </p:cNvPicPr>
          <p:nvPr/>
        </p:nvPicPr>
        <p:blipFill>
          <a:blip r:embed="rId2"/>
          <a:srcRect l="10410" t="9655" r="13250" b="3218"/>
          <a:stretch>
            <a:fillRect/>
          </a:stretch>
        </p:blipFill>
        <p:spPr>
          <a:xfrm>
            <a:off x="1331913" y="1828800"/>
            <a:ext cx="3551237" cy="4768850"/>
          </a:xfrm>
          <a:prstGeom prst="rect">
            <a:avLst/>
          </a:prstGeom>
          <a:ln>
            <a:solidFill>
              <a:schemeClr val="tx2">
                <a:lumMod val="50000"/>
              </a:schemeClr>
            </a:solidFill>
          </a:ln>
        </p:spPr>
      </p:pic>
      <p:pic>
        <p:nvPicPr>
          <p:cNvPr id="6" name="Picture 5" descr="2.jpg">
            <a:extLst>
              <a:ext uri="{FF2B5EF4-FFF2-40B4-BE49-F238E27FC236}">
                <a16:creationId xmlns:a16="http://schemas.microsoft.com/office/drawing/2014/main" id="{853B6695-D72A-4CAB-9B0C-5443A70526D4}"/>
              </a:ext>
            </a:extLst>
          </p:cNvPr>
          <p:cNvPicPr>
            <a:picLocks noChangeAspect="1"/>
          </p:cNvPicPr>
          <p:nvPr/>
        </p:nvPicPr>
        <p:blipFill>
          <a:blip r:embed="rId3"/>
          <a:srcRect l="8518" t="9655" r="15142" b="3218"/>
          <a:stretch>
            <a:fillRect/>
          </a:stretch>
        </p:blipFill>
        <p:spPr>
          <a:xfrm>
            <a:off x="5148263" y="1835150"/>
            <a:ext cx="3548062" cy="4762500"/>
          </a:xfrm>
          <a:prstGeom prst="rect">
            <a:avLst/>
          </a:prstGeom>
          <a:ln>
            <a:solidFill>
              <a:schemeClr val="tx2">
                <a:lumMod val="5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9A3E52C-CF41-C175-120C-C2B9D4436163}"/>
              </a:ext>
            </a:extLst>
          </p:cNvPr>
          <p:cNvSpPr>
            <a:spLocks noGrp="1"/>
          </p:cNvSpPr>
          <p:nvPr>
            <p:ph type="title"/>
          </p:nvPr>
        </p:nvSpPr>
        <p:spPr>
          <a:xfrm>
            <a:off x="1042988" y="274638"/>
            <a:ext cx="7643812" cy="1143000"/>
          </a:xfrm>
        </p:spPr>
        <p:txBody>
          <a:bodyPr/>
          <a:lstStyle/>
          <a:p>
            <a:r>
              <a:rPr lang="it-IT" altLang="en-US" sz="4000" b="1">
                <a:solidFill>
                  <a:srgbClr val="003300"/>
                </a:solidFill>
              </a:rPr>
              <a:t>1938: la legislazione antiebraica</a:t>
            </a:r>
          </a:p>
        </p:txBody>
      </p:sp>
      <p:sp>
        <p:nvSpPr>
          <p:cNvPr id="40963" name="Rectangle 3">
            <a:extLst>
              <a:ext uri="{FF2B5EF4-FFF2-40B4-BE49-F238E27FC236}">
                <a16:creationId xmlns:a16="http://schemas.microsoft.com/office/drawing/2014/main" id="{FE644730-27C9-83A9-AB2A-AB1C0AA6C705}"/>
              </a:ext>
            </a:extLst>
          </p:cNvPr>
          <p:cNvSpPr>
            <a:spLocks noGrp="1"/>
          </p:cNvSpPr>
          <p:nvPr>
            <p:ph idx="1"/>
          </p:nvPr>
        </p:nvSpPr>
        <p:spPr>
          <a:xfrm>
            <a:off x="914400" y="1196975"/>
            <a:ext cx="8229600" cy="3832225"/>
          </a:xfrm>
        </p:spPr>
        <p:txBody>
          <a:bodyPr/>
          <a:lstStyle/>
          <a:p>
            <a:pPr>
              <a:lnSpc>
                <a:spcPct val="80000"/>
              </a:lnSpc>
            </a:pPr>
            <a:r>
              <a:rPr lang="it-IT" altLang="en-US" sz="2400" b="1" i="1"/>
              <a:t>Circ.17 agosto</a:t>
            </a:r>
            <a:r>
              <a:rPr lang="it-IT" altLang="en-US" sz="2400"/>
              <a:t>: </a:t>
            </a:r>
            <a:r>
              <a:rPr lang="it-IT" altLang="en-US" sz="2400" i="1"/>
              <a:t>le cariche pubbliche possono essere ricoperte solo da ariani</a:t>
            </a:r>
          </a:p>
          <a:p>
            <a:pPr>
              <a:lnSpc>
                <a:spcPct val="80000"/>
              </a:lnSpc>
            </a:pPr>
            <a:r>
              <a:rPr lang="it-IT" altLang="en-US" sz="2400" b="1" i="1"/>
              <a:t>Decreto Legge 5 settembre: </a:t>
            </a:r>
            <a:r>
              <a:rPr lang="it-IT" altLang="en-US" sz="2400" i="1"/>
              <a:t>gli insegnanti ebrei sono sospesi dal servizio e gli alunni ebrei sono espulsi dalla scuola pubblica</a:t>
            </a:r>
          </a:p>
          <a:p>
            <a:pPr>
              <a:lnSpc>
                <a:spcPct val="80000"/>
              </a:lnSpc>
            </a:pPr>
            <a:r>
              <a:rPr lang="it-IT" altLang="en-US" sz="2400" b="1" i="1"/>
              <a:t>Decreto Legge 7 settembre: </a:t>
            </a:r>
            <a:r>
              <a:rPr lang="it-IT" altLang="en-US" sz="2400" i="1"/>
              <a:t>gli ebrei stranieri sono espulsi dal territorio nazionale</a:t>
            </a:r>
          </a:p>
          <a:p>
            <a:pPr>
              <a:lnSpc>
                <a:spcPct val="80000"/>
              </a:lnSpc>
            </a:pPr>
            <a:r>
              <a:rPr lang="it-IT" altLang="en-US" sz="2400" b="1" i="1"/>
              <a:t>Decreto Legge 17 novembre: </a:t>
            </a:r>
            <a:r>
              <a:rPr lang="it-IT" altLang="en-US" sz="2400" i="1"/>
              <a:t>sono proibiti i matrimoni tra ariani e persone di altra razza; gli ebrei non possono prestare servizio militare; sono poste limitazioni alle attività economiche, ai terreni e agli immobili di proprietà degli ebrei</a:t>
            </a:r>
            <a:endParaRPr lang="it-IT" altLang="en-US" sz="2400" b="1" i="1"/>
          </a:p>
        </p:txBody>
      </p:sp>
      <p:sp>
        <p:nvSpPr>
          <p:cNvPr id="40964" name="Text Box 4">
            <a:extLst>
              <a:ext uri="{FF2B5EF4-FFF2-40B4-BE49-F238E27FC236}">
                <a16:creationId xmlns:a16="http://schemas.microsoft.com/office/drawing/2014/main" id="{F940D48D-C54E-1C8A-53A7-EF2AEE27DCD5}"/>
              </a:ext>
            </a:extLst>
          </p:cNvPr>
          <p:cNvSpPr txBox="1">
            <a:spLocks noChangeArrowheads="1"/>
          </p:cNvSpPr>
          <p:nvPr/>
        </p:nvSpPr>
        <p:spPr bwMode="auto">
          <a:xfrm>
            <a:off x="1524000" y="5029200"/>
            <a:ext cx="6705600" cy="1320800"/>
          </a:xfrm>
          <a:prstGeom prst="rect">
            <a:avLst/>
          </a:prstGeom>
          <a:solidFill>
            <a:srgbClr val="ECEE9E"/>
          </a:solidFill>
          <a:ln w="9525">
            <a:solidFill>
              <a:srgbClr val="3333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it-IT" altLang="en-US" sz="2000" b="1" i="1">
                <a:solidFill>
                  <a:schemeClr val="tx2"/>
                </a:solidFill>
                <a:latin typeface="Times New Roman" panose="02020603050405020304" pitchFamily="18" charset="0"/>
              </a:rPr>
              <a:t>L’obiettivo del fascismo, soprattutto dopo la conquista dell’Etiopia, è quello di formare un uomo nuovo, consapevole della propria grandezza e della superiorità della propria razza, con un mito di riferimento: Roma imperiale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 calcmode="lin" valueType="num">
                                      <p:cBhvr additive="base">
                                        <p:cTn id="12"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 calcmode="lin" valueType="num">
                                      <p:cBhvr additive="base">
                                        <p:cTn id="18"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 calcmode="lin" valueType="num">
                                      <p:cBhvr additive="base">
                                        <p:cTn id="24"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40963">
                                            <p:txEl>
                                              <p:pRg st="3" end="3"/>
                                            </p:txEl>
                                          </p:spTgt>
                                        </p:tgtEl>
                                        <p:attrNameLst>
                                          <p:attrName>style.visibility</p:attrName>
                                        </p:attrNameLst>
                                      </p:cBhvr>
                                      <p:to>
                                        <p:strVal val="visible"/>
                                      </p:to>
                                    </p:set>
                                    <p:anim calcmode="lin" valueType="num">
                                      <p:cBhvr additive="base">
                                        <p:cTn id="30"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40964"/>
                                        </p:tgtEl>
                                        <p:attrNameLst>
                                          <p:attrName>style.visibility</p:attrName>
                                        </p:attrNameLst>
                                      </p:cBhvr>
                                      <p:to>
                                        <p:strVal val="visible"/>
                                      </p:to>
                                    </p:set>
                                    <p:anim calcmode="lin" valueType="num">
                                      <p:cBhvr additive="base">
                                        <p:cTn id="36" dur="500" fill="hold"/>
                                        <p:tgtEl>
                                          <p:spTgt spid="40964"/>
                                        </p:tgtEl>
                                        <p:attrNameLst>
                                          <p:attrName>ppt_x</p:attrName>
                                        </p:attrNameLst>
                                      </p:cBhvr>
                                      <p:tavLst>
                                        <p:tav tm="0">
                                          <p:val>
                                            <p:strVal val="0-#ppt_w/2"/>
                                          </p:val>
                                        </p:tav>
                                        <p:tav tm="100000">
                                          <p:val>
                                            <p:strVal val="#ppt_x"/>
                                          </p:val>
                                        </p:tav>
                                      </p:tavLst>
                                    </p:anim>
                                    <p:anim calcmode="lin" valueType="num">
                                      <p:cBhvr additive="base">
                                        <p:cTn id="37"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P spid="4096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4D7ED9E-408E-F156-2EFD-AFE5927E770B}"/>
              </a:ext>
            </a:extLst>
          </p:cNvPr>
          <p:cNvSpPr>
            <a:spLocks noGrp="1"/>
          </p:cNvSpPr>
          <p:nvPr>
            <p:ph type="title"/>
          </p:nvPr>
        </p:nvSpPr>
        <p:spPr>
          <a:xfrm>
            <a:off x="457200" y="25400"/>
            <a:ext cx="8458200" cy="685800"/>
          </a:xfrm>
        </p:spPr>
        <p:txBody>
          <a:bodyPr/>
          <a:lstStyle/>
          <a:p>
            <a:br>
              <a:rPr lang="it-IT" altLang="en-US" sz="3200"/>
            </a:br>
            <a:r>
              <a:rPr lang="it-IT" altLang="en-US" sz="3200" b="1" i="1"/>
              <a:t>L’ESALTAZIONE DELLA FIGURA DEL DUCE</a:t>
            </a:r>
          </a:p>
        </p:txBody>
      </p:sp>
      <p:sp>
        <p:nvSpPr>
          <p:cNvPr id="11267" name="Rectangle 3">
            <a:extLst>
              <a:ext uri="{FF2B5EF4-FFF2-40B4-BE49-F238E27FC236}">
                <a16:creationId xmlns:a16="http://schemas.microsoft.com/office/drawing/2014/main" id="{CFF1C501-8A15-CE0E-88D4-21085D988C30}"/>
              </a:ext>
            </a:extLst>
          </p:cNvPr>
          <p:cNvSpPr>
            <a:spLocks noGrp="1"/>
          </p:cNvSpPr>
          <p:nvPr>
            <p:ph type="body" idx="1"/>
          </p:nvPr>
        </p:nvSpPr>
        <p:spPr>
          <a:xfrm>
            <a:off x="228600" y="809625"/>
            <a:ext cx="8915400" cy="1608138"/>
          </a:xfrm>
          <a:blipFill dpi="0" rotWithShape="1">
            <a:blip r:embed="rId2"/>
            <a:srcRect/>
            <a:tile tx="0" ty="0" sx="100000" sy="100000" flip="none" algn="tl"/>
          </a:blipFill>
        </p:spPr>
        <p:txBody>
          <a:bodyPr/>
          <a:lstStyle/>
          <a:p>
            <a:pPr algn="ctr">
              <a:lnSpc>
                <a:spcPct val="80000"/>
              </a:lnSpc>
              <a:buFontTx/>
              <a:buNone/>
            </a:pPr>
            <a:r>
              <a:rPr lang="it-IT" altLang="en-US" sz="2800" b="1" i="1"/>
              <a:t>Quella che chiamano la mia "dittatura" è basata su molto entusiasmo popolare. Un modello di Italiano plasmato sulla figura del Duce: atletico, coi valori della chiesa e della famiglia, rurale e prolifico</a:t>
            </a:r>
            <a:br>
              <a:rPr lang="it-IT" altLang="en-US" sz="2800" b="1"/>
            </a:br>
            <a:endParaRPr lang="it-IT" altLang="en-US" sz="2800"/>
          </a:p>
        </p:txBody>
      </p:sp>
      <p:pic>
        <p:nvPicPr>
          <p:cNvPr id="11268" name="Picture 5" descr="http://www.ilduce.net/Foto%20Duce/Galleria%20Benito%20Mussolini/22.jpg">
            <a:extLst>
              <a:ext uri="{FF2B5EF4-FFF2-40B4-BE49-F238E27FC236}">
                <a16:creationId xmlns:a16="http://schemas.microsoft.com/office/drawing/2014/main" id="{9949E17D-5ACD-50AC-4FD4-2645620A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339975"/>
            <a:ext cx="59436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4DB8433C-039E-6A8D-D8BD-0F23EFABE8C0}"/>
              </a:ext>
            </a:extLst>
          </p:cNvPr>
          <p:cNvSpPr>
            <a:spLocks noGrp="1"/>
          </p:cNvSpPr>
          <p:nvPr>
            <p:ph type="title"/>
          </p:nvPr>
        </p:nvSpPr>
        <p:spPr>
          <a:xfrm>
            <a:off x="5943600" y="1295400"/>
            <a:ext cx="2362200" cy="2743200"/>
          </a:xfrm>
          <a:solidFill>
            <a:srgbClr val="FF66CC"/>
          </a:solidFill>
        </p:spPr>
        <p:txBody>
          <a:bodyPr/>
          <a:lstStyle/>
          <a:p>
            <a:r>
              <a:rPr lang="it-IT" altLang="en-US"/>
              <a:t>La scuola </a:t>
            </a:r>
            <a:br>
              <a:rPr lang="it-IT" altLang="en-US"/>
            </a:br>
            <a:r>
              <a:rPr lang="it-IT" altLang="en-US"/>
              <a:t>fascista</a:t>
            </a:r>
          </a:p>
        </p:txBody>
      </p:sp>
      <p:pic>
        <p:nvPicPr>
          <p:cNvPr id="12291" name="Picture 4" descr="http://www.rivolidistoria.it/lavori_scuole/scuolafascismo/SCUOLA%20FASCIO%203E/libritesto.jpg">
            <a:extLst>
              <a:ext uri="{FF2B5EF4-FFF2-40B4-BE49-F238E27FC236}">
                <a16:creationId xmlns:a16="http://schemas.microsoft.com/office/drawing/2014/main" id="{C7D5C98E-1C8A-20A4-5C59-202C720BF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515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ttangolo 2">
            <a:extLst>
              <a:ext uri="{FF2B5EF4-FFF2-40B4-BE49-F238E27FC236}">
                <a16:creationId xmlns:a16="http://schemas.microsoft.com/office/drawing/2014/main" id="{966ADCD2-0D40-4C6C-B59F-4A94D5D09C31}"/>
              </a:ext>
            </a:extLst>
          </p:cNvPr>
          <p:cNvSpPr>
            <a:spLocks noChangeArrowheads="1"/>
          </p:cNvSpPr>
          <p:nvPr/>
        </p:nvSpPr>
        <p:spPr bwMode="auto">
          <a:xfrm>
            <a:off x="5148263" y="117475"/>
            <a:ext cx="3995737" cy="6740525"/>
          </a:xfrm>
          <a:prstGeom prst="rect">
            <a:avLst/>
          </a:prstGeom>
          <a:solidFill>
            <a:schemeClr val="tx2">
              <a:lumMod val="40000"/>
              <a:lumOff val="60000"/>
            </a:schemeClr>
          </a:solidFill>
          <a:ln w="9525">
            <a:noFill/>
            <a:miter lim="800000"/>
            <a:headEnd/>
            <a:tailEnd/>
          </a:ln>
        </p:spPr>
        <p:txBody>
          <a:bodyPr>
            <a:spAutoFit/>
          </a:bodyPr>
          <a:lstStyle/>
          <a:p>
            <a:pPr>
              <a:defRPr/>
            </a:pPr>
            <a:r>
              <a:rPr lang="it-IT" sz="2400" dirty="0">
                <a:solidFill>
                  <a:schemeClr val="accent2">
                    <a:lumMod val="75000"/>
                  </a:schemeClr>
                </a:solidFill>
                <a:latin typeface="Verdana" pitchFamily="34" charset="0"/>
              </a:rPr>
              <a:t>L’ </a:t>
            </a:r>
            <a:r>
              <a:rPr lang="it-IT" sz="2400" b="1" dirty="0">
                <a:solidFill>
                  <a:schemeClr val="accent2">
                    <a:lumMod val="75000"/>
                  </a:schemeClr>
                </a:solidFill>
                <a:latin typeface="Verdana" pitchFamily="34" charset="0"/>
              </a:rPr>
              <a:t>educazione</a:t>
            </a:r>
            <a:r>
              <a:rPr lang="it-IT" sz="2400" dirty="0">
                <a:solidFill>
                  <a:schemeClr val="accent2">
                    <a:lumMod val="75000"/>
                  </a:schemeClr>
                </a:solidFill>
                <a:latin typeface="Verdana" pitchFamily="34" charset="0"/>
              </a:rPr>
              <a:t> paramilitare costituiva una parte fondamentale della pedagogia fascista.</a:t>
            </a:r>
          </a:p>
          <a:p>
            <a:pPr>
              <a:defRPr/>
            </a:pPr>
            <a:r>
              <a:rPr lang="it-IT" sz="2400" dirty="0">
                <a:solidFill>
                  <a:schemeClr val="accent2">
                    <a:lumMod val="75000"/>
                  </a:schemeClr>
                </a:solidFill>
                <a:latin typeface="Verdana" pitchFamily="34" charset="0"/>
              </a:rPr>
              <a:t> </a:t>
            </a:r>
          </a:p>
          <a:p>
            <a:pPr>
              <a:defRPr/>
            </a:pPr>
            <a:r>
              <a:rPr lang="it-IT" sz="2400" dirty="0">
                <a:solidFill>
                  <a:schemeClr val="tx2"/>
                </a:solidFill>
                <a:latin typeface="Verdana" pitchFamily="34" charset="0"/>
              </a:rPr>
              <a:t>I bambini venivano iscritti a </a:t>
            </a:r>
            <a:r>
              <a:rPr lang="it-IT" sz="2400" dirty="0">
                <a:solidFill>
                  <a:schemeClr val="accent2">
                    <a:lumMod val="75000"/>
                  </a:schemeClr>
                </a:solidFill>
                <a:latin typeface="Verdana" pitchFamily="34" charset="0"/>
              </a:rPr>
              <a:t>4 anni </a:t>
            </a:r>
            <a:r>
              <a:rPr lang="it-IT" sz="2400" dirty="0">
                <a:solidFill>
                  <a:schemeClr val="tx2"/>
                </a:solidFill>
                <a:latin typeface="Verdana" pitchFamily="34" charset="0"/>
              </a:rPr>
              <a:t>ai "Figli della Lupa", </a:t>
            </a:r>
            <a:r>
              <a:rPr lang="it-IT" sz="2400" dirty="0">
                <a:solidFill>
                  <a:schemeClr val="accent2">
                    <a:lumMod val="75000"/>
                  </a:schemeClr>
                </a:solidFill>
                <a:latin typeface="Verdana" pitchFamily="34" charset="0"/>
              </a:rPr>
              <a:t>da 8 a 14 </a:t>
            </a:r>
            <a:r>
              <a:rPr lang="it-IT" sz="2400" dirty="0">
                <a:solidFill>
                  <a:schemeClr val="tx2"/>
                </a:solidFill>
                <a:latin typeface="Verdana" pitchFamily="34" charset="0"/>
              </a:rPr>
              <a:t>anni ai "Balilla", </a:t>
            </a:r>
            <a:r>
              <a:rPr lang="it-IT" sz="2400" dirty="0">
                <a:solidFill>
                  <a:schemeClr val="accent2">
                    <a:lumMod val="75000"/>
                  </a:schemeClr>
                </a:solidFill>
                <a:latin typeface="Verdana" pitchFamily="34" charset="0"/>
              </a:rPr>
              <a:t>da 14  a 18 </a:t>
            </a:r>
            <a:r>
              <a:rPr lang="it-IT" sz="2400" dirty="0">
                <a:solidFill>
                  <a:schemeClr val="tx2"/>
                </a:solidFill>
                <a:latin typeface="Verdana" pitchFamily="34" charset="0"/>
              </a:rPr>
              <a:t>agli" Avanguardisti", </a:t>
            </a:r>
            <a:r>
              <a:rPr lang="it-IT" sz="2400" dirty="0">
                <a:solidFill>
                  <a:schemeClr val="accent2">
                    <a:lumMod val="75000"/>
                  </a:schemeClr>
                </a:solidFill>
                <a:latin typeface="Verdana" pitchFamily="34" charset="0"/>
              </a:rPr>
              <a:t>oltre i 18 anni </a:t>
            </a:r>
            <a:r>
              <a:rPr lang="it-IT" sz="2400" dirty="0">
                <a:solidFill>
                  <a:schemeClr val="tx2"/>
                </a:solidFill>
                <a:latin typeface="Verdana" pitchFamily="34" charset="0"/>
              </a:rPr>
              <a:t>alla "Giovent</a:t>
            </a:r>
            <a:r>
              <a:rPr lang="it-IT" sz="2400" dirty="0">
                <a:solidFill>
                  <a:schemeClr val="tx2"/>
                </a:solidFill>
                <a:latin typeface="Arial" charset="0"/>
              </a:rPr>
              <a:t>ù</a:t>
            </a:r>
            <a:r>
              <a:rPr lang="it-IT" sz="2400" dirty="0">
                <a:solidFill>
                  <a:schemeClr val="tx2"/>
                </a:solidFill>
                <a:latin typeface="Verdana" pitchFamily="34" charset="0"/>
              </a:rPr>
              <a:t> Fascista".</a:t>
            </a:r>
            <a:r>
              <a:rPr lang="it-IT" sz="2400" dirty="0">
                <a:solidFill>
                  <a:schemeClr val="tx2"/>
                </a:solidFill>
                <a:latin typeface="Arial" charset="0"/>
              </a:rPr>
              <a:t> </a:t>
            </a:r>
          </a:p>
          <a:p>
            <a:pPr>
              <a:defRPr/>
            </a:pPr>
            <a:endParaRPr lang="it-IT" sz="2400" dirty="0">
              <a:solidFill>
                <a:schemeClr val="tx2"/>
              </a:solidFill>
              <a:latin typeface="Verdana" pitchFamily="34" charset="0"/>
            </a:endParaRPr>
          </a:p>
          <a:p>
            <a:pPr>
              <a:defRPr/>
            </a:pPr>
            <a:r>
              <a:rPr lang="it-IT" sz="2400" dirty="0">
                <a:solidFill>
                  <a:schemeClr val="tx2"/>
                </a:solidFill>
                <a:latin typeface="Verdana" pitchFamily="34" charset="0"/>
              </a:rPr>
              <a:t>Parallelamente le formazioni femminili erano le </a:t>
            </a:r>
            <a:r>
              <a:rPr lang="it-IT" sz="2400" dirty="0">
                <a:solidFill>
                  <a:schemeClr val="tx2"/>
                </a:solidFill>
                <a:latin typeface="Arial" charset="0"/>
              </a:rPr>
              <a:t>“</a:t>
            </a:r>
            <a:r>
              <a:rPr lang="it-IT" sz="2400" dirty="0">
                <a:solidFill>
                  <a:schemeClr val="tx2"/>
                </a:solidFill>
                <a:latin typeface="Verdana" pitchFamily="34" charset="0"/>
              </a:rPr>
              <a:t>Piccole italiane</a:t>
            </a:r>
            <a:r>
              <a:rPr lang="it-IT" sz="2400" dirty="0">
                <a:solidFill>
                  <a:schemeClr val="tx2"/>
                </a:solidFill>
                <a:latin typeface="Arial" charset="0"/>
              </a:rPr>
              <a:t>”</a:t>
            </a:r>
            <a:r>
              <a:rPr lang="it-IT" sz="2400" dirty="0">
                <a:solidFill>
                  <a:schemeClr val="tx2"/>
                </a:solidFill>
                <a:latin typeface="Verdana" pitchFamily="34" charset="0"/>
              </a:rPr>
              <a:t> e le </a:t>
            </a:r>
            <a:r>
              <a:rPr lang="it-IT" sz="2400" dirty="0">
                <a:solidFill>
                  <a:schemeClr val="tx2"/>
                </a:solidFill>
                <a:latin typeface="Arial" charset="0"/>
              </a:rPr>
              <a:t>“</a:t>
            </a:r>
            <a:r>
              <a:rPr lang="it-IT" sz="2400" dirty="0">
                <a:solidFill>
                  <a:schemeClr val="tx2"/>
                </a:solidFill>
                <a:latin typeface="Verdana" pitchFamily="34" charset="0"/>
              </a:rPr>
              <a:t>Giovani italiane</a:t>
            </a:r>
            <a:r>
              <a:rPr lang="it-IT" sz="2400" dirty="0">
                <a:solidFill>
                  <a:schemeClr val="tx2"/>
                </a:solidFill>
                <a:latin typeface="Arial" charset="0"/>
              </a:rPr>
              <a:t>”</a:t>
            </a:r>
            <a:r>
              <a:rPr lang="it-IT" sz="2400" dirty="0">
                <a:solidFill>
                  <a:schemeClr val="tx2"/>
                </a:solidFill>
                <a:latin typeface="Verdana" pitchFamily="34" charset="0"/>
              </a:rPr>
              <a:t>.</a:t>
            </a:r>
            <a:r>
              <a:rPr lang="it-IT" sz="2400" dirty="0">
                <a:solidFill>
                  <a:schemeClr val="tx2"/>
                </a:solidFill>
                <a:latin typeface="Arial" charset="0"/>
              </a:rPr>
              <a:t> </a:t>
            </a:r>
          </a:p>
        </p:txBody>
      </p:sp>
      <p:pic>
        <p:nvPicPr>
          <p:cNvPr id="13315" name="Picture 14" descr="http://www.rivolidistoria.it/lavori_scuole/scuolafascismo/SCUOLA%20FASCIO%203E/139.jpg">
            <a:extLst>
              <a:ext uri="{FF2B5EF4-FFF2-40B4-BE49-F238E27FC236}">
                <a16:creationId xmlns:a16="http://schemas.microsoft.com/office/drawing/2014/main" id="{483AF604-E21F-FA9C-4658-EC04E884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52513"/>
            <a:ext cx="38354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asellaDiTesto 3">
            <a:extLst>
              <a:ext uri="{FF2B5EF4-FFF2-40B4-BE49-F238E27FC236}">
                <a16:creationId xmlns:a16="http://schemas.microsoft.com/office/drawing/2014/main" id="{82CFCFF2-1199-F2DC-17D4-712C00F40A8E}"/>
              </a:ext>
            </a:extLst>
          </p:cNvPr>
          <p:cNvSpPr txBox="1">
            <a:spLocks noChangeArrowheads="1"/>
          </p:cNvSpPr>
          <p:nvPr/>
        </p:nvSpPr>
        <p:spPr bwMode="auto">
          <a:xfrm>
            <a:off x="1042988" y="333375"/>
            <a:ext cx="3673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b="1">
                <a:latin typeface="Arial" panose="020B0604020202020204" pitchFamily="34" charset="0"/>
              </a:rPr>
              <a:t>L’EPOCA FASCISTA</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6102</TotalTime>
  <Words>1113</Words>
  <Application>Microsoft Macintosh PowerPoint</Application>
  <PresentationFormat>On-screen Show (4:3)</PresentationFormat>
  <Paragraphs>72</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Helvetica</vt:lpstr>
      <vt:lpstr>MS PGothic</vt:lpstr>
      <vt:lpstr>Wingdings</vt:lpstr>
      <vt:lpstr>Times New Roman</vt:lpstr>
      <vt:lpstr>Verdana</vt:lpstr>
      <vt:lpstr>Comic Sans MS</vt:lpstr>
      <vt:lpstr>Gulim</vt:lpstr>
      <vt:lpstr>Office Theme</vt:lpstr>
      <vt:lpstr>PowerPoint Presentation</vt:lpstr>
      <vt:lpstr>Il Fascismo diventa regime: dittatoriale e totalitario</vt:lpstr>
      <vt:lpstr>La politica economica</vt:lpstr>
      <vt:lpstr>La politica estera</vt:lpstr>
      <vt:lpstr>Le leggi antisemite</vt:lpstr>
      <vt:lpstr>1938: la legislazione antiebraica</vt:lpstr>
      <vt:lpstr> L’ESALTAZIONE DELLA FIGURA DEL DUCE</vt:lpstr>
      <vt:lpstr>La scuola  fascista</vt:lpstr>
      <vt:lpstr>PowerPoint Presentation</vt:lpstr>
      <vt:lpstr>Propaganda e formazione dei giovani</vt:lpstr>
      <vt:lpstr>PowerPoint Presentation</vt:lpstr>
      <vt:lpstr>PowerPoint Presentation</vt:lpstr>
      <vt:lpstr>In spiaggia tra villeggianti, due ragazze in copricostume ed ombrellino posano accanto ad un giovanotto, in casacca e pantaloni - Campo medio </vt:lpstr>
      <vt:lpstr>L’organizzazione del consenso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dc:creator>
  <cp:lastModifiedBy>Peter Langdale</cp:lastModifiedBy>
  <cp:revision>390</cp:revision>
  <cp:lastPrinted>2018-10-30T13:09:36Z</cp:lastPrinted>
  <dcterms:created xsi:type="dcterms:W3CDTF">2011-02-16T14:19:06Z</dcterms:created>
  <dcterms:modified xsi:type="dcterms:W3CDTF">2023-02-07T14:20:01Z</dcterms:modified>
</cp:coreProperties>
</file>