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6" r:id="rId6"/>
    <p:sldId id="260" r:id="rId7"/>
    <p:sldId id="263" r:id="rId8"/>
    <p:sldId id="265" r:id="rId9"/>
    <p:sldId id="264" r:id="rId10"/>
    <p:sldId id="267" r:id="rId11"/>
    <p:sldId id="262" r:id="rId12"/>
    <p:sldId id="261" r:id="rId13"/>
    <p:sldId id="268" r:id="rId14"/>
    <p:sldId id="270" r:id="rId15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5DEB3-3FF9-4D9C-B942-85FDB01B82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B2C3B8-244C-440F-94DA-B4393E1B42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59F13B-69B3-4FB7-A06C-490CE4EE9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63BA6-1F3B-43A4-B037-B39560FD31AD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F929B6-2AD1-4E0D-9BC3-5EE5AF5AF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3C02AC-779D-4DD7-9D8F-606E6A25B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080C9-9944-4F10-8DBC-E34DEA6290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6852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C37C0-C501-4854-8F50-BFAFD2E7D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891951-8908-4F91-BDD6-6083D0DC73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213DE2-E26C-42B7-992A-01A9943C5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63BA6-1F3B-43A4-B037-B39560FD31AD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0D338-378B-406E-9C38-7817077DE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BC4289-088A-4B32-97FE-1C4EF4F5F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080C9-9944-4F10-8DBC-E34DEA6290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67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4167E3-A9EA-408E-8108-168E8DFF01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EA45FF-08CA-4B94-8E5D-99558A690B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B01E37-08E3-4BD0-82BA-C52D083EF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63BA6-1F3B-43A4-B037-B39560FD31AD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28837F-EBFA-4B36-90EA-5A41D3A4F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A0F987-0427-49BD-8BDC-96487F7E4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080C9-9944-4F10-8DBC-E34DEA6290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646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433CE-C0C4-4933-BC4C-E683829FC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217BA-B2A8-43AC-81DD-EE3D6D81D4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3A94B0-C4FD-47EA-9D61-69013E94C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63BA6-1F3B-43A4-B037-B39560FD31AD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57BE19-0A72-4E67-91C0-4031338B5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7660FC-689A-44D2-A2E1-C8EAC7D50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080C9-9944-4F10-8DBC-E34DEA6290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015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D6FB9-BDE1-4468-8152-BFC80ED47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BE8FC7-F441-4FE8-B8CD-49130B424A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4F3C38-5051-4E67-A6E8-7D0E1C92D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63BA6-1F3B-43A4-B037-B39560FD31AD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0DA005-35EF-46DF-80CC-6D4758B85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7CB15B-0CB0-4C41-8126-5285F8899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080C9-9944-4F10-8DBC-E34DEA6290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533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523E9-69CC-49AD-8453-EDC2100CC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F1E2D-598F-453E-9C4F-289FA95D06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199796-449C-4469-9078-E6B29008C5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2BD68B-2791-464A-A5B9-1C97D009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63BA6-1F3B-43A4-B037-B39560FD31AD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810E6D-EDB4-4CF3-86C1-C262FE20D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41CF77-1952-4E9B-B883-4AEB9FC95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080C9-9944-4F10-8DBC-E34DEA6290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4129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6B231-1C5B-4079-BAEA-D5573D1AE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9A5FF4-6119-4587-BB16-D0601504BA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E92A07-ED0A-4C8B-BAE2-97D060FEDD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DFB4F1-506D-47C2-A1CD-610B2CEC27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7941B9-E726-4238-97FD-654BF20F51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12F5D5-EA99-430B-8E2E-B7371F08D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63BA6-1F3B-43A4-B037-B39560FD31AD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648BE7-1A58-4AA0-A9E1-D54C60945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4024F38-069D-48EA-A15C-CCA0AF7FE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080C9-9944-4F10-8DBC-E34DEA6290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6554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C2D3B-62E8-4B20-83D6-44BE15410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EBFF82-4E42-45FF-A5F6-9460A1854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63BA6-1F3B-43A4-B037-B39560FD31AD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1A01D7-F09F-400D-BC5F-32F6952C0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CFAC5F-8461-4903-A3F9-456AA5F94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080C9-9944-4F10-8DBC-E34DEA6290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7115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943D84-EEC8-4058-BF58-5E6160845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63BA6-1F3B-43A4-B037-B39560FD31AD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4BA147-0714-4F17-8B91-95492684C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033DD1-EFE7-41B3-B3DF-C1811C20A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080C9-9944-4F10-8DBC-E34DEA6290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6063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0000F-C9A5-4538-A929-86A0A2B00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682C74-5DA5-4C2F-A0C5-40E2BA575E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392918-F89D-413F-92B5-1DE22931D4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37256F-4A9F-49BA-BC9B-40397DE94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63BA6-1F3B-43A4-B037-B39560FD31AD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793CA7-C0DF-471C-A43E-1F05671B8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E54708-71DA-474E-A269-983328753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080C9-9944-4F10-8DBC-E34DEA6290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5495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FBAE0-859F-40AE-B662-88A193B73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846829-2864-41C8-B218-3E0C4A244A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D7EAAE-0D02-4FDE-B54E-5B83AFC423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904E07-C923-42FE-A044-98A16B227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63BA6-1F3B-43A4-B037-B39560FD31AD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61BAF-2CD3-4B9B-A122-FCE4D97BA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A6ADBE-50BA-468C-A5AD-3E7925478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080C9-9944-4F10-8DBC-E34DEA6290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9525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E566C4-19E1-4B8E-8B37-C2665CF0A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5095D2-F47E-458E-943D-77F8330293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1C79E2-4900-4812-A524-A47DC96C2D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63BA6-1F3B-43A4-B037-B39560FD31AD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A31116-DAE9-4AB6-AA32-0584314671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8F88DF-4833-4E7C-BB48-4F5D65A4BB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080C9-9944-4F10-8DBC-E34DEA6290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3862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vavoceweb.com/2014/07/31/differenze-tra-nord-e-sud-dallunita-ditalia-ad-oggi-le-due-macroregioni-a-confronto/" TargetMode="External"/><Relationship Id="rId2" Type="http://schemas.openxmlformats.org/officeDocument/2006/relationships/hyperlink" Target="http://www.ansa.it/sito/notizie/cultura/unlibroalgiorno/2016/11/27/nord-sud-italiani-a-confronto-da-a-a-z_f73c9669-e3ed-42ce-8083-2e1ccecf06cf.htmlhttp:/www.ansa.it/sito/notizie/cultura/unlibroalgiorno/2016/11/27/nord-sud-italiani-a-confronto-da-a-a-z_f73c9669-e3ed-42ce-8083-2e1ccecf06cf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2Fhi5ahj2I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B44BA-8345-45C9-939B-E443826D1D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7652" y="406400"/>
            <a:ext cx="9448800" cy="1170609"/>
          </a:xfrm>
        </p:spPr>
        <p:txBody>
          <a:bodyPr/>
          <a:lstStyle/>
          <a:p>
            <a:r>
              <a:rPr lang="en-GB" dirty="0"/>
              <a:t>Nord e Sud: </a:t>
            </a:r>
            <a:r>
              <a:rPr lang="en-GB" dirty="0" err="1"/>
              <a:t>gli</a:t>
            </a:r>
            <a:r>
              <a:rPr lang="en-GB" dirty="0"/>
              <a:t> </a:t>
            </a:r>
            <a:r>
              <a:rPr lang="en-GB" dirty="0" err="1"/>
              <a:t>stereotipi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861E2A-8660-436C-9FB8-CD09A6E98F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577010"/>
            <a:ext cx="9899374" cy="4465982"/>
          </a:xfrm>
        </p:spPr>
        <p:txBody>
          <a:bodyPr/>
          <a:lstStyle/>
          <a:p>
            <a:r>
              <a:rPr lang="en-GB" sz="3200" b="1" dirty="0" err="1"/>
              <a:t>Esistono</a:t>
            </a:r>
            <a:r>
              <a:rPr lang="en-GB" sz="3200" b="1" dirty="0"/>
              <a:t> </a:t>
            </a:r>
            <a:r>
              <a:rPr lang="en-GB" sz="3200" b="1" dirty="0" err="1"/>
              <a:t>ancora</a:t>
            </a:r>
            <a:r>
              <a:rPr lang="en-GB" sz="3200" b="1" dirty="0"/>
              <a:t> secondo </a:t>
            </a:r>
            <a:r>
              <a:rPr lang="en-GB" sz="3200" b="1" dirty="0" err="1"/>
              <a:t>voi</a:t>
            </a:r>
            <a:r>
              <a:rPr lang="en-GB" sz="3200" b="1" dirty="0"/>
              <a:t> </a:t>
            </a:r>
            <a:r>
              <a:rPr lang="en-GB" sz="3200" b="1" dirty="0" err="1"/>
              <a:t>pregiudizi</a:t>
            </a:r>
            <a:r>
              <a:rPr lang="en-GB" sz="3200" b="1" dirty="0"/>
              <a:t> </a:t>
            </a:r>
            <a:r>
              <a:rPr lang="en-GB" sz="3200" b="1" dirty="0" err="1"/>
              <a:t>tra</a:t>
            </a:r>
            <a:r>
              <a:rPr lang="en-GB" sz="3200" b="1" dirty="0"/>
              <a:t> Nord e Sud Italia? Se </a:t>
            </a:r>
            <a:r>
              <a:rPr lang="en-GB" sz="3200" b="1" dirty="0" err="1"/>
              <a:t>si,quali</a:t>
            </a:r>
            <a:r>
              <a:rPr lang="en-GB" sz="3200" b="1" dirty="0"/>
              <a:t> </a:t>
            </a:r>
            <a:r>
              <a:rPr lang="en-GB" sz="3200" b="1" dirty="0" err="1"/>
              <a:t>sono</a:t>
            </a:r>
            <a:r>
              <a:rPr lang="en-GB" sz="3200" b="1" dirty="0"/>
              <a:t> le </a:t>
            </a:r>
            <a:r>
              <a:rPr lang="en-GB" sz="3200" b="1" dirty="0" err="1"/>
              <a:t>principali</a:t>
            </a:r>
            <a:r>
              <a:rPr lang="en-GB" sz="3200" b="1" dirty="0"/>
              <a:t> </a:t>
            </a:r>
            <a:r>
              <a:rPr lang="en-GB" sz="3200" b="1" dirty="0" err="1"/>
              <a:t>differenze</a:t>
            </a:r>
            <a:r>
              <a:rPr lang="en-GB" sz="3200" b="1" dirty="0"/>
              <a:t> </a:t>
            </a:r>
            <a:r>
              <a:rPr lang="en-GB" sz="3200" b="1" dirty="0" err="1"/>
              <a:t>culturali</a:t>
            </a:r>
            <a:r>
              <a:rPr lang="en-GB" sz="3200" b="1" dirty="0"/>
              <a:t> </a:t>
            </a:r>
            <a:r>
              <a:rPr lang="en-GB" sz="3200" b="1" dirty="0" err="1"/>
              <a:t>tra</a:t>
            </a:r>
            <a:r>
              <a:rPr lang="en-GB" sz="3200" b="1" dirty="0"/>
              <a:t> </a:t>
            </a:r>
            <a:r>
              <a:rPr lang="en-GB" sz="3200" b="1" dirty="0" err="1"/>
              <a:t>i</a:t>
            </a:r>
            <a:r>
              <a:rPr lang="en-GB" sz="3200" b="1" dirty="0"/>
              <a:t> due </a:t>
            </a:r>
            <a:r>
              <a:rPr lang="en-GB" sz="3200" b="1" dirty="0" err="1"/>
              <a:t>poli</a:t>
            </a:r>
            <a:r>
              <a:rPr lang="en-GB" sz="3200" b="1" dirty="0"/>
              <a:t> </a:t>
            </a:r>
            <a:r>
              <a:rPr lang="en-GB" sz="3200" b="1" dirty="0" err="1"/>
              <a:t>opposti</a:t>
            </a:r>
            <a:r>
              <a:rPr lang="en-GB" sz="3200" b="1" dirty="0"/>
              <a:t> </a:t>
            </a:r>
            <a:r>
              <a:rPr lang="en-GB" sz="3200" b="1" dirty="0" err="1"/>
              <a:t>dello</a:t>
            </a:r>
            <a:r>
              <a:rPr lang="en-GB" sz="3200" b="1" dirty="0"/>
              <a:t> </a:t>
            </a:r>
            <a:r>
              <a:rPr lang="en-GB" sz="3200" b="1" dirty="0" err="1"/>
              <a:t>stivale</a:t>
            </a:r>
            <a:r>
              <a:rPr lang="en-GB" sz="3200" b="1" dirty="0"/>
              <a:t>?</a:t>
            </a:r>
            <a:endParaRPr lang="en-GB" sz="3200" dirty="0"/>
          </a:p>
          <a:p>
            <a:endParaRPr lang="en-GB" dirty="0"/>
          </a:p>
          <a:p>
            <a:r>
              <a:rPr lang="it-IT" sz="3200" b="1" dirty="0"/>
              <a:t>Obiettivi</a:t>
            </a:r>
            <a:r>
              <a:rPr lang="it-IT" sz="3200" dirty="0"/>
              <a:t>: Comprendere gli stereotipi sugli italiani. </a:t>
            </a:r>
          </a:p>
          <a:p>
            <a:r>
              <a:rPr lang="it-IT" sz="3200" dirty="0"/>
              <a:t> Ampliamento lessicale: aggettivi qualificativi.</a:t>
            </a:r>
          </a:p>
          <a:p>
            <a:r>
              <a:rPr lang="it-IT" sz="3200" dirty="0"/>
              <a:t> Approfondimento culturale: nord e sud. </a:t>
            </a:r>
            <a:endParaRPr lang="en-GB" sz="3200" dirty="0"/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4E89D591-BB59-45DE-B968-712A4E2399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0395" y="3496366"/>
            <a:ext cx="2335832" cy="2955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57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AE982-1D36-4C70-BA52-2E4A04EA1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8545"/>
          </a:xfrm>
        </p:spPr>
        <p:txBody>
          <a:bodyPr>
            <a:normAutofit/>
          </a:bodyPr>
          <a:lstStyle/>
          <a:p>
            <a:r>
              <a:rPr lang="en-GB" sz="2800" b="1" dirty="0" err="1">
                <a:solidFill>
                  <a:srgbClr val="FF0000"/>
                </a:solidFill>
              </a:rPr>
              <a:t>Gli</a:t>
            </a:r>
            <a:r>
              <a:rPr lang="en-GB" sz="2800" b="1" dirty="0">
                <a:solidFill>
                  <a:srgbClr val="FF0000"/>
                </a:solidFill>
              </a:rPr>
              <a:t> </a:t>
            </a:r>
            <a:r>
              <a:rPr lang="en-GB" sz="2800" b="1" dirty="0" err="1">
                <a:solidFill>
                  <a:srgbClr val="FF0000"/>
                </a:solidFill>
              </a:rPr>
              <a:t>stereotipi</a:t>
            </a:r>
            <a:r>
              <a:rPr lang="en-GB" sz="2800" b="1" dirty="0">
                <a:solidFill>
                  <a:srgbClr val="FF0000"/>
                </a:solidFill>
              </a:rPr>
              <a:t> </a:t>
            </a:r>
            <a:r>
              <a:rPr lang="en-GB" sz="2800" b="1" dirty="0" err="1">
                <a:solidFill>
                  <a:srgbClr val="FF0000"/>
                </a:solidFill>
              </a:rPr>
              <a:t>degli</a:t>
            </a:r>
            <a:r>
              <a:rPr lang="en-GB" sz="2800" b="1" dirty="0">
                <a:solidFill>
                  <a:srgbClr val="FF0000"/>
                </a:solidFill>
              </a:rPr>
              <a:t> </a:t>
            </a:r>
            <a:r>
              <a:rPr lang="en-GB" sz="2800" b="1" dirty="0" err="1">
                <a:solidFill>
                  <a:srgbClr val="FF0000"/>
                </a:solidFill>
              </a:rPr>
              <a:t>italiani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C3BBD1-EC20-4D0A-AD38-8AD9E927D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278" y="1140653"/>
            <a:ext cx="10770704" cy="5352222"/>
          </a:xfrm>
        </p:spPr>
        <p:txBody>
          <a:bodyPr>
            <a:normAutofit fontScale="92500" lnSpcReduction="10000"/>
          </a:bodyPr>
          <a:lstStyle/>
          <a:p>
            <a:r>
              <a:rPr lang="it-IT" b="1" dirty="0"/>
              <a:t>I </a:t>
            </a:r>
            <a:r>
              <a:rPr lang="it-IT" b="1" i="1" dirty="0"/>
              <a:t>lombardi</a:t>
            </a:r>
            <a:r>
              <a:rPr lang="it-IT" dirty="0"/>
              <a:t>: lavorano tutto il giorno, sono antipatici ma ricchi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b="1" dirty="0"/>
              <a:t>Gli </a:t>
            </a:r>
            <a:r>
              <a:rPr lang="it-IT" b="1" i="1" dirty="0"/>
              <a:t>emiliani</a:t>
            </a:r>
            <a:r>
              <a:rPr lang="it-IT" dirty="0"/>
              <a:t>: sono comunisti (odiano il Papa), allegri, mangioni</a:t>
            </a:r>
          </a:p>
          <a:p>
            <a:pPr marL="0" indent="0">
              <a:buNone/>
            </a:pPr>
            <a:r>
              <a:rPr lang="it-IT" dirty="0"/>
              <a:t> </a:t>
            </a:r>
          </a:p>
          <a:p>
            <a:r>
              <a:rPr lang="it-IT" b="1" dirty="0"/>
              <a:t>I </a:t>
            </a:r>
            <a:r>
              <a:rPr lang="it-IT" b="1" i="1" dirty="0"/>
              <a:t>toscani</a:t>
            </a:r>
            <a:r>
              <a:rPr lang="it-IT" dirty="0"/>
              <a:t>: sono simpaticissimi, però anche arroganti; sono gli unici a parlare bene l’italiano</a:t>
            </a:r>
          </a:p>
          <a:p>
            <a:pPr marL="0" indent="0">
              <a:buNone/>
            </a:pPr>
            <a:r>
              <a:rPr lang="it-IT" dirty="0"/>
              <a:t> </a:t>
            </a:r>
          </a:p>
          <a:p>
            <a:r>
              <a:rPr lang="it-IT" b="1" dirty="0"/>
              <a:t>Gli </a:t>
            </a:r>
            <a:r>
              <a:rPr lang="it-IT" b="1" i="1" dirty="0"/>
              <a:t>umbri</a:t>
            </a:r>
            <a:r>
              <a:rPr lang="it-IT" dirty="0"/>
              <a:t>: sono riservati e tranquilli</a:t>
            </a:r>
          </a:p>
          <a:p>
            <a:pPr marL="0" indent="0">
              <a:buNone/>
            </a:pPr>
            <a:r>
              <a:rPr lang="it-IT" dirty="0"/>
              <a:t> </a:t>
            </a:r>
          </a:p>
          <a:p>
            <a:r>
              <a:rPr lang="it-IT" b="1" dirty="0"/>
              <a:t>I </a:t>
            </a:r>
            <a:r>
              <a:rPr lang="it-IT" b="1" i="1" dirty="0"/>
              <a:t>piemontesi</a:t>
            </a:r>
            <a:r>
              <a:rPr lang="it-IT" dirty="0"/>
              <a:t>: sono eleganti e snob, parlano tutti francese</a:t>
            </a:r>
          </a:p>
          <a:p>
            <a:pPr marL="0" indent="0">
              <a:buNone/>
            </a:pPr>
            <a:r>
              <a:rPr lang="it-IT" dirty="0"/>
              <a:t> </a:t>
            </a:r>
          </a:p>
          <a:p>
            <a:r>
              <a:rPr lang="it-IT" b="1" dirty="0"/>
              <a:t>I </a:t>
            </a:r>
            <a:r>
              <a:rPr lang="it-IT" b="1" i="1" dirty="0"/>
              <a:t>sardi</a:t>
            </a:r>
            <a:r>
              <a:rPr lang="it-IT" dirty="0"/>
              <a:t>: sono chiusi, isolati, ignoranti.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2586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C5B16-73A2-43D7-949E-406C10399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287" y="304799"/>
            <a:ext cx="11834192" cy="1417983"/>
          </a:xfrm>
        </p:spPr>
        <p:txBody>
          <a:bodyPr/>
          <a:lstStyle/>
          <a:p>
            <a:br>
              <a:rPr lang="en-GB" dirty="0"/>
            </a:br>
            <a:r>
              <a:rPr lang="en-GB" b="1" dirty="0">
                <a:solidFill>
                  <a:srgbClr val="FF0000"/>
                </a:solidFill>
              </a:rPr>
              <a:t>Trailers: “Benvenuto al Sud” &amp;”Benvenuto al Nord”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2BB86-6CFF-42E1-950A-BBD971D587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287" y="1722782"/>
            <a:ext cx="11128513" cy="4454181"/>
          </a:xfrm>
        </p:spPr>
        <p:txBody>
          <a:bodyPr/>
          <a:lstStyle/>
          <a:p>
            <a:r>
              <a:rPr lang="it-IT" dirty="0"/>
              <a:t>Tra le diverse regioni italiane ci sono anche </a:t>
            </a:r>
            <a:r>
              <a:rPr lang="it-IT" b="1" dirty="0"/>
              <a:t>differenze culturali</a:t>
            </a:r>
            <a:r>
              <a:rPr lang="it-IT" dirty="0"/>
              <a:t>.</a:t>
            </a:r>
          </a:p>
          <a:p>
            <a:r>
              <a:rPr lang="it-IT" dirty="0"/>
              <a:t> Nel film “Benvenuto al Sud” il protagonista, di Milano, al Nord, deve andare al Sud, in Campania, a lavorare. </a:t>
            </a:r>
          </a:p>
          <a:p>
            <a:r>
              <a:rPr lang="it-IT" dirty="0"/>
              <a:t>Nel film “Benvenuto al Nord” il protagonista è costretto a trasferirsi per lavoro dal Sud al Nord. </a:t>
            </a:r>
          </a:p>
          <a:p>
            <a:pPr marL="0" indent="0">
              <a:buNone/>
            </a:pPr>
            <a:r>
              <a:rPr lang="it-IT" b="1" dirty="0"/>
              <a:t>TEMA : (250-300 parole)</a:t>
            </a:r>
          </a:p>
          <a:p>
            <a:pPr marL="0" indent="0">
              <a:buNone/>
            </a:pPr>
            <a:r>
              <a:rPr lang="it-IT" b="1" dirty="0"/>
              <a:t>Analizza come sono ritratti  nei due film gli italiani del Sud e del Nord. Secondo te danno un’immagine vera degli italiani? </a:t>
            </a:r>
          </a:p>
          <a:p>
            <a:endParaRPr lang="it-IT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6106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AD012-1A75-410D-985A-B2603F160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 b="1" dirty="0"/>
              <a:t>                   </a:t>
            </a:r>
            <a:r>
              <a:rPr lang="en-GB" sz="6600" b="1" dirty="0" err="1"/>
              <a:t>L’Italia</a:t>
            </a:r>
            <a:endParaRPr lang="en-GB" sz="6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47FCA-8B43-4B05-9D86-39ECC17106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5400" dirty="0"/>
              <a:t>P.S. Nord, Sud, Centro…. in fondo tutti gli italiani sono italiani!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39958313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D1992-5FBA-448B-98CB-2310573AE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Reading comprehensions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BD9EE8-93D0-41B6-B865-568B253436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1 </a:t>
            </a:r>
            <a:r>
              <a:rPr lang="en-GB" dirty="0">
                <a:hlinkClick r:id="rId2"/>
              </a:rPr>
              <a:t>Cristina Palumbo </a:t>
            </a:r>
            <a:r>
              <a:rPr lang="en-GB" dirty="0" err="1">
                <a:hlinkClick r:id="rId2"/>
              </a:rPr>
              <a:t>Crocco</a:t>
            </a:r>
            <a:r>
              <a:rPr lang="en-GB" dirty="0">
                <a:hlinkClick r:id="rId2"/>
              </a:rPr>
              <a:t>, </a:t>
            </a:r>
            <a:r>
              <a:rPr lang="en-GB" dirty="0" err="1">
                <a:hlinkClick r:id="rId2"/>
              </a:rPr>
              <a:t>NordSud</a:t>
            </a:r>
            <a:r>
              <a:rPr lang="en-GB" dirty="0">
                <a:hlinkClick r:id="rId2"/>
              </a:rPr>
              <a:t>, </a:t>
            </a:r>
            <a:r>
              <a:rPr lang="en-GB" dirty="0" err="1">
                <a:hlinkClick r:id="rId2"/>
              </a:rPr>
              <a:t>italiani</a:t>
            </a:r>
            <a:r>
              <a:rPr lang="en-GB" dirty="0">
                <a:hlinkClick r:id="rId2"/>
              </a:rPr>
              <a:t> a </a:t>
            </a:r>
            <a:r>
              <a:rPr lang="en-GB" dirty="0" err="1">
                <a:hlinkClick r:id="rId2"/>
              </a:rPr>
              <a:t>confronto</a:t>
            </a:r>
            <a:r>
              <a:rPr lang="en-GB" dirty="0"/>
              <a:t>. </a:t>
            </a: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dirty="0" err="1">
                <a:solidFill>
                  <a:srgbClr val="FF0000"/>
                </a:solidFill>
              </a:rPr>
              <a:t>Leggi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il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brano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ed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esponi</a:t>
            </a:r>
            <a:r>
              <a:rPr lang="en-GB" dirty="0">
                <a:solidFill>
                  <a:srgbClr val="FF0000"/>
                </a:solidFill>
              </a:rPr>
              <a:t> le </a:t>
            </a:r>
            <a:r>
              <a:rPr lang="en-GB" dirty="0" err="1">
                <a:solidFill>
                  <a:srgbClr val="FF0000"/>
                </a:solidFill>
              </a:rPr>
              <a:t>differenze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tra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il</a:t>
            </a:r>
            <a:r>
              <a:rPr lang="en-GB" dirty="0">
                <a:solidFill>
                  <a:srgbClr val="FF0000"/>
                </a:solidFill>
              </a:rPr>
              <a:t> Nord e </a:t>
            </a:r>
            <a:r>
              <a:rPr lang="en-GB" dirty="0" err="1">
                <a:solidFill>
                  <a:srgbClr val="FF0000"/>
                </a:solidFill>
              </a:rPr>
              <a:t>il</a:t>
            </a:r>
            <a:r>
              <a:rPr lang="en-GB" dirty="0">
                <a:solidFill>
                  <a:srgbClr val="FF0000"/>
                </a:solidFill>
              </a:rPr>
              <a:t> Sud Italia. </a:t>
            </a:r>
            <a:r>
              <a:rPr lang="en-GB" dirty="0" err="1">
                <a:solidFill>
                  <a:srgbClr val="FF0000"/>
                </a:solidFill>
              </a:rPr>
              <a:t>Che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cosa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deduci</a:t>
            </a:r>
            <a:r>
              <a:rPr lang="en-GB" dirty="0">
                <a:solidFill>
                  <a:srgbClr val="FF0000"/>
                </a:solidFill>
              </a:rPr>
              <a:t> da </a:t>
            </a:r>
            <a:r>
              <a:rPr lang="en-GB" dirty="0" err="1">
                <a:solidFill>
                  <a:srgbClr val="FF0000"/>
                </a:solidFill>
              </a:rPr>
              <a:t>queste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statistiche</a:t>
            </a:r>
            <a:r>
              <a:rPr lang="en-GB" dirty="0">
                <a:solidFill>
                  <a:srgbClr val="FF0000"/>
                </a:solidFill>
              </a:rPr>
              <a:t>? </a:t>
            </a:r>
            <a:r>
              <a:rPr lang="en-GB" dirty="0" err="1">
                <a:solidFill>
                  <a:srgbClr val="FF0000"/>
                </a:solidFill>
              </a:rPr>
              <a:t>Sei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d’accordo</a:t>
            </a:r>
            <a:r>
              <a:rPr lang="en-GB" dirty="0">
                <a:solidFill>
                  <a:srgbClr val="FF0000"/>
                </a:solidFill>
              </a:rPr>
              <a:t>?</a:t>
            </a:r>
          </a:p>
          <a:p>
            <a:endParaRPr lang="en-GB" dirty="0">
              <a:solidFill>
                <a:srgbClr val="FF0000"/>
              </a:solidFill>
            </a:endParaRPr>
          </a:p>
          <a:p>
            <a:r>
              <a:rPr lang="en-GB" dirty="0"/>
              <a:t>2 </a:t>
            </a:r>
            <a:r>
              <a:rPr lang="en-GB" dirty="0">
                <a:hlinkClick r:id="rId3"/>
              </a:rPr>
              <a:t>Differenze tra nord and sud dall’Unita’ d’Italia ad oggi. Le due macroregioni a confronto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22823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B44BA-8345-45C9-939B-E443826D1D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7652" y="406400"/>
            <a:ext cx="9448800" cy="1170609"/>
          </a:xfrm>
        </p:spPr>
        <p:txBody>
          <a:bodyPr/>
          <a:lstStyle/>
          <a:p>
            <a:r>
              <a:rPr lang="en-GB" dirty="0"/>
              <a:t>Nord e Sud: </a:t>
            </a:r>
            <a:r>
              <a:rPr lang="en-GB" dirty="0" err="1"/>
              <a:t>gli</a:t>
            </a:r>
            <a:r>
              <a:rPr lang="en-GB" dirty="0"/>
              <a:t> </a:t>
            </a:r>
            <a:r>
              <a:rPr lang="en-GB" dirty="0" err="1"/>
              <a:t>stereotipi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861E2A-8660-436C-9FB8-CD09A6E98F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577010"/>
            <a:ext cx="9899374" cy="4465982"/>
          </a:xfrm>
        </p:spPr>
        <p:txBody>
          <a:bodyPr/>
          <a:lstStyle/>
          <a:p>
            <a:r>
              <a:rPr lang="en-GB" sz="3200" b="1" dirty="0" err="1"/>
              <a:t>Tema</a:t>
            </a:r>
            <a:r>
              <a:rPr lang="en-GB" sz="3200" b="1" dirty="0"/>
              <a:t> : 250-300 parole.</a:t>
            </a:r>
          </a:p>
          <a:p>
            <a:endParaRPr lang="en-GB" sz="3200" b="1" dirty="0"/>
          </a:p>
          <a:p>
            <a:r>
              <a:rPr lang="en-GB" sz="3200" b="1" dirty="0" err="1"/>
              <a:t>Esistono</a:t>
            </a:r>
            <a:r>
              <a:rPr lang="en-GB" sz="3200" b="1" dirty="0"/>
              <a:t> </a:t>
            </a:r>
            <a:r>
              <a:rPr lang="en-GB" sz="3200" b="1" dirty="0" err="1"/>
              <a:t>ancora</a:t>
            </a:r>
            <a:r>
              <a:rPr lang="en-GB" sz="3200" b="1" dirty="0"/>
              <a:t> secondo </a:t>
            </a:r>
            <a:r>
              <a:rPr lang="en-GB" sz="3200" b="1" dirty="0" err="1"/>
              <a:t>voi</a:t>
            </a:r>
            <a:r>
              <a:rPr lang="en-GB" sz="3200" b="1" dirty="0"/>
              <a:t> </a:t>
            </a:r>
            <a:r>
              <a:rPr lang="en-GB" sz="3200" b="1" dirty="0" err="1"/>
              <a:t>pregiudizi</a:t>
            </a:r>
            <a:r>
              <a:rPr lang="en-GB" sz="3200" b="1" dirty="0"/>
              <a:t> </a:t>
            </a:r>
            <a:r>
              <a:rPr lang="en-GB" sz="3200" b="1" dirty="0" err="1"/>
              <a:t>tra</a:t>
            </a:r>
            <a:r>
              <a:rPr lang="en-GB" sz="3200" b="1" dirty="0"/>
              <a:t> Nord e Sud Italia? Se </a:t>
            </a:r>
            <a:r>
              <a:rPr lang="en-GB" sz="3200" b="1" dirty="0" err="1"/>
              <a:t>si,quali</a:t>
            </a:r>
            <a:r>
              <a:rPr lang="en-GB" sz="3200" b="1" dirty="0"/>
              <a:t> </a:t>
            </a:r>
            <a:r>
              <a:rPr lang="en-GB" sz="3200" b="1" dirty="0" err="1"/>
              <a:t>sono</a:t>
            </a:r>
            <a:r>
              <a:rPr lang="en-GB" sz="3200" b="1" dirty="0"/>
              <a:t> le </a:t>
            </a:r>
            <a:r>
              <a:rPr lang="en-GB" sz="3200" b="1" dirty="0" err="1"/>
              <a:t>principali</a:t>
            </a:r>
            <a:r>
              <a:rPr lang="en-GB" sz="3200" b="1" dirty="0"/>
              <a:t> </a:t>
            </a:r>
            <a:r>
              <a:rPr lang="en-GB" sz="3200" b="1" dirty="0" err="1"/>
              <a:t>differenze</a:t>
            </a:r>
            <a:r>
              <a:rPr lang="en-GB" sz="3200" b="1" dirty="0"/>
              <a:t> </a:t>
            </a:r>
            <a:r>
              <a:rPr lang="en-GB" sz="3200" b="1" dirty="0" err="1"/>
              <a:t>culturali</a:t>
            </a:r>
            <a:r>
              <a:rPr lang="en-GB" sz="3200" b="1" dirty="0"/>
              <a:t> </a:t>
            </a:r>
            <a:r>
              <a:rPr lang="en-GB" sz="3200" b="1" dirty="0" err="1"/>
              <a:t>tra</a:t>
            </a:r>
            <a:r>
              <a:rPr lang="en-GB" sz="3200" b="1" dirty="0"/>
              <a:t> </a:t>
            </a:r>
            <a:r>
              <a:rPr lang="en-GB" sz="3200" b="1" dirty="0" err="1"/>
              <a:t>i</a:t>
            </a:r>
            <a:r>
              <a:rPr lang="en-GB" sz="3200" b="1" dirty="0"/>
              <a:t> due </a:t>
            </a:r>
            <a:r>
              <a:rPr lang="en-GB" sz="3200" b="1" dirty="0" err="1"/>
              <a:t>poli</a:t>
            </a:r>
            <a:r>
              <a:rPr lang="en-GB" sz="3200" b="1" dirty="0"/>
              <a:t> </a:t>
            </a:r>
            <a:r>
              <a:rPr lang="en-GB" sz="3200" b="1" dirty="0" err="1"/>
              <a:t>opposti</a:t>
            </a:r>
            <a:r>
              <a:rPr lang="en-GB" sz="3200" b="1" dirty="0"/>
              <a:t> </a:t>
            </a:r>
            <a:r>
              <a:rPr lang="en-GB" sz="3200" b="1" dirty="0" err="1"/>
              <a:t>dello</a:t>
            </a:r>
            <a:r>
              <a:rPr lang="en-GB" sz="3200" b="1" dirty="0"/>
              <a:t> </a:t>
            </a:r>
            <a:r>
              <a:rPr lang="en-GB" sz="3200" b="1" dirty="0" err="1"/>
              <a:t>stivale</a:t>
            </a:r>
            <a:r>
              <a:rPr lang="en-GB" sz="3200" b="1" dirty="0"/>
              <a:t>?</a:t>
            </a:r>
            <a:endParaRPr lang="en-GB" sz="3200" dirty="0"/>
          </a:p>
          <a:p>
            <a:endParaRPr lang="en-GB" dirty="0"/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4E89D591-BB59-45DE-B968-712A4E2399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0395" y="3496366"/>
            <a:ext cx="2335832" cy="2955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946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AEC41-4342-479B-96FA-B321A40D1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A quale parte dell’Italia appartiene ciascuna immagine?</a:t>
            </a:r>
            <a:endParaRPr lang="en-GB" b="1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E874E64-C7B0-4509-8367-B7E2CDA52C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679" y="1797358"/>
            <a:ext cx="2779178" cy="1852785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9B54243-2C7C-433D-BA4F-EB8E27C2F1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3935" y="1266653"/>
            <a:ext cx="1905000" cy="28575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8F02988-A126-4BD6-A16C-573459303093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679" y="1775445"/>
            <a:ext cx="2239077" cy="171429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AC9D4B0-F742-4B6D-BD2F-14459594F54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930" y="4124153"/>
            <a:ext cx="1654865" cy="241468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1658754-9683-481D-8982-D2DB42B19478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7165" y="4592068"/>
            <a:ext cx="2570922" cy="170474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9F53A91-31E3-4E28-9553-E1DBAE811D1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6929" y="4124153"/>
            <a:ext cx="2857500" cy="22479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D9FB3D1-F4C0-41CC-9806-A66E050DB28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8206" y="4208909"/>
            <a:ext cx="1861613" cy="2482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191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CB76E-CAB3-47A9-A60C-14896F9AE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Italiani</a:t>
            </a:r>
            <a:r>
              <a:rPr lang="en-GB" dirty="0"/>
              <a:t> : Nord e Sud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2C2F23C-C106-46DF-9D09-A5BDC22F81CD}"/>
              </a:ext>
            </a:extLst>
          </p:cNvPr>
          <p:cNvSpPr/>
          <p:nvPr/>
        </p:nvSpPr>
        <p:spPr>
          <a:xfrm>
            <a:off x="1045029" y="1690688"/>
            <a:ext cx="892060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600" b="0" i="0" u="none" strike="noStrike" dirty="0">
                <a:solidFill>
                  <a:srgbClr val="404040"/>
                </a:solidFill>
                <a:effectLst/>
                <a:latin typeface="&amp;quot"/>
              </a:rPr>
              <a:t>L’</a:t>
            </a:r>
            <a:r>
              <a:rPr lang="it-IT" sz="3600" b="1" i="0" u="none" strike="noStrike" dirty="0">
                <a:solidFill>
                  <a:srgbClr val="404040"/>
                </a:solidFill>
                <a:effectLst/>
                <a:latin typeface="&amp;quot"/>
              </a:rPr>
              <a:t>Italia</a:t>
            </a:r>
            <a:r>
              <a:rPr lang="it-IT" sz="3600" b="0" i="0" u="none" strike="noStrike" dirty="0">
                <a:solidFill>
                  <a:srgbClr val="404040"/>
                </a:solidFill>
                <a:effectLst/>
                <a:latin typeface="&amp;quot"/>
              </a:rPr>
              <a:t> è un Paese bello perché è vario! Abbiamo molte regioni e tante tradizioni (anche tanti dialetti diversi!). Se viaggiate in Italia vi rendete conto che un abitante del Veneto può </a:t>
            </a:r>
            <a:r>
              <a:rPr lang="it-IT" sz="3600" b="1" i="1" u="none" strike="noStrike" dirty="0">
                <a:solidFill>
                  <a:srgbClr val="404040"/>
                </a:solidFill>
                <a:effectLst/>
                <a:latin typeface="&amp;quot"/>
              </a:rPr>
              <a:t>far fatica a</a:t>
            </a:r>
            <a:r>
              <a:rPr lang="it-IT" sz="3600" b="1" i="0" u="none" strike="noStrike" dirty="0">
                <a:solidFill>
                  <a:srgbClr val="404040"/>
                </a:solidFill>
                <a:effectLst/>
                <a:latin typeface="&amp;quot"/>
              </a:rPr>
              <a:t> </a:t>
            </a:r>
            <a:r>
              <a:rPr lang="it-IT" sz="3600" b="0" i="0" u="none" strike="noStrike" dirty="0">
                <a:solidFill>
                  <a:srgbClr val="404040"/>
                </a:solidFill>
                <a:effectLst/>
                <a:latin typeface="&amp;quot"/>
              </a:rPr>
              <a:t>comunicare con un abitante della Sicilia.</a:t>
            </a:r>
          </a:p>
        </p:txBody>
      </p:sp>
    </p:spTree>
    <p:extLst>
      <p:ext uri="{BB962C8B-B14F-4D97-AF65-F5344CB8AC3E}">
        <p14:creationId xmlns:p14="http://schemas.microsoft.com/office/powerpoint/2010/main" val="90463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ED436-7F59-4C70-A473-4D38509C5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287" y="225286"/>
            <a:ext cx="11128514" cy="1126436"/>
          </a:xfrm>
        </p:spPr>
        <p:txBody>
          <a:bodyPr>
            <a:noAutofit/>
          </a:bodyPr>
          <a:lstStyle/>
          <a:p>
            <a:r>
              <a:rPr lang="it-IT" sz="3200" b="1" dirty="0"/>
              <a:t>Italiani del Nord e italiani del Sud: quali sono gli stereotipi più comuni?</a:t>
            </a:r>
            <a:br>
              <a:rPr lang="en-GB" sz="3200" b="1" dirty="0"/>
            </a:br>
            <a:endParaRPr lang="en-GB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93D500-5539-446F-B5DE-DFB3D376C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835" y="1444488"/>
            <a:ext cx="10836965" cy="5188226"/>
          </a:xfrm>
        </p:spPr>
        <p:txBody>
          <a:bodyPr>
            <a:normAutofit lnSpcReduction="10000"/>
          </a:bodyPr>
          <a:lstStyle/>
          <a:p>
            <a:r>
              <a:rPr lang="en-GB" b="1" dirty="0"/>
              <a:t>NORD</a:t>
            </a:r>
            <a:endParaRPr lang="en-GB" dirty="0"/>
          </a:p>
          <a:p>
            <a:r>
              <a:rPr lang="en-GB" dirty="0" err="1"/>
              <a:t>polentoni</a:t>
            </a:r>
            <a:r>
              <a:rPr lang="en-GB" dirty="0"/>
              <a:t> (</a:t>
            </a:r>
            <a:r>
              <a:rPr lang="en-GB" i="1" dirty="0"/>
              <a:t>polenta* eaters</a:t>
            </a:r>
            <a:r>
              <a:rPr lang="en-GB" dirty="0"/>
              <a:t>)</a:t>
            </a:r>
          </a:p>
          <a:p>
            <a:r>
              <a:rPr lang="en-GB" dirty="0" err="1"/>
              <a:t>freddi</a:t>
            </a:r>
            <a:endParaRPr lang="en-GB" dirty="0"/>
          </a:p>
          <a:p>
            <a:r>
              <a:rPr lang="en-GB" dirty="0" err="1"/>
              <a:t>noiosi</a:t>
            </a:r>
            <a:endParaRPr lang="en-GB" dirty="0"/>
          </a:p>
          <a:p>
            <a:r>
              <a:rPr lang="en-GB" dirty="0" err="1"/>
              <a:t>stakanovisti</a:t>
            </a:r>
            <a:r>
              <a:rPr lang="en-GB" dirty="0"/>
              <a:t> (</a:t>
            </a:r>
            <a:r>
              <a:rPr lang="en-GB" i="1" dirty="0"/>
              <a:t>workaholic</a:t>
            </a:r>
            <a:r>
              <a:rPr lang="en-GB" dirty="0"/>
              <a:t>)</a:t>
            </a:r>
          </a:p>
          <a:p>
            <a:r>
              <a:rPr lang="it-IT" b="1" dirty="0"/>
              <a:t>SUD</a:t>
            </a:r>
          </a:p>
          <a:p>
            <a:r>
              <a:rPr lang="it-IT" dirty="0"/>
              <a:t>terroni</a:t>
            </a:r>
          </a:p>
          <a:p>
            <a:r>
              <a:rPr lang="it-IT" dirty="0"/>
              <a:t>rumorosi </a:t>
            </a:r>
          </a:p>
          <a:p>
            <a:r>
              <a:rPr lang="it-IT" dirty="0"/>
              <a:t>religiosi  </a:t>
            </a:r>
          </a:p>
          <a:p>
            <a:r>
              <a:rPr lang="it-IT" dirty="0"/>
              <a:t>superstiziosi </a:t>
            </a:r>
          </a:p>
          <a:p>
            <a:r>
              <a:rPr lang="it-IT" dirty="0"/>
              <a:t>amanti della famiglia </a:t>
            </a:r>
          </a:p>
          <a:p>
            <a:endParaRPr lang="en-GB" dirty="0"/>
          </a:p>
          <a:p>
            <a:pPr marL="0" indent="0">
              <a:buNone/>
            </a:pPr>
            <a:endParaRPr lang="en-GB" sz="4000" dirty="0"/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28D3D0EE-8BBD-4B71-AAB8-E8333A62F4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1461" y="821635"/>
            <a:ext cx="4449953" cy="5629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057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E6CA6-D3C4-4A3C-AFDF-8354AC888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Video </a:t>
            </a:r>
            <a:endParaRPr lang="en-GB" sz="1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8FB371-2B3B-4394-A04B-98F7135853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734" y="1358376"/>
            <a:ext cx="10515600" cy="2545408"/>
          </a:xfrm>
        </p:spPr>
        <p:txBody>
          <a:bodyPr>
            <a:normAutofit/>
          </a:bodyPr>
          <a:lstStyle/>
          <a:p>
            <a:endParaRPr lang="en-GB" i="1" dirty="0">
              <a:hlinkClick r:id="rId2"/>
            </a:endParaRPr>
          </a:p>
          <a:p>
            <a:r>
              <a:rPr lang="en-GB" sz="3200" i="1" dirty="0">
                <a:hlinkClick r:id="rId2"/>
              </a:rPr>
              <a:t>https://</a:t>
            </a:r>
            <a:r>
              <a:rPr lang="en-GB" sz="3200" b="1" i="1" dirty="0">
                <a:hlinkClick r:id="rId2"/>
              </a:rPr>
              <a:t>www.youtube.com</a:t>
            </a:r>
            <a:r>
              <a:rPr lang="en-GB" sz="3200" i="1" dirty="0">
                <a:hlinkClick r:id="rId2"/>
              </a:rPr>
              <a:t>/watch?v=N2Fhi5ahj2</a:t>
            </a:r>
            <a:endParaRPr lang="en-GB" sz="4800" i="1" dirty="0"/>
          </a:p>
          <a:p>
            <a:pPr marL="0" indent="0">
              <a:buNone/>
            </a:pPr>
            <a:r>
              <a:rPr lang="en-GB" sz="3200" i="1" dirty="0" err="1"/>
              <a:t>Guardate</a:t>
            </a:r>
            <a:r>
              <a:rPr lang="en-GB" sz="3200" i="1" dirty="0"/>
              <a:t> </a:t>
            </a:r>
            <a:r>
              <a:rPr lang="en-GB" sz="3200" i="1" dirty="0" err="1"/>
              <a:t>il</a:t>
            </a:r>
            <a:r>
              <a:rPr lang="en-GB" sz="3200" i="1" dirty="0"/>
              <a:t> video e </a:t>
            </a:r>
            <a:r>
              <a:rPr lang="en-GB" sz="3200" i="1" dirty="0" err="1"/>
              <a:t>rispondete</a:t>
            </a:r>
            <a:r>
              <a:rPr lang="en-GB" sz="3200" i="1" dirty="0"/>
              <a:t> </a:t>
            </a:r>
            <a:r>
              <a:rPr lang="en-GB" sz="3200" i="1" dirty="0" err="1"/>
              <a:t>alle</a:t>
            </a:r>
            <a:r>
              <a:rPr lang="en-GB" sz="3200" i="1" dirty="0"/>
              <a:t> </a:t>
            </a:r>
            <a:r>
              <a:rPr lang="en-GB" sz="3200" i="1" dirty="0" err="1"/>
              <a:t>domande</a:t>
            </a:r>
            <a:r>
              <a:rPr lang="en-GB" sz="3200" i="1" dirty="0"/>
              <a:t>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879800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6DFDE-4199-4A1A-B081-6AF087B2C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Conosci altri stereotipi sugli italiani? Nel tuo Paese ci sono </a:t>
            </a:r>
            <a:r>
              <a:rPr lang="it-IT" b="1" dirty="0"/>
              <a:t>differenze tra nord e sud</a:t>
            </a:r>
            <a:r>
              <a:rPr lang="it-IT" dirty="0"/>
              <a:t>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F65876-535E-47F7-B582-E24E4F8104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5477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7DA1584-EFEC-4AC3-B071-ABF03EE2B4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7025" y="706627"/>
            <a:ext cx="5135723" cy="5786248"/>
          </a:xfrm>
        </p:spPr>
      </p:pic>
    </p:spTree>
    <p:extLst>
      <p:ext uri="{BB962C8B-B14F-4D97-AF65-F5344CB8AC3E}">
        <p14:creationId xmlns:p14="http://schemas.microsoft.com/office/powerpoint/2010/main" val="3637644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03A95-5DFE-4261-86BA-0497659C7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4765" y="145774"/>
            <a:ext cx="10515600" cy="535263"/>
          </a:xfrm>
        </p:spPr>
        <p:txBody>
          <a:bodyPr>
            <a:normAutofit fontScale="90000"/>
          </a:bodyPr>
          <a:lstStyle/>
          <a:p>
            <a:r>
              <a:rPr lang="en-GB" b="1" dirty="0" err="1">
                <a:solidFill>
                  <a:srgbClr val="FF0000"/>
                </a:solidFill>
              </a:rPr>
              <a:t>Gli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 err="1">
                <a:solidFill>
                  <a:srgbClr val="FF0000"/>
                </a:solidFill>
              </a:rPr>
              <a:t>stereotipi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 err="1">
                <a:solidFill>
                  <a:srgbClr val="FF0000"/>
                </a:solidFill>
              </a:rPr>
              <a:t>degli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 err="1">
                <a:solidFill>
                  <a:srgbClr val="FF0000"/>
                </a:solidFill>
              </a:rPr>
              <a:t>italiani</a:t>
            </a:r>
            <a:r>
              <a:rPr lang="en-GB" b="1" dirty="0">
                <a:solidFill>
                  <a:srgbClr val="FF0000"/>
                </a:solidFill>
              </a:rPr>
              <a:t> : </a:t>
            </a:r>
            <a:r>
              <a:rPr lang="en-GB" b="1" dirty="0" err="1">
                <a:solidFill>
                  <a:srgbClr val="FF0000"/>
                </a:solidFill>
              </a:rPr>
              <a:t>abbina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E3FC9-86AF-4712-8106-BD3ED512DA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08382"/>
            <a:ext cx="12059478" cy="59038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b="1" dirty="0"/>
              <a:t>1 I </a:t>
            </a:r>
            <a:r>
              <a:rPr lang="it-IT" sz="2000" b="1" i="1" dirty="0"/>
              <a:t>siciliani </a:t>
            </a:r>
            <a:r>
              <a:rPr lang="it-IT" sz="2000" dirty="0"/>
              <a:t>sono:       </a:t>
            </a:r>
            <a:r>
              <a:rPr lang="it-IT" sz="2000" b="1" dirty="0"/>
              <a:t>A</a:t>
            </a:r>
            <a:r>
              <a:rPr lang="it-IT" sz="2000" dirty="0"/>
              <a:t>  aristocratici, tirchi (avari)                                                                      </a:t>
            </a:r>
          </a:p>
          <a:p>
            <a:pPr marL="0" indent="0">
              <a:buNone/>
            </a:pPr>
            <a:r>
              <a:rPr lang="it-IT" sz="2000" b="1" dirty="0"/>
              <a:t>2 I </a:t>
            </a:r>
            <a:r>
              <a:rPr lang="it-IT" sz="2000" b="1" i="1" dirty="0"/>
              <a:t>veneti</a:t>
            </a:r>
            <a:r>
              <a:rPr lang="it-IT" sz="2000" b="1" dirty="0"/>
              <a:t> </a:t>
            </a:r>
            <a:r>
              <a:rPr lang="it-IT" sz="2000" dirty="0"/>
              <a:t>sono:         </a:t>
            </a:r>
            <a:r>
              <a:rPr lang="it-IT" sz="2000" b="1" dirty="0"/>
              <a:t>B</a:t>
            </a:r>
            <a:r>
              <a:rPr lang="it-IT" sz="2000" dirty="0"/>
              <a:t>  mafiosi, orgogliosi, religiosi, passionali e gelosissimi delle loro donne </a:t>
            </a:r>
          </a:p>
          <a:p>
            <a:pPr marL="0" indent="0">
              <a:buNone/>
            </a:pPr>
            <a:r>
              <a:rPr lang="it-IT" sz="2000" b="1" dirty="0"/>
              <a:t>3 I </a:t>
            </a:r>
            <a:r>
              <a:rPr lang="it-IT" sz="2000" b="1" i="1" dirty="0"/>
              <a:t>romani</a:t>
            </a:r>
            <a:r>
              <a:rPr lang="it-IT" sz="2000" b="1" dirty="0"/>
              <a:t> </a:t>
            </a:r>
            <a:r>
              <a:rPr lang="it-IT" sz="2000" dirty="0"/>
              <a:t>sono:       </a:t>
            </a:r>
            <a:r>
              <a:rPr lang="it-IT" sz="2000" b="1" dirty="0"/>
              <a:t>C</a:t>
            </a:r>
            <a:r>
              <a:rPr lang="it-IT" sz="2000" dirty="0"/>
              <a:t> sono chiusi, isolati, ignoranti.</a:t>
            </a:r>
          </a:p>
          <a:p>
            <a:pPr marL="0" indent="0">
              <a:buNone/>
            </a:pPr>
            <a:r>
              <a:rPr lang="it-IT" sz="2000" b="1" dirty="0"/>
              <a:t>4 I </a:t>
            </a:r>
            <a:r>
              <a:rPr lang="it-IT" sz="2000" b="1" i="1" dirty="0"/>
              <a:t>napoletani</a:t>
            </a:r>
            <a:r>
              <a:rPr lang="it-IT" sz="2000" dirty="0"/>
              <a:t>:           </a:t>
            </a:r>
            <a:r>
              <a:rPr lang="it-IT" sz="2000" b="1" dirty="0"/>
              <a:t>D</a:t>
            </a:r>
            <a:r>
              <a:rPr lang="it-IT" sz="2000" dirty="0"/>
              <a:t> sono riservati e tranquilli</a:t>
            </a:r>
          </a:p>
          <a:p>
            <a:pPr marL="0" indent="0">
              <a:buNone/>
            </a:pPr>
            <a:endParaRPr lang="it-IT" sz="2000" dirty="0"/>
          </a:p>
          <a:p>
            <a:pPr marL="0" indent="0">
              <a:buNone/>
            </a:pPr>
            <a:r>
              <a:rPr lang="it-IT" sz="2000" b="1" dirty="0"/>
              <a:t>5 I </a:t>
            </a:r>
            <a:r>
              <a:rPr lang="it-IT" sz="2000" b="1" i="1" dirty="0"/>
              <a:t>calabresi</a:t>
            </a:r>
            <a:r>
              <a:rPr lang="it-IT" sz="2000" dirty="0"/>
              <a:t>:             </a:t>
            </a:r>
            <a:r>
              <a:rPr lang="it-IT" sz="2000" b="1" dirty="0"/>
              <a:t>E</a:t>
            </a:r>
            <a:r>
              <a:rPr lang="it-IT" sz="2000" dirty="0"/>
              <a:t> sono simpaticissimi, però anche arroganti; sono gli unici a parlare bene    l’italiano           </a:t>
            </a:r>
          </a:p>
          <a:p>
            <a:pPr marL="0" indent="0">
              <a:buNone/>
            </a:pPr>
            <a:r>
              <a:rPr lang="it-IT" sz="2000" b="1" dirty="0"/>
              <a:t>6 I </a:t>
            </a:r>
            <a:r>
              <a:rPr lang="it-IT" sz="2000" b="1" i="1" dirty="0"/>
              <a:t>lombardi</a:t>
            </a:r>
            <a:r>
              <a:rPr lang="it-IT" sz="2000" dirty="0"/>
              <a:t>:             </a:t>
            </a:r>
            <a:r>
              <a:rPr lang="it-IT" sz="2000" b="1" dirty="0"/>
              <a:t>F</a:t>
            </a:r>
            <a:r>
              <a:rPr lang="it-IT" sz="2000" dirty="0"/>
              <a:t> sono comunisti (odiano il Papa), allegri, mangioni</a:t>
            </a:r>
          </a:p>
          <a:p>
            <a:pPr marL="0" indent="0">
              <a:buNone/>
            </a:pPr>
            <a:r>
              <a:rPr lang="it-IT" sz="2000" dirty="0"/>
              <a:t> </a:t>
            </a:r>
          </a:p>
          <a:p>
            <a:pPr marL="0" indent="0">
              <a:buNone/>
            </a:pPr>
            <a:r>
              <a:rPr lang="it-IT" sz="2000" b="1" dirty="0"/>
              <a:t>7 Gli </a:t>
            </a:r>
            <a:r>
              <a:rPr lang="it-IT" sz="2000" b="1" i="1" dirty="0"/>
              <a:t>emiliani</a:t>
            </a:r>
            <a:r>
              <a:rPr lang="it-IT" sz="2000" dirty="0"/>
              <a:t>:             </a:t>
            </a:r>
            <a:r>
              <a:rPr lang="it-IT" sz="2000" b="1" dirty="0"/>
              <a:t>G</a:t>
            </a:r>
            <a:r>
              <a:rPr lang="it-IT" sz="2000" dirty="0"/>
              <a:t> lavorano tutto il giorno, sono antipatici ma ricchi </a:t>
            </a:r>
          </a:p>
          <a:p>
            <a:pPr marL="0" indent="0">
              <a:buNone/>
            </a:pPr>
            <a:r>
              <a:rPr lang="it-IT" sz="2000" b="1" dirty="0"/>
              <a:t>8 I </a:t>
            </a:r>
            <a:r>
              <a:rPr lang="it-IT" sz="2000" b="1" i="1" dirty="0"/>
              <a:t>toscani</a:t>
            </a:r>
            <a:r>
              <a:rPr lang="it-IT" sz="2000" dirty="0"/>
              <a:t>:                  </a:t>
            </a:r>
            <a:r>
              <a:rPr lang="it-IT" sz="2000" b="1" dirty="0"/>
              <a:t>H</a:t>
            </a:r>
            <a:r>
              <a:rPr lang="it-IT" sz="2000" dirty="0"/>
              <a:t> sono ignoranti, poveri e criminali </a:t>
            </a:r>
          </a:p>
          <a:p>
            <a:pPr marL="0" indent="0">
              <a:buNone/>
            </a:pPr>
            <a:r>
              <a:rPr lang="it-IT" sz="2000" b="1" dirty="0"/>
              <a:t>9 Gli </a:t>
            </a:r>
            <a:r>
              <a:rPr lang="it-IT" sz="2000" b="1" i="1" dirty="0"/>
              <a:t>umbri</a:t>
            </a:r>
            <a:r>
              <a:rPr lang="it-IT" sz="2000" b="1" dirty="0"/>
              <a:t>:                 I</a:t>
            </a:r>
            <a:r>
              <a:rPr lang="it-IT" sz="2000" dirty="0"/>
              <a:t> mangiano solo pizza , suonano il mandolino e cantano, prendono il sole e rubano</a:t>
            </a:r>
          </a:p>
          <a:p>
            <a:pPr marL="0" indent="0">
              <a:buNone/>
            </a:pPr>
            <a:r>
              <a:rPr lang="it-IT" sz="2000" b="1" dirty="0"/>
              <a:t>10 I </a:t>
            </a:r>
            <a:r>
              <a:rPr lang="it-IT" sz="2000" b="1" i="1" dirty="0"/>
              <a:t>piemontesi</a:t>
            </a:r>
            <a:r>
              <a:rPr lang="it-IT" sz="2000" dirty="0"/>
              <a:t>:        </a:t>
            </a:r>
            <a:r>
              <a:rPr lang="it-IT" sz="2000" b="1" dirty="0"/>
              <a:t> L  </a:t>
            </a:r>
            <a:r>
              <a:rPr lang="it-IT" sz="2000" dirty="0"/>
              <a:t>pigri, corrotti e volgari </a:t>
            </a:r>
          </a:p>
          <a:p>
            <a:pPr marL="0" indent="0">
              <a:buNone/>
            </a:pPr>
            <a:r>
              <a:rPr lang="it-IT" sz="2000" b="1" dirty="0"/>
              <a:t>11 I </a:t>
            </a:r>
            <a:r>
              <a:rPr lang="it-IT" sz="2000" b="1" i="1" dirty="0"/>
              <a:t>sardi</a:t>
            </a:r>
            <a:r>
              <a:rPr lang="it-IT" sz="2000" b="1" dirty="0"/>
              <a:t>:                    M</a:t>
            </a:r>
            <a:r>
              <a:rPr lang="it-IT" sz="2000" dirty="0"/>
              <a:t> sono eleganti e snob, parlano tutti francese</a:t>
            </a:r>
          </a:p>
          <a:p>
            <a:pPr marL="0" indent="0">
              <a:buNone/>
            </a:pPr>
            <a:r>
              <a:rPr lang="it-IT" sz="3000" dirty="0"/>
              <a:t>                                                                                            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0384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03A95-5DFE-4261-86BA-0497659C7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4765" y="106017"/>
            <a:ext cx="10515600" cy="535263"/>
          </a:xfrm>
        </p:spPr>
        <p:txBody>
          <a:bodyPr>
            <a:normAutofit/>
          </a:bodyPr>
          <a:lstStyle/>
          <a:p>
            <a:r>
              <a:rPr lang="en-GB" sz="2800" b="1" dirty="0" err="1">
                <a:solidFill>
                  <a:srgbClr val="FF0000"/>
                </a:solidFill>
              </a:rPr>
              <a:t>Gli</a:t>
            </a:r>
            <a:r>
              <a:rPr lang="en-GB" sz="2800" b="1" dirty="0">
                <a:solidFill>
                  <a:srgbClr val="FF0000"/>
                </a:solidFill>
              </a:rPr>
              <a:t> </a:t>
            </a:r>
            <a:r>
              <a:rPr lang="en-GB" sz="2800" b="1" dirty="0" err="1">
                <a:solidFill>
                  <a:srgbClr val="FF0000"/>
                </a:solidFill>
              </a:rPr>
              <a:t>stereotipi</a:t>
            </a:r>
            <a:r>
              <a:rPr lang="en-GB" sz="2800" b="1" dirty="0">
                <a:solidFill>
                  <a:srgbClr val="FF0000"/>
                </a:solidFill>
              </a:rPr>
              <a:t>  </a:t>
            </a:r>
            <a:r>
              <a:rPr lang="en-GB" sz="2800" b="1" dirty="0" err="1">
                <a:solidFill>
                  <a:srgbClr val="FF0000"/>
                </a:solidFill>
              </a:rPr>
              <a:t>degli</a:t>
            </a:r>
            <a:r>
              <a:rPr lang="en-GB" sz="2800" b="1" dirty="0">
                <a:solidFill>
                  <a:srgbClr val="FF0000"/>
                </a:solidFill>
              </a:rPr>
              <a:t> </a:t>
            </a:r>
            <a:r>
              <a:rPr lang="en-GB" sz="2800" b="1" dirty="0" err="1">
                <a:solidFill>
                  <a:srgbClr val="FF0000"/>
                </a:solidFill>
              </a:rPr>
              <a:t>italiani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E3FC9-86AF-4712-8106-BD3ED512DA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530" y="808383"/>
            <a:ext cx="11168270" cy="5671930"/>
          </a:xfrm>
        </p:spPr>
        <p:txBody>
          <a:bodyPr>
            <a:normAutofit fontScale="92500" lnSpcReduction="10000"/>
          </a:bodyPr>
          <a:lstStyle/>
          <a:p>
            <a:r>
              <a:rPr lang="it-IT" sz="3000" b="1" dirty="0"/>
              <a:t>I </a:t>
            </a:r>
            <a:r>
              <a:rPr lang="it-IT" sz="3000" b="1" i="1" dirty="0"/>
              <a:t>siciliani </a:t>
            </a:r>
            <a:r>
              <a:rPr lang="it-IT" sz="3000" dirty="0"/>
              <a:t>sono: mafiosi, orgogliosi, religiosi, passionali e gelosissimi delle loro donne</a:t>
            </a:r>
          </a:p>
          <a:p>
            <a:pPr marL="0" indent="0">
              <a:buNone/>
            </a:pPr>
            <a:r>
              <a:rPr lang="it-IT" sz="3000" dirty="0"/>
              <a:t> </a:t>
            </a:r>
          </a:p>
          <a:p>
            <a:r>
              <a:rPr lang="it-IT" sz="3000" b="1" dirty="0"/>
              <a:t>I </a:t>
            </a:r>
            <a:r>
              <a:rPr lang="it-IT" sz="3000" b="1" i="1" dirty="0"/>
              <a:t>veneti</a:t>
            </a:r>
            <a:r>
              <a:rPr lang="it-IT" sz="3000" b="1" dirty="0"/>
              <a:t> </a:t>
            </a:r>
            <a:r>
              <a:rPr lang="it-IT" sz="3000" dirty="0"/>
              <a:t>sono: aristocratici, tirchi (avari)</a:t>
            </a:r>
          </a:p>
          <a:p>
            <a:pPr marL="0" indent="0">
              <a:buNone/>
            </a:pPr>
            <a:r>
              <a:rPr lang="it-IT" sz="3000" dirty="0"/>
              <a:t> </a:t>
            </a:r>
          </a:p>
          <a:p>
            <a:r>
              <a:rPr lang="it-IT" sz="3000" b="1" dirty="0"/>
              <a:t>I </a:t>
            </a:r>
            <a:r>
              <a:rPr lang="it-IT" sz="3000" b="1" i="1" dirty="0"/>
              <a:t>romani</a:t>
            </a:r>
            <a:r>
              <a:rPr lang="it-IT" sz="3000" b="1" dirty="0"/>
              <a:t> </a:t>
            </a:r>
            <a:r>
              <a:rPr lang="it-IT" sz="3000" dirty="0"/>
              <a:t>sono: pigri, corrotti e volgari</a:t>
            </a:r>
          </a:p>
          <a:p>
            <a:pPr marL="0" indent="0">
              <a:buNone/>
            </a:pPr>
            <a:r>
              <a:rPr lang="it-IT" sz="3000" dirty="0"/>
              <a:t> </a:t>
            </a:r>
          </a:p>
          <a:p>
            <a:r>
              <a:rPr lang="it-IT" sz="3000" b="1" dirty="0"/>
              <a:t>I </a:t>
            </a:r>
            <a:r>
              <a:rPr lang="it-IT" sz="3000" b="1" i="1" dirty="0"/>
              <a:t>napoletani</a:t>
            </a:r>
            <a:r>
              <a:rPr lang="it-IT" sz="3000" dirty="0"/>
              <a:t>: mangiano solo pizza, suonano il mandolino e cantano, prendono il sole e rubano</a:t>
            </a:r>
          </a:p>
          <a:p>
            <a:pPr marL="0" indent="0">
              <a:buNone/>
            </a:pPr>
            <a:r>
              <a:rPr lang="it-IT" sz="3000" dirty="0"/>
              <a:t> </a:t>
            </a:r>
          </a:p>
          <a:p>
            <a:r>
              <a:rPr lang="it-IT" sz="3000" b="1" dirty="0"/>
              <a:t>I </a:t>
            </a:r>
            <a:r>
              <a:rPr lang="it-IT" sz="3000" b="1" i="1" dirty="0"/>
              <a:t>calabresi</a:t>
            </a:r>
            <a:r>
              <a:rPr lang="it-IT" sz="3000" dirty="0"/>
              <a:t>: sono ignoranti, poveri e criminali</a:t>
            </a:r>
          </a:p>
          <a:p>
            <a:pPr marL="0" indent="0">
              <a:buNone/>
            </a:pPr>
            <a:r>
              <a:rPr lang="it-IT" sz="3000" dirty="0"/>
              <a:t>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4985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377</Words>
  <Application>Microsoft Macintosh PowerPoint</Application>
  <PresentationFormat>Widescreen</PresentationFormat>
  <Paragraphs>81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&amp;quot</vt:lpstr>
      <vt:lpstr>Arial</vt:lpstr>
      <vt:lpstr>Calibri</vt:lpstr>
      <vt:lpstr>Calibri Light</vt:lpstr>
      <vt:lpstr>Office Theme</vt:lpstr>
      <vt:lpstr>Nord e Sud: gli stereotipi</vt:lpstr>
      <vt:lpstr>A quale parte dell’Italia appartiene ciascuna immagine?</vt:lpstr>
      <vt:lpstr>Italiani : Nord e Sud</vt:lpstr>
      <vt:lpstr>Italiani del Nord e italiani del Sud: quali sono gli stereotipi più comuni? </vt:lpstr>
      <vt:lpstr>Video </vt:lpstr>
      <vt:lpstr>Conosci altri stereotipi sugli italiani? Nel tuo Paese ci sono differenze tra nord e sud?</vt:lpstr>
      <vt:lpstr>PowerPoint Presentation</vt:lpstr>
      <vt:lpstr>Gli stereotipi degli italiani : abbina</vt:lpstr>
      <vt:lpstr>Gli stereotipi  degli italiani</vt:lpstr>
      <vt:lpstr>Gli stereotipi degli italiani</vt:lpstr>
      <vt:lpstr> Trailers: “Benvenuto al Sud” &amp;”Benvenuto al Nord” </vt:lpstr>
      <vt:lpstr>                   L’Italia</vt:lpstr>
      <vt:lpstr>Reading comprehensions</vt:lpstr>
      <vt:lpstr>Nord e Sud: gli stereotipi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Gli stereotipi</dc:title>
  <dc:creator>Pasquina Di Tano</dc:creator>
  <cp:lastModifiedBy>Microsoft Office User</cp:lastModifiedBy>
  <cp:revision>27</cp:revision>
  <cp:lastPrinted>2018-10-10T07:21:52Z</cp:lastPrinted>
  <dcterms:created xsi:type="dcterms:W3CDTF">2018-10-08T20:52:49Z</dcterms:created>
  <dcterms:modified xsi:type="dcterms:W3CDTF">2018-10-31T08:58:55Z</dcterms:modified>
</cp:coreProperties>
</file>