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notesMasterIdLst>
    <p:notesMasterId r:id="rId9"/>
  </p:notesMasterIdLst>
  <p:sldIdLst>
    <p:sldId id="256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22C6A-CE22-40F8-94C9-44EB92B2751B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4B207-EB44-4D6F-BE6E-170644F37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6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9y 3.10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D41DD3-D544-4733-8C6B-5B6DF95029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34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76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0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166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0A23A7-9E62-914D-BA1B-3F5E07FCCC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51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775CABB-95D1-0448-AB1F-4A0BF7A66C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87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D13074A-116C-EF48-94CE-BCA8D2FC10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01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C479663-C129-8441-BE40-361BC750C4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6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E4C005B-6DC5-5646-8665-356A82D40A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853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B4AD773-C613-8343-BE59-7EFED98539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902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C589788-4956-2840-9507-7351CC9AF7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384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346E331-1917-7049-B9F4-9FAE432299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18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50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B389792-9F8D-2645-B5BB-2AD3633235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81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A917EEE-85D5-5E4A-9675-F3430509D9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48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32CC35A-6D8F-4D4E-90E0-852699C52B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15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219102C-179D-724A-9E86-FC4F444A2D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41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28800" y="6248400"/>
            <a:ext cx="25400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41333" y="6248400"/>
            <a:ext cx="38608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57733" y="6248400"/>
            <a:ext cx="2540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46408B9-F6A3-164C-861D-D75F33F26E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23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828800"/>
            <a:ext cx="10261600" cy="3657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0" y="6248400"/>
            <a:ext cx="25400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41333" y="6248400"/>
            <a:ext cx="38608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7733" y="6248400"/>
            <a:ext cx="2540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C3BE70D4-2B63-EE41-9C20-295EB20C46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173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2640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166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63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57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70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2520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860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5658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968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2201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150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05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5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03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19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4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99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5718-B183-4A30-9BBF-41937D3FB8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C1B4C-4FAF-4391-B9AB-B9B3C5D0D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4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093513D-7922-8F4D-A583-E3A8E8BFEDA9}" type="slidenum">
              <a:rPr lang="en-GB" smtClean="0">
                <a:ea typeface="ＭＳ Ｐゴシック" charset="0"/>
                <a:cs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78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A34F-5BC4-4584-844F-73EFBF541C8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EA2A-6203-488F-883F-CAB951879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6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300251" y="228600"/>
            <a:ext cx="11354937" cy="15240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200" u="sng" dirty="0" err="1">
                <a:latin typeface="Arial" charset="0"/>
                <a:ea typeface="ＭＳ Ｐゴシック" charset="0"/>
                <a:cs typeface="Arial" charset="0"/>
              </a:rPr>
              <a:t>venerd</a:t>
            </a:r>
            <a:r>
              <a:rPr lang="en-US" sz="3200" u="sng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ì</a:t>
            </a:r>
            <a:r>
              <a:rPr lang="en-US" sz="3200" u="sng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3200" u="sng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venti</a:t>
            </a:r>
            <a:r>
              <a:rPr lang="en-US" sz="3200" u="sng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3200" u="sng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marzo</a:t>
            </a:r>
            <a:br>
              <a:rPr lang="en-US" sz="3200" u="sng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3600" u="sng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rPr>
              <a:t>Titolo</a:t>
            </a:r>
            <a:r>
              <a:rPr lang="en-US" sz="3600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rPr>
              <a:t>: </a:t>
            </a:r>
            <a:r>
              <a:rPr lang="en-GB" sz="3600" b="1" u="sng" dirty="0">
                <a:solidFill>
                  <a:schemeClr val="tx1"/>
                </a:solidFill>
              </a:rPr>
              <a:t>In </a:t>
            </a:r>
            <a:r>
              <a:rPr lang="en-GB" sz="3600" b="1" u="sng" dirty="0" err="1">
                <a:solidFill>
                  <a:schemeClr val="tx1"/>
                </a:solidFill>
              </a:rPr>
              <a:t>vacanza</a:t>
            </a:r>
            <a:r>
              <a:rPr lang="en-GB" sz="3600" b="1" u="sng" dirty="0">
                <a:solidFill>
                  <a:schemeClr val="tx1"/>
                </a:solidFill>
              </a:rPr>
              <a:t> </a:t>
            </a:r>
            <a:r>
              <a:rPr lang="en-GB" sz="3600" b="1" u="sng" dirty="0" err="1">
                <a:solidFill>
                  <a:schemeClr val="tx1"/>
                </a:solidFill>
              </a:rPr>
              <a:t>ho</a:t>
            </a:r>
            <a:r>
              <a:rPr lang="en-GB" sz="3600" b="1" u="sng" dirty="0">
                <a:solidFill>
                  <a:schemeClr val="tx1"/>
                </a:solidFill>
              </a:rPr>
              <a:t> </a:t>
            </a:r>
            <a:r>
              <a:rPr lang="en-GB" sz="3600" b="1" u="sng" dirty="0" err="1">
                <a:solidFill>
                  <a:schemeClr val="tx1"/>
                </a:solidFill>
              </a:rPr>
              <a:t>visitato</a:t>
            </a:r>
            <a:br>
              <a:rPr lang="en-GB" sz="3600" b="1" u="sng" dirty="0">
                <a:solidFill>
                  <a:schemeClr val="tx1"/>
                </a:solidFill>
              </a:rPr>
            </a:br>
            <a:r>
              <a:rPr lang="en-GB" sz="3600" dirty="0">
                <a:solidFill>
                  <a:schemeClr val="tx1"/>
                </a:solidFill>
              </a:rPr>
              <a:t>LO: To say what you did on holiday</a:t>
            </a:r>
            <a:endParaRPr lang="en-US" sz="3600" dirty="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623455" y="1981200"/>
            <a:ext cx="10792690" cy="4876800"/>
          </a:xfrm>
          <a:solidFill>
            <a:srgbClr val="FFFFFF"/>
          </a:solidFill>
        </p:spPr>
        <p:txBody>
          <a:bodyPr/>
          <a:lstStyle/>
          <a:p>
            <a:pPr algn="l"/>
            <a:r>
              <a:rPr lang="en-US" sz="3600" dirty="0">
                <a:latin typeface="Times New Roman" charset="0"/>
                <a:ea typeface="ＭＳ Ｐゴシック" charset="0"/>
              </a:rPr>
              <a:t> 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787857" y="1981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5564" y="2770909"/>
            <a:ext cx="782781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STARTER: Can you remember how to form the perfect tense in Italian?</a:t>
            </a:r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791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3009" y="165604"/>
            <a:ext cx="9413806" cy="151490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dirty="0"/>
              <a:t>“PASSATO PROSSIMO” (= near past) is the most used PAST TENSE in Italian and it’s used to describe things done in the past.</a:t>
            </a:r>
          </a:p>
          <a:p>
            <a:r>
              <a:rPr lang="en-GB" b="1" dirty="0" err="1"/>
              <a:t>Eg</a:t>
            </a:r>
            <a:r>
              <a:rPr lang="en-GB" b="1" dirty="0"/>
              <a:t>: </a:t>
            </a:r>
            <a:r>
              <a:rPr lang="en-GB" b="1" dirty="0">
                <a:solidFill>
                  <a:srgbClr val="FF0000"/>
                </a:solidFill>
              </a:rPr>
              <a:t>HO FINITO </a:t>
            </a:r>
            <a:r>
              <a:rPr lang="en-GB" dirty="0"/>
              <a:t>=  I have finished    /    </a:t>
            </a:r>
            <a:r>
              <a:rPr lang="en-GB" b="1" dirty="0">
                <a:solidFill>
                  <a:srgbClr val="FF0000"/>
                </a:solidFill>
              </a:rPr>
              <a:t>SONO ANDATO </a:t>
            </a:r>
            <a:r>
              <a:rPr lang="en-GB" dirty="0"/>
              <a:t>= I have been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6" y="327546"/>
            <a:ext cx="2360434" cy="1147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495" y="3137511"/>
            <a:ext cx="4397406" cy="28417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1285" y="2779485"/>
            <a:ext cx="3516540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Conjugated for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Auxiliary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ESSERE /AVERE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1533" y="3148817"/>
            <a:ext cx="369408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+ PAST PARTICIPLE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of the main VERB</a:t>
            </a:r>
          </a:p>
        </p:txBody>
      </p:sp>
      <p:sp>
        <p:nvSpPr>
          <p:cNvPr id="9" name="Rectangle 8"/>
          <p:cNvSpPr/>
          <p:nvPr/>
        </p:nvSpPr>
        <p:spPr>
          <a:xfrm>
            <a:off x="7222815" y="1712579"/>
            <a:ext cx="37877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Take off  -   Add</a:t>
            </a:r>
          </a:p>
        </p:txBody>
      </p:sp>
      <p:sp>
        <p:nvSpPr>
          <p:cNvPr id="10" name="Down Arrow 9"/>
          <p:cNvSpPr/>
          <p:nvPr/>
        </p:nvSpPr>
        <p:spPr>
          <a:xfrm>
            <a:off x="8338782" y="2550761"/>
            <a:ext cx="423080" cy="5307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0238095" y="2528563"/>
            <a:ext cx="423080" cy="5307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79777" y="4878021"/>
            <a:ext cx="245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 w="12700" cmpd="sng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000">
                      <a:srgbClr val="FFC000">
                        <a:lumMod val="60000"/>
                        <a:lumOff val="40000"/>
                      </a:srgbClr>
                    </a:gs>
                    <a:gs pos="87000">
                      <a:srgbClr val="FFC000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Esempi</a:t>
            </a:r>
            <a:r>
              <a:rPr kumimoji="0" lang="en-US" sz="5400" b="1" i="0" u="none" strike="noStrike" kern="1200" cap="none" spc="0" normalizeH="0" baseline="0" noProof="0" dirty="0">
                <a:ln w="12700" cmpd="sng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000">
                      <a:srgbClr val="FFC000">
                        <a:lumMod val="60000"/>
                        <a:lumOff val="40000"/>
                      </a:srgbClr>
                    </a:gs>
                    <a:gs pos="87000">
                      <a:srgbClr val="FFC000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2316" y="5114536"/>
            <a:ext cx="1766381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Actions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involving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movement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60671" y="5200608"/>
            <a:ext cx="1713931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All other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actions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145506" y="4533811"/>
            <a:ext cx="162207" cy="482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38538" y="4533811"/>
            <a:ext cx="54787" cy="482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86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839" y="187894"/>
            <a:ext cx="7896367" cy="1325563"/>
          </a:xfrm>
          <a:solidFill>
            <a:srgbClr val="FF0000"/>
          </a:solidFill>
        </p:spPr>
        <p:txBody>
          <a:bodyPr/>
          <a:lstStyle/>
          <a:p>
            <a:r>
              <a:rPr lang="en-GB" dirty="0"/>
              <a:t>EXTENTION: FULL CONJUGATION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548" y="1513457"/>
            <a:ext cx="7014948" cy="46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42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09909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ESEMPI: Conjugate into the perfect tense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>
                <a:solidFill>
                  <a:srgbClr val="00B050"/>
                </a:solidFill>
              </a:rPr>
              <a:t>ESEMPIO: I have travelled (VIAGGIARE) = </a:t>
            </a:r>
            <a:r>
              <a:rPr lang="en-GB" i="1" dirty="0" err="1">
                <a:solidFill>
                  <a:srgbClr val="00B050"/>
                </a:solidFill>
              </a:rPr>
              <a:t>ho</a:t>
            </a:r>
            <a:r>
              <a:rPr lang="en-GB" i="1" dirty="0">
                <a:solidFill>
                  <a:srgbClr val="00B050"/>
                </a:solidFill>
              </a:rPr>
              <a:t> </a:t>
            </a:r>
            <a:r>
              <a:rPr lang="en-GB" i="1" dirty="0" err="1">
                <a:solidFill>
                  <a:srgbClr val="00B050"/>
                </a:solidFill>
              </a:rPr>
              <a:t>viaggiato</a:t>
            </a:r>
            <a:r>
              <a:rPr lang="en-GB" i="1" dirty="0">
                <a:solidFill>
                  <a:srgbClr val="00B05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 have eaten (MANGIARE)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We have bought (COMPRARE)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We have been (ANDARE)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have swam (NUOTARE)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*</a:t>
            </a:r>
            <a:r>
              <a:rPr lang="en-GB" dirty="0"/>
              <a:t> I have done  (FARE) =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*</a:t>
            </a:r>
            <a:r>
              <a:rPr lang="en-GB" dirty="0"/>
              <a:t> I have seen (VEDERE) =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*</a:t>
            </a:r>
            <a:r>
              <a:rPr lang="en-GB" dirty="0"/>
              <a:t> I have read (LEGGERE) =</a:t>
            </a:r>
          </a:p>
        </p:txBody>
      </p:sp>
    </p:spTree>
    <p:extLst>
      <p:ext uri="{BB962C8B-B14F-4D97-AF65-F5344CB8AC3E}">
        <p14:creationId xmlns:p14="http://schemas.microsoft.com/office/powerpoint/2010/main" val="155271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63367" cy="159515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/>
              <a:t>NOW REFER TO LAST LESSON’S HANDOUT: </a:t>
            </a:r>
            <a:br>
              <a:rPr lang="en-GB" dirty="0"/>
            </a:br>
            <a:r>
              <a:rPr lang="en-GB" dirty="0"/>
              <a:t>Highlight  all the present tenses and changed them into PASSATO PROSSIMO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157" y="2125876"/>
            <a:ext cx="3205020" cy="2145873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ESEMPIO:</a:t>
            </a:r>
          </a:p>
          <a:p>
            <a:pPr marL="0" indent="0">
              <a:buNone/>
            </a:pPr>
            <a:r>
              <a:rPr lang="en-GB" i="1" dirty="0" err="1">
                <a:solidFill>
                  <a:srgbClr val="002060"/>
                </a:solidFill>
              </a:rPr>
              <a:t>Sono</a:t>
            </a:r>
            <a:r>
              <a:rPr lang="en-GB" i="1" dirty="0">
                <a:solidFill>
                  <a:srgbClr val="002060"/>
                </a:solidFill>
              </a:rPr>
              <a:t> </a:t>
            </a:r>
            <a:r>
              <a:rPr lang="en-GB" i="1" dirty="0" err="1">
                <a:solidFill>
                  <a:srgbClr val="002060"/>
                </a:solidFill>
              </a:rPr>
              <a:t>andato</a:t>
            </a:r>
            <a:r>
              <a:rPr lang="en-GB" i="1" dirty="0">
                <a:solidFill>
                  <a:srgbClr val="002060"/>
                </a:solidFill>
              </a:rPr>
              <a:t> in </a:t>
            </a:r>
            <a:r>
              <a:rPr lang="en-GB" i="1" dirty="0" err="1">
                <a:solidFill>
                  <a:srgbClr val="002060"/>
                </a:solidFill>
              </a:rPr>
              <a:t>bicicletta</a:t>
            </a:r>
            <a:r>
              <a:rPr lang="en-GB" i="1" dirty="0">
                <a:solidFill>
                  <a:srgbClr val="002060"/>
                </a:solidFill>
              </a:rPr>
              <a:t> = I rode my bike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5154"/>
            <a:ext cx="7167278" cy="497949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050878" y="2429301"/>
            <a:ext cx="7014949" cy="313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27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210</Words>
  <Application>Microsoft Office PowerPoint</Application>
  <PresentationFormat>Widescreen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2_Default Design</vt:lpstr>
      <vt:lpstr>1_Office Theme</vt:lpstr>
      <vt:lpstr>venerdì venti marzo Titolo: In vacanza ho visitato LO: To say what you did on holiday</vt:lpstr>
      <vt:lpstr>PowerPoint Presentation</vt:lpstr>
      <vt:lpstr>EXTENTION: FULL CONJUGATION</vt:lpstr>
      <vt:lpstr>ESEMPI: Conjugate into the perfect tense</vt:lpstr>
      <vt:lpstr>NOW REFER TO LAST LESSON’S HANDOUT:  Highlight  all the present tenses and changed them into PASSATO PROSSIMO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venerdì venti marzo Titolo: In vacanza ho visitato LO: To say what you did on holiday</dc:title>
  <dc:creator>M.Magoga</dc:creator>
  <cp:lastModifiedBy>Monia Magoga</cp:lastModifiedBy>
  <cp:revision>2</cp:revision>
  <dcterms:created xsi:type="dcterms:W3CDTF">2020-03-20T09:48:35Z</dcterms:created>
  <dcterms:modified xsi:type="dcterms:W3CDTF">2020-04-02T07:44:43Z</dcterms:modified>
</cp:coreProperties>
</file>