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7" r:id="rId4"/>
    <p:sldId id="266" r:id="rId5"/>
    <p:sldId id="265" r:id="rId6"/>
    <p:sldId id="269" r:id="rId7"/>
    <p:sldId id="257" r:id="rId8"/>
    <p:sldId id="256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9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9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5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66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63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8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87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6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86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10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18FA-56B0-4934-AFF2-D4FC8B5E9D75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0D516-23E3-4079-8E3D-DC3644A5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Amici, </a:t>
            </a:r>
            <a:r>
              <a:rPr lang="en-GB"/>
              <a:t>g</a:t>
            </a:r>
            <a:r>
              <a:rPr lang="en-GB" smtClean="0"/>
              <a:t>rammatica</a:t>
            </a:r>
            <a:r>
              <a:rPr lang="en-GB" dirty="0" smtClean="0"/>
              <a:t>: </a:t>
            </a:r>
            <a:r>
              <a:rPr lang="en-GB" dirty="0" err="1" smtClean="0"/>
              <a:t>avverbi</a:t>
            </a:r>
            <a:r>
              <a:rPr lang="en-GB" dirty="0" smtClean="0"/>
              <a:t> (</a:t>
            </a:r>
            <a:r>
              <a:rPr lang="en-GB" dirty="0" err="1" smtClean="0"/>
              <a:t>pagina</a:t>
            </a:r>
            <a:r>
              <a:rPr lang="en-GB" dirty="0" smtClean="0"/>
              <a:t> 123)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Most adverbs are formed by adding </a:t>
            </a:r>
            <a:r>
              <a:rPr lang="en-GB" dirty="0" smtClean="0">
                <a:solidFill>
                  <a:srgbClr val="FF0000"/>
                </a:solidFill>
              </a:rPr>
              <a:t>–</a:t>
            </a:r>
            <a:r>
              <a:rPr lang="en-GB" dirty="0" err="1" smtClean="0">
                <a:solidFill>
                  <a:srgbClr val="FF0000"/>
                </a:solidFill>
              </a:rPr>
              <a:t>mente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to the feminine singular of the adjective.</a:t>
            </a:r>
          </a:p>
          <a:p>
            <a:pPr marL="0" indent="0">
              <a:buNone/>
            </a:pPr>
            <a:r>
              <a:rPr lang="en-GB" dirty="0" err="1" smtClean="0"/>
              <a:t>Es</a:t>
            </a:r>
            <a:r>
              <a:rPr lang="en-GB" dirty="0" smtClean="0"/>
              <a:t>.: lento &gt; </a:t>
            </a:r>
            <a:r>
              <a:rPr lang="en-GB" dirty="0" err="1" smtClean="0"/>
              <a:t>lenta</a:t>
            </a:r>
            <a:r>
              <a:rPr lang="en-GB" dirty="0" smtClean="0"/>
              <a:t> &gt; lentamente</a:t>
            </a:r>
          </a:p>
          <a:p>
            <a:r>
              <a:rPr lang="en-GB" dirty="0" smtClean="0"/>
              <a:t>Adjectives ending in </a:t>
            </a:r>
            <a:r>
              <a:rPr lang="en-GB" dirty="0" smtClean="0">
                <a:solidFill>
                  <a:srgbClr val="FF0000"/>
                </a:solidFill>
              </a:rPr>
              <a:t>–e</a:t>
            </a:r>
            <a:r>
              <a:rPr lang="en-GB" dirty="0" smtClean="0"/>
              <a:t> just add –</a:t>
            </a:r>
            <a:r>
              <a:rPr lang="en-GB" dirty="0" err="1" smtClean="0">
                <a:solidFill>
                  <a:srgbClr val="FF0000"/>
                </a:solidFill>
              </a:rPr>
              <a:t>mente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err="1" smtClean="0"/>
              <a:t>Es</a:t>
            </a:r>
            <a:r>
              <a:rPr lang="en-GB" dirty="0" smtClean="0"/>
              <a:t>.: </a:t>
            </a:r>
            <a:r>
              <a:rPr lang="en-GB" dirty="0" err="1" smtClean="0"/>
              <a:t>Veloce</a:t>
            </a:r>
            <a:r>
              <a:rPr lang="en-GB" dirty="0" smtClean="0"/>
              <a:t> &gt; </a:t>
            </a:r>
            <a:r>
              <a:rPr lang="en-GB" dirty="0" err="1" smtClean="0"/>
              <a:t>velocemente</a:t>
            </a:r>
            <a:endParaRPr lang="en-GB" dirty="0" smtClean="0"/>
          </a:p>
          <a:p>
            <a:r>
              <a:rPr lang="en-GB" dirty="0" smtClean="0"/>
              <a:t>Adjectives ending in </a:t>
            </a:r>
            <a:r>
              <a:rPr lang="en-GB" dirty="0" smtClean="0">
                <a:solidFill>
                  <a:srgbClr val="FF0000"/>
                </a:solidFill>
              </a:rPr>
              <a:t>–le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0000"/>
                </a:solidFill>
              </a:rPr>
              <a:t>–re </a:t>
            </a:r>
            <a:r>
              <a:rPr lang="en-GB" dirty="0" smtClean="0"/>
              <a:t>drop the final –</a:t>
            </a:r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 before adding</a:t>
            </a:r>
          </a:p>
          <a:p>
            <a:pPr marL="0" indent="0">
              <a:buNone/>
            </a:pPr>
            <a:r>
              <a:rPr lang="en-GB" dirty="0" smtClean="0"/>
              <a:t> –</a:t>
            </a:r>
            <a:r>
              <a:rPr lang="en-GB" dirty="0" err="1" smtClean="0">
                <a:solidFill>
                  <a:srgbClr val="FF0000"/>
                </a:solidFill>
              </a:rPr>
              <a:t>mente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err="1" smtClean="0"/>
              <a:t>Es</a:t>
            </a:r>
            <a:r>
              <a:rPr lang="en-GB" dirty="0" smtClean="0"/>
              <a:t>.: </a:t>
            </a:r>
            <a:r>
              <a:rPr lang="en-GB" dirty="0" err="1" smtClean="0"/>
              <a:t>normale</a:t>
            </a:r>
            <a:r>
              <a:rPr lang="en-GB" dirty="0" smtClean="0"/>
              <a:t> &gt; </a:t>
            </a:r>
            <a:r>
              <a:rPr lang="en-GB" dirty="0" err="1" smtClean="0"/>
              <a:t>normalmente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dirty="0" err="1" smtClean="0"/>
              <a:t>regolare</a:t>
            </a:r>
            <a:r>
              <a:rPr lang="en-GB" dirty="0" smtClean="0"/>
              <a:t> &gt; </a:t>
            </a:r>
            <a:r>
              <a:rPr lang="en-GB" dirty="0" err="1" smtClean="0"/>
              <a:t>regolarmente</a:t>
            </a:r>
            <a:r>
              <a:rPr lang="en-GB" dirty="0" smtClean="0"/>
              <a:t>                                                                                 MD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8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103, </a:t>
            </a:r>
            <a:r>
              <a:rPr lang="en-GB" dirty="0" err="1" smtClean="0"/>
              <a:t>esercizio</a:t>
            </a:r>
            <a:r>
              <a:rPr lang="en-GB" dirty="0" smtClean="0"/>
              <a:t> 4a.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311488"/>
              </p:ext>
            </p:extLst>
          </p:nvPr>
        </p:nvGraphicFramePr>
        <p:xfrm>
          <a:off x="838200" y="1825625"/>
          <a:ext cx="1051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7809228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3555096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44885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err="1" smtClean="0"/>
                        <a:t>Esempio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B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Numero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3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8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40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Persone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Re di Macedonia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err="1" smtClean="0"/>
                        <a:t>Imperatore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romano</a:t>
                      </a:r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err="1" smtClean="0"/>
                        <a:t>Papi</a:t>
                      </a:r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Santi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Re di </a:t>
                      </a:r>
                      <a:r>
                        <a:rPr lang="en-GB" baseline="0" dirty="0" err="1" smtClean="0"/>
                        <a:t>Scozia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211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5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Esercizio</a:t>
            </a:r>
            <a:r>
              <a:rPr lang="en-GB" dirty="0" smtClean="0"/>
              <a:t> 6, </a:t>
            </a:r>
            <a:r>
              <a:rPr lang="en-GB" dirty="0" err="1" smtClean="0"/>
              <a:t>pagina</a:t>
            </a:r>
            <a:r>
              <a:rPr lang="en-GB" dirty="0" smtClean="0"/>
              <a:t> 103 </a:t>
            </a:r>
            <a:br>
              <a:rPr lang="en-GB" dirty="0" smtClean="0"/>
            </a:br>
            <a:r>
              <a:rPr lang="en-GB" i="1" dirty="0" err="1" smtClean="0"/>
              <a:t>Che</a:t>
            </a:r>
            <a:r>
              <a:rPr lang="en-GB" dirty="0" smtClean="0"/>
              <a:t> o </a:t>
            </a:r>
            <a:r>
              <a:rPr lang="en-GB" i="1" dirty="0" smtClean="0"/>
              <a:t>come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1)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brutta</a:t>
            </a:r>
            <a:r>
              <a:rPr lang="en-GB" dirty="0" smtClean="0"/>
              <a:t> </a:t>
            </a:r>
            <a:r>
              <a:rPr lang="en-GB" dirty="0" err="1" smtClean="0"/>
              <a:t>notizia</a:t>
            </a:r>
            <a:r>
              <a:rPr lang="en-GB" dirty="0" smtClean="0"/>
              <a:t>!</a:t>
            </a:r>
          </a:p>
          <a:p>
            <a:r>
              <a:rPr lang="en-GB" dirty="0" smtClean="0"/>
              <a:t>2)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buon’idea</a:t>
            </a:r>
            <a:r>
              <a:rPr lang="en-GB" dirty="0" smtClean="0"/>
              <a:t>!</a:t>
            </a:r>
          </a:p>
          <a:p>
            <a:r>
              <a:rPr lang="en-GB" dirty="0" smtClean="0"/>
              <a:t>3) Come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simpatici</a:t>
            </a:r>
            <a:r>
              <a:rPr lang="en-GB" dirty="0" smtClean="0"/>
              <a:t>!</a:t>
            </a:r>
          </a:p>
          <a:p>
            <a:r>
              <a:rPr lang="en-GB" dirty="0" smtClean="0"/>
              <a:t>4)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giornata</a:t>
            </a:r>
            <a:r>
              <a:rPr lang="en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9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Esercizi</a:t>
            </a:r>
            <a:r>
              <a:rPr lang="en-GB" dirty="0" smtClean="0"/>
              <a:t> 7a/7b, </a:t>
            </a:r>
            <a:r>
              <a:rPr lang="en-GB" dirty="0" err="1" smtClean="0"/>
              <a:t>pagina</a:t>
            </a:r>
            <a:r>
              <a:rPr lang="en-GB" dirty="0" smtClean="0"/>
              <a:t> 103.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F – </a:t>
            </a:r>
            <a:r>
              <a:rPr lang="en-GB" dirty="0" err="1" smtClean="0"/>
              <a:t>L’Italia</a:t>
            </a:r>
            <a:r>
              <a:rPr lang="en-GB" dirty="0" smtClean="0"/>
              <a:t> è un </a:t>
            </a:r>
            <a:r>
              <a:rPr lang="en-GB" dirty="0" err="1" smtClean="0"/>
              <a:t>Paese</a:t>
            </a:r>
            <a:r>
              <a:rPr lang="en-GB" dirty="0" smtClean="0"/>
              <a:t> </a:t>
            </a:r>
            <a:r>
              <a:rPr lang="en-GB" dirty="0" err="1" smtClean="0"/>
              <a:t>bellissimo</a:t>
            </a:r>
            <a:r>
              <a:rPr lang="en-GB" dirty="0" smtClean="0"/>
              <a:t>.</a:t>
            </a:r>
          </a:p>
          <a:p>
            <a:r>
              <a:rPr lang="en-GB" dirty="0" smtClean="0"/>
              <a:t>2. V</a:t>
            </a:r>
          </a:p>
          <a:p>
            <a:r>
              <a:rPr lang="en-GB" dirty="0" smtClean="0"/>
              <a:t>3. F – Il </a:t>
            </a:r>
            <a:r>
              <a:rPr lang="en-GB" dirty="0" err="1" smtClean="0"/>
              <a:t>Palio</a:t>
            </a:r>
            <a:r>
              <a:rPr lang="en-GB" dirty="0" smtClean="0"/>
              <a:t> di Siena è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festa</a:t>
            </a:r>
            <a:r>
              <a:rPr lang="en-GB" dirty="0" smtClean="0"/>
              <a:t> </a:t>
            </a:r>
            <a:r>
              <a:rPr lang="en-GB" dirty="0" err="1" smtClean="0"/>
              <a:t>storica</a:t>
            </a:r>
            <a:r>
              <a:rPr lang="en-GB" dirty="0" smtClean="0"/>
              <a:t>.</a:t>
            </a:r>
          </a:p>
          <a:p>
            <a:r>
              <a:rPr lang="en-GB" dirty="0" smtClean="0"/>
              <a:t>4. V</a:t>
            </a:r>
          </a:p>
          <a:p>
            <a:r>
              <a:rPr lang="en-GB" dirty="0" smtClean="0"/>
              <a:t>5. V</a:t>
            </a:r>
          </a:p>
          <a:p>
            <a:r>
              <a:rPr lang="en-GB" dirty="0" smtClean="0"/>
              <a:t>6.?</a:t>
            </a:r>
          </a:p>
          <a:p>
            <a:r>
              <a:rPr lang="en-GB" dirty="0" smtClean="0"/>
              <a:t>7. F – </a:t>
            </a:r>
            <a:r>
              <a:rPr lang="en-GB" dirty="0" err="1" smtClean="0"/>
              <a:t>Ogni</a:t>
            </a:r>
            <a:r>
              <a:rPr lang="en-GB" dirty="0" smtClean="0"/>
              <a:t> </a:t>
            </a:r>
            <a:r>
              <a:rPr lang="en-GB" dirty="0" err="1" smtClean="0"/>
              <a:t>contrada</a:t>
            </a:r>
            <a:r>
              <a:rPr lang="en-GB" dirty="0" smtClean="0"/>
              <a:t> è </a:t>
            </a:r>
            <a:r>
              <a:rPr lang="en-GB" dirty="0" err="1" smtClean="0"/>
              <a:t>rappresentata</a:t>
            </a:r>
            <a:r>
              <a:rPr lang="en-GB" dirty="0" smtClean="0"/>
              <a:t> da un </a:t>
            </a:r>
            <a:r>
              <a:rPr lang="en-GB" dirty="0" err="1" smtClean="0"/>
              <a:t>cavallo</a:t>
            </a:r>
            <a:r>
              <a:rPr lang="en-GB" dirty="0" smtClean="0"/>
              <a:t>.</a:t>
            </a:r>
          </a:p>
          <a:p>
            <a:r>
              <a:rPr lang="en-GB" dirty="0" smtClean="0"/>
              <a:t>8. F –Il </a:t>
            </a:r>
            <a:r>
              <a:rPr lang="en-GB" dirty="0" err="1" smtClean="0"/>
              <a:t>cavallo</a:t>
            </a:r>
            <a:r>
              <a:rPr lang="en-GB" dirty="0" smtClean="0"/>
              <a:t> e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fantino</a:t>
            </a:r>
            <a:r>
              <a:rPr lang="en-GB" dirty="0" smtClean="0"/>
              <a:t> </a:t>
            </a:r>
            <a:r>
              <a:rPr lang="en-GB" dirty="0" err="1" smtClean="0"/>
              <a:t>devono</a:t>
            </a:r>
            <a:r>
              <a:rPr lang="en-GB" dirty="0" smtClean="0"/>
              <a:t> </a:t>
            </a:r>
            <a:r>
              <a:rPr lang="en-GB" dirty="0" err="1" smtClean="0"/>
              <a:t>allenarsi</a:t>
            </a:r>
            <a:r>
              <a:rPr lang="en-GB" dirty="0" smtClean="0"/>
              <a:t> </a:t>
            </a:r>
            <a:r>
              <a:rPr lang="en-GB" dirty="0" err="1" smtClean="0"/>
              <a:t>molto</a:t>
            </a:r>
            <a:r>
              <a:rPr lang="en-GB" dirty="0" smtClean="0"/>
              <a:t> prima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corsa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13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Esercizio</a:t>
            </a:r>
            <a:r>
              <a:rPr lang="en-GB" dirty="0" smtClean="0"/>
              <a:t> 8 – read and translate the letter into English.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HOMEWORK:</a:t>
            </a:r>
            <a:br>
              <a:rPr lang="en-GB" sz="2800" dirty="0" smtClean="0"/>
            </a:br>
            <a:r>
              <a:rPr lang="en-GB" sz="2800" dirty="0" smtClean="0"/>
              <a:t>Write a letter to Angelo in which you reply to Angelo’s questions. </a:t>
            </a:r>
          </a:p>
          <a:p>
            <a:r>
              <a:rPr lang="en-GB" sz="2800" dirty="0" smtClean="0"/>
              <a:t>Write </a:t>
            </a:r>
            <a:r>
              <a:rPr lang="en-GB" sz="2800" smtClean="0"/>
              <a:t>150 words min.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786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N.B.: an </a:t>
            </a:r>
            <a:r>
              <a:rPr lang="en-GB" dirty="0" smtClean="0">
                <a:solidFill>
                  <a:srgbClr val="FF0000"/>
                </a:solidFill>
              </a:rPr>
              <a:t>adverb</a:t>
            </a:r>
            <a:r>
              <a:rPr lang="en-GB" dirty="0" smtClean="0"/>
              <a:t> refers to the </a:t>
            </a:r>
            <a:r>
              <a:rPr lang="en-GB" dirty="0" smtClean="0">
                <a:solidFill>
                  <a:srgbClr val="FF0000"/>
                </a:solidFill>
              </a:rPr>
              <a:t>verb</a:t>
            </a:r>
            <a:r>
              <a:rPr lang="en-GB" dirty="0" smtClean="0"/>
              <a:t>;</a:t>
            </a:r>
            <a:br>
              <a:rPr lang="en-GB" dirty="0" smtClean="0"/>
            </a:br>
            <a:r>
              <a:rPr lang="en-GB" dirty="0" smtClean="0"/>
              <a:t>an </a:t>
            </a:r>
            <a:r>
              <a:rPr lang="en-GB" dirty="0" smtClean="0">
                <a:solidFill>
                  <a:srgbClr val="FF0000"/>
                </a:solidFill>
              </a:rPr>
              <a:t>adjective</a:t>
            </a:r>
            <a:r>
              <a:rPr lang="en-GB" dirty="0" smtClean="0"/>
              <a:t> refers to the </a:t>
            </a:r>
            <a:r>
              <a:rPr lang="en-GB" dirty="0" smtClean="0">
                <a:solidFill>
                  <a:srgbClr val="FF0000"/>
                </a:solidFill>
              </a:rPr>
              <a:t>noun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331" y="1690688"/>
            <a:ext cx="10515600" cy="45882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Other irregular adverbs that need to be learnt separately are: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 smtClean="0">
                <a:solidFill>
                  <a:srgbClr val="FF0000"/>
                </a:solidFill>
              </a:rPr>
              <a:t>ene</a:t>
            </a:r>
            <a:r>
              <a:rPr lang="en-GB" dirty="0" smtClean="0"/>
              <a:t> = well (adverb)   /    </a:t>
            </a:r>
            <a:r>
              <a:rPr lang="en-GB" dirty="0" err="1" smtClean="0"/>
              <a:t>buono</a:t>
            </a:r>
            <a:r>
              <a:rPr lang="en-GB" dirty="0" smtClean="0"/>
              <a:t> = good (adjective)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 smtClean="0">
                <a:solidFill>
                  <a:srgbClr val="FF0000"/>
                </a:solidFill>
              </a:rPr>
              <a:t>ale</a:t>
            </a:r>
            <a:r>
              <a:rPr lang="en-GB" dirty="0" smtClean="0"/>
              <a:t> = badly (adverb)  /   </a:t>
            </a:r>
            <a:r>
              <a:rPr lang="en-GB" dirty="0" err="1" smtClean="0"/>
              <a:t>cattivo</a:t>
            </a:r>
            <a:r>
              <a:rPr lang="en-GB" dirty="0" smtClean="0"/>
              <a:t> = bad (adjective)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</a:rPr>
              <a:t>m</a:t>
            </a:r>
            <a:r>
              <a:rPr lang="en-GB" dirty="0" err="1" smtClean="0">
                <a:solidFill>
                  <a:srgbClr val="FF0000"/>
                </a:solidFill>
              </a:rPr>
              <a:t>eglio</a:t>
            </a:r>
            <a:r>
              <a:rPr lang="en-GB" dirty="0" smtClean="0"/>
              <a:t> = better (adverb)/ </a:t>
            </a:r>
            <a:r>
              <a:rPr lang="en-GB" dirty="0" err="1" smtClean="0"/>
              <a:t>migliore</a:t>
            </a:r>
            <a:r>
              <a:rPr lang="en-GB" dirty="0" smtClean="0"/>
              <a:t> = better (adjective)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</a:rPr>
              <a:t>p</a:t>
            </a:r>
            <a:r>
              <a:rPr lang="en-GB" dirty="0" err="1" smtClean="0">
                <a:solidFill>
                  <a:srgbClr val="FF0000"/>
                </a:solidFill>
              </a:rPr>
              <a:t>eggio</a:t>
            </a:r>
            <a:r>
              <a:rPr lang="en-GB" dirty="0" smtClean="0"/>
              <a:t> = worse (adverb) / </a:t>
            </a:r>
            <a:r>
              <a:rPr lang="en-GB" dirty="0" err="1" smtClean="0"/>
              <a:t>peggiore</a:t>
            </a:r>
            <a:r>
              <a:rPr lang="en-GB" dirty="0" smtClean="0"/>
              <a:t> = worse (adjective)</a:t>
            </a:r>
          </a:p>
          <a:p>
            <a:pPr marL="0" indent="0">
              <a:buNone/>
            </a:pPr>
            <a:r>
              <a:rPr lang="en-GB" dirty="0" err="1" smtClean="0"/>
              <a:t>Esempi</a:t>
            </a:r>
            <a:r>
              <a:rPr lang="en-GB" dirty="0" smtClean="0"/>
              <a:t>: </a:t>
            </a:r>
            <a:r>
              <a:rPr lang="en-GB" dirty="0" err="1" smtClean="0"/>
              <a:t>Mi</a:t>
            </a:r>
            <a:r>
              <a:rPr lang="en-GB" dirty="0" smtClean="0"/>
              <a:t> </a:t>
            </a:r>
            <a:r>
              <a:rPr lang="en-GB" dirty="0" err="1" smtClean="0"/>
              <a:t>sento</a:t>
            </a:r>
            <a:r>
              <a:rPr lang="en-GB" dirty="0" smtClean="0"/>
              <a:t> bene/male (=I feel well/ill)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/>
              <a:t>Q</a:t>
            </a:r>
            <a:r>
              <a:rPr lang="en-GB" dirty="0" err="1" smtClean="0"/>
              <a:t>uesto</a:t>
            </a:r>
            <a:r>
              <a:rPr lang="en-GB" dirty="0" smtClean="0"/>
              <a:t> gelato è </a:t>
            </a:r>
            <a:r>
              <a:rPr lang="en-GB" dirty="0" err="1" smtClean="0"/>
              <a:t>molto</a:t>
            </a:r>
            <a:r>
              <a:rPr lang="en-GB" dirty="0" smtClean="0"/>
              <a:t> </a:t>
            </a:r>
            <a:r>
              <a:rPr lang="en-GB" dirty="0" err="1" smtClean="0"/>
              <a:t>buono</a:t>
            </a:r>
            <a:r>
              <a:rPr lang="en-GB" dirty="0" smtClean="0"/>
              <a:t> (=this ice-cram is very good)</a:t>
            </a:r>
          </a:p>
          <a:p>
            <a:pPr marL="0" indent="0">
              <a:buNone/>
            </a:pPr>
            <a:r>
              <a:rPr lang="en-GB" dirty="0" smtClean="0"/>
              <a:t>A casa </a:t>
            </a:r>
            <a:r>
              <a:rPr lang="en-GB" dirty="0" err="1" smtClean="0"/>
              <a:t>mia</a:t>
            </a:r>
            <a:r>
              <a:rPr lang="en-GB" dirty="0" smtClean="0"/>
              <a:t> </a:t>
            </a:r>
            <a:r>
              <a:rPr lang="en-GB" dirty="0" err="1" smtClean="0"/>
              <a:t>mangio</a:t>
            </a:r>
            <a:r>
              <a:rPr lang="en-GB" dirty="0" smtClean="0"/>
              <a:t> </a:t>
            </a:r>
            <a:r>
              <a:rPr lang="en-GB" dirty="0" err="1" smtClean="0"/>
              <a:t>meglio</a:t>
            </a:r>
            <a:r>
              <a:rPr lang="en-GB" dirty="0" smtClean="0"/>
              <a:t>, in </a:t>
            </a:r>
            <a:r>
              <a:rPr lang="en-GB" dirty="0" err="1" smtClean="0"/>
              <a:t>mensa</a:t>
            </a:r>
            <a:r>
              <a:rPr lang="en-GB" dirty="0" smtClean="0"/>
              <a:t> </a:t>
            </a:r>
            <a:r>
              <a:rPr lang="en-GB" dirty="0" err="1" smtClean="0"/>
              <a:t>mangio</a:t>
            </a:r>
            <a:r>
              <a:rPr lang="en-GB" dirty="0" smtClean="0"/>
              <a:t> </a:t>
            </a:r>
            <a:r>
              <a:rPr lang="en-GB" dirty="0" err="1" smtClean="0"/>
              <a:t>peggio</a:t>
            </a:r>
            <a:r>
              <a:rPr lang="en-GB" dirty="0" smtClean="0"/>
              <a:t> (= At home I eat better, at the canteen I eat worse than at home).</a:t>
            </a:r>
          </a:p>
          <a:p>
            <a:pPr marL="0" indent="0">
              <a:buNone/>
            </a:pPr>
            <a:r>
              <a:rPr lang="en-GB" dirty="0" smtClean="0"/>
              <a:t> A casa </a:t>
            </a:r>
            <a:r>
              <a:rPr lang="en-GB" dirty="0" err="1" smtClean="0"/>
              <a:t>mia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cibo</a:t>
            </a:r>
            <a:r>
              <a:rPr lang="en-GB" dirty="0" smtClean="0"/>
              <a:t> è </a:t>
            </a:r>
            <a:r>
              <a:rPr lang="en-GB" dirty="0" err="1" smtClean="0"/>
              <a:t>migliore</a:t>
            </a:r>
            <a:r>
              <a:rPr lang="en-GB" dirty="0" smtClean="0"/>
              <a:t> (= At home the food is better).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082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Esercizio</a:t>
            </a:r>
            <a:r>
              <a:rPr lang="en-GB" dirty="0" smtClean="0"/>
              <a:t>: </a:t>
            </a:r>
            <a:r>
              <a:rPr lang="en-GB" dirty="0" err="1" smtClean="0"/>
              <a:t>completa</a:t>
            </a:r>
            <a:r>
              <a:rPr lang="en-GB" dirty="0" smtClean="0"/>
              <a:t> con la forma </a:t>
            </a:r>
            <a:r>
              <a:rPr lang="en-GB" dirty="0" err="1" smtClean="0"/>
              <a:t>corretta</a:t>
            </a:r>
            <a:r>
              <a:rPr lang="en-GB" dirty="0" smtClean="0"/>
              <a:t> </a:t>
            </a:r>
            <a:r>
              <a:rPr lang="en-GB" dirty="0" err="1" smtClean="0"/>
              <a:t>dell’avverbio</a:t>
            </a:r>
            <a:r>
              <a:rPr lang="en-GB" dirty="0" smtClean="0"/>
              <a:t>. (</a:t>
            </a:r>
            <a:r>
              <a:rPr lang="en-GB" dirty="0" err="1" smtClean="0"/>
              <a:t>pagina</a:t>
            </a:r>
            <a:r>
              <a:rPr lang="en-GB" dirty="0" smtClean="0"/>
              <a:t> 123, </a:t>
            </a:r>
            <a:r>
              <a:rPr lang="en-GB" dirty="0" err="1" smtClean="0"/>
              <a:t>esercizio</a:t>
            </a:r>
            <a:r>
              <a:rPr lang="en-GB" dirty="0" smtClean="0"/>
              <a:t> 6)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Esempio</a:t>
            </a:r>
            <a:r>
              <a:rPr lang="en-GB" dirty="0" smtClean="0"/>
              <a:t>: </a:t>
            </a:r>
            <a:r>
              <a:rPr lang="en-GB" dirty="0" err="1" smtClean="0">
                <a:solidFill>
                  <a:srgbClr val="FF0000"/>
                </a:solidFill>
              </a:rPr>
              <a:t>Sfortunatamente</a:t>
            </a:r>
            <a:r>
              <a:rPr lang="en-GB" dirty="0" smtClean="0"/>
              <a:t> non </a:t>
            </a:r>
            <a:r>
              <a:rPr lang="en-GB" dirty="0" err="1" smtClean="0"/>
              <a:t>posso</a:t>
            </a:r>
            <a:r>
              <a:rPr lang="en-GB" dirty="0" smtClean="0"/>
              <a:t> venire (</a:t>
            </a:r>
            <a:r>
              <a:rPr lang="en-GB" dirty="0" err="1" smtClean="0"/>
              <a:t>sfortunato</a:t>
            </a:r>
            <a:r>
              <a:rPr lang="en-GB" dirty="0" smtClean="0"/>
              <a:t>)</a:t>
            </a:r>
          </a:p>
          <a:p>
            <a:pPr marL="514350" indent="-514350">
              <a:buAutoNum type="arabicParenR"/>
            </a:pPr>
            <a:r>
              <a:rPr lang="en-GB" dirty="0" smtClean="0"/>
              <a:t>….. </a:t>
            </a:r>
            <a:r>
              <a:rPr lang="en-GB" dirty="0"/>
              <a:t>m</a:t>
            </a:r>
            <a:r>
              <a:rPr lang="en-GB" dirty="0" smtClean="0"/>
              <a:t>i </a:t>
            </a:r>
            <a:r>
              <a:rPr lang="en-GB" dirty="0" err="1" smtClean="0"/>
              <a:t>alzo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otto</a:t>
            </a:r>
            <a:r>
              <a:rPr lang="en-GB" dirty="0" smtClean="0"/>
              <a:t>. (</a:t>
            </a:r>
            <a:r>
              <a:rPr lang="en-GB" dirty="0" err="1" smtClean="0"/>
              <a:t>generale</a:t>
            </a:r>
            <a:r>
              <a:rPr lang="en-GB" dirty="0" smtClean="0"/>
              <a:t>)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esercizio</a:t>
            </a:r>
            <a:r>
              <a:rPr lang="en-GB" dirty="0" smtClean="0"/>
              <a:t> è ….. difficile. (</a:t>
            </a:r>
            <a:r>
              <a:rPr lang="en-GB" dirty="0" err="1" smtClean="0"/>
              <a:t>particolare</a:t>
            </a:r>
            <a:r>
              <a:rPr lang="en-GB" dirty="0" smtClean="0"/>
              <a:t>)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L’insegnante</a:t>
            </a:r>
            <a:r>
              <a:rPr lang="en-GB" dirty="0" smtClean="0"/>
              <a:t> ha </a:t>
            </a:r>
            <a:r>
              <a:rPr lang="en-GB" dirty="0" err="1" smtClean="0"/>
              <a:t>spiegato</a:t>
            </a:r>
            <a:r>
              <a:rPr lang="en-GB" dirty="0" smtClean="0"/>
              <a:t> la </a:t>
            </a:r>
            <a:r>
              <a:rPr lang="en-GB" dirty="0" err="1" smtClean="0"/>
              <a:t>regola</a:t>
            </a:r>
            <a:r>
              <a:rPr lang="en-GB" dirty="0" smtClean="0"/>
              <a:t> </a:t>
            </a:r>
            <a:r>
              <a:rPr lang="en-GB" dirty="0" err="1" smtClean="0"/>
              <a:t>molto</a:t>
            </a:r>
            <a:r>
              <a:rPr lang="en-GB" dirty="0" smtClean="0"/>
              <a:t> …. (</a:t>
            </a:r>
            <a:r>
              <a:rPr lang="en-GB" dirty="0" err="1" smtClean="0"/>
              <a:t>semplice</a:t>
            </a:r>
            <a:r>
              <a:rPr lang="en-GB" dirty="0" smtClean="0"/>
              <a:t>)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Camminavano</a:t>
            </a:r>
            <a:r>
              <a:rPr lang="en-GB" dirty="0" smtClean="0"/>
              <a:t> …. (</a:t>
            </a:r>
            <a:r>
              <a:rPr lang="en-GB" dirty="0" err="1" smtClean="0"/>
              <a:t>rapido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1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Aggettivo</a:t>
            </a:r>
            <a:r>
              <a:rPr lang="en-GB" dirty="0" smtClean="0"/>
              <a:t> o </a:t>
            </a:r>
            <a:r>
              <a:rPr lang="en-GB" dirty="0" err="1" smtClean="0"/>
              <a:t>avverbio</a:t>
            </a:r>
            <a:r>
              <a:rPr lang="en-GB" dirty="0" smtClean="0"/>
              <a:t>? </a:t>
            </a:r>
            <a:r>
              <a:rPr lang="en-GB" dirty="0" err="1" smtClean="0"/>
              <a:t>Scegli</a:t>
            </a:r>
            <a:r>
              <a:rPr lang="en-GB" dirty="0" smtClean="0"/>
              <a:t> la forma </a:t>
            </a:r>
            <a:r>
              <a:rPr lang="en-GB" dirty="0" err="1" smtClean="0"/>
              <a:t>corretta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err="1" smtClean="0"/>
              <a:t>Oggi</a:t>
            </a:r>
            <a:r>
              <a:rPr lang="en-GB" dirty="0" smtClean="0"/>
              <a:t> </a:t>
            </a:r>
            <a:r>
              <a:rPr lang="en-GB" dirty="0" err="1" smtClean="0"/>
              <a:t>sto</a:t>
            </a:r>
            <a:r>
              <a:rPr lang="en-GB" dirty="0" smtClean="0"/>
              <a:t> </a:t>
            </a:r>
            <a:r>
              <a:rPr lang="en-GB" dirty="0" err="1" smtClean="0"/>
              <a:t>molto</a:t>
            </a:r>
            <a:r>
              <a:rPr lang="en-GB" dirty="0" smtClean="0"/>
              <a:t> bene / </a:t>
            </a:r>
            <a:r>
              <a:rPr lang="en-GB" dirty="0" err="1" smtClean="0"/>
              <a:t>buono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formaggio</a:t>
            </a:r>
            <a:r>
              <a:rPr lang="en-GB" dirty="0" smtClean="0"/>
              <a:t> è bene / </a:t>
            </a:r>
            <a:r>
              <a:rPr lang="en-GB" dirty="0" err="1" smtClean="0"/>
              <a:t>buono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Vedo</a:t>
            </a:r>
            <a:r>
              <a:rPr lang="en-GB" dirty="0" smtClean="0"/>
              <a:t> </a:t>
            </a:r>
            <a:r>
              <a:rPr lang="en-GB" dirty="0" err="1" smtClean="0"/>
              <a:t>molto</a:t>
            </a:r>
            <a:r>
              <a:rPr lang="en-GB" dirty="0" smtClean="0"/>
              <a:t> male / </a:t>
            </a:r>
            <a:r>
              <a:rPr lang="en-GB" dirty="0" err="1" smtClean="0"/>
              <a:t>cattivo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ragazzo</a:t>
            </a:r>
            <a:r>
              <a:rPr lang="en-GB" dirty="0" smtClean="0"/>
              <a:t> è male / </a:t>
            </a:r>
            <a:r>
              <a:rPr lang="en-GB" dirty="0" err="1" smtClean="0"/>
              <a:t>cattivo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Accetto</a:t>
            </a:r>
            <a:r>
              <a:rPr lang="en-GB" dirty="0" smtClean="0"/>
              <a:t> di </a:t>
            </a:r>
            <a:r>
              <a:rPr lang="en-GB" dirty="0" err="1" smtClean="0"/>
              <a:t>mangiare</a:t>
            </a:r>
            <a:r>
              <a:rPr lang="en-GB" dirty="0" smtClean="0"/>
              <a:t> male / </a:t>
            </a:r>
            <a:r>
              <a:rPr lang="en-GB" dirty="0" err="1" smtClean="0"/>
              <a:t>cattivo</a:t>
            </a:r>
            <a:r>
              <a:rPr lang="en-GB" dirty="0" smtClean="0"/>
              <a:t>, ma non di </a:t>
            </a:r>
            <a:r>
              <a:rPr lang="en-GB" dirty="0" err="1" smtClean="0"/>
              <a:t>bere</a:t>
            </a:r>
            <a:r>
              <a:rPr lang="en-GB" dirty="0" smtClean="0"/>
              <a:t> </a:t>
            </a:r>
            <a:r>
              <a:rPr lang="en-GB" dirty="0" err="1" smtClean="0"/>
              <a:t>peggiore</a:t>
            </a:r>
            <a:r>
              <a:rPr lang="en-GB" dirty="0" smtClean="0"/>
              <a:t> / </a:t>
            </a:r>
            <a:r>
              <a:rPr lang="en-GB" dirty="0" err="1" smtClean="0"/>
              <a:t>peggio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Questo</a:t>
            </a:r>
            <a:r>
              <a:rPr lang="en-GB" dirty="0" smtClean="0"/>
              <a:t> gelato è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meglio</a:t>
            </a:r>
            <a:r>
              <a:rPr lang="en-GB" dirty="0" smtClean="0"/>
              <a:t> /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migliore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Correzioni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err="1" smtClean="0">
                <a:solidFill>
                  <a:srgbClr val="FF0000"/>
                </a:solidFill>
              </a:rPr>
              <a:t>Generalmente</a:t>
            </a:r>
            <a:r>
              <a:rPr lang="en-GB" dirty="0" smtClean="0"/>
              <a:t> </a:t>
            </a:r>
            <a:r>
              <a:rPr lang="en-GB" dirty="0"/>
              <a:t>mi </a:t>
            </a:r>
            <a:r>
              <a:rPr lang="en-GB" dirty="0" err="1"/>
              <a:t>alzo</a:t>
            </a:r>
            <a:r>
              <a:rPr lang="en-GB" dirty="0"/>
              <a:t> </a:t>
            </a:r>
            <a:r>
              <a:rPr lang="en-GB" dirty="0" err="1"/>
              <a:t>alle</a:t>
            </a:r>
            <a:r>
              <a:rPr lang="en-GB" dirty="0"/>
              <a:t> </a:t>
            </a:r>
            <a:r>
              <a:rPr lang="en-GB" dirty="0" err="1"/>
              <a:t>otto</a:t>
            </a:r>
            <a:r>
              <a:rPr lang="en-GB" dirty="0"/>
              <a:t>. </a:t>
            </a:r>
            <a:r>
              <a:rPr lang="en-GB" dirty="0" smtClean="0"/>
              <a:t>(</a:t>
            </a:r>
            <a:r>
              <a:rPr lang="en-GB" dirty="0" err="1" smtClean="0"/>
              <a:t>generale</a:t>
            </a:r>
            <a:r>
              <a:rPr lang="en-GB" dirty="0" smtClean="0"/>
              <a:t>)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/>
              <a:t>esercizio</a:t>
            </a:r>
            <a:r>
              <a:rPr lang="en-GB" dirty="0"/>
              <a:t> </a:t>
            </a:r>
            <a:r>
              <a:rPr lang="en-GB" dirty="0" smtClean="0"/>
              <a:t>è  </a:t>
            </a:r>
            <a:r>
              <a:rPr lang="en-GB" dirty="0" err="1" smtClean="0">
                <a:solidFill>
                  <a:srgbClr val="FF0000"/>
                </a:solidFill>
              </a:rPr>
              <a:t>particolarmente</a:t>
            </a:r>
            <a:r>
              <a:rPr lang="en-GB" dirty="0" smtClean="0"/>
              <a:t> difficile</a:t>
            </a:r>
            <a:r>
              <a:rPr lang="en-GB" dirty="0"/>
              <a:t>. (</a:t>
            </a:r>
            <a:r>
              <a:rPr lang="en-GB" dirty="0" err="1"/>
              <a:t>particolare</a:t>
            </a:r>
            <a:r>
              <a:rPr lang="en-GB" dirty="0"/>
              <a:t>)</a:t>
            </a:r>
          </a:p>
          <a:p>
            <a:pPr marL="514350" indent="-514350">
              <a:buAutoNum type="arabicParenR"/>
            </a:pPr>
            <a:r>
              <a:rPr lang="en-GB" dirty="0" err="1"/>
              <a:t>L’insegnante</a:t>
            </a:r>
            <a:r>
              <a:rPr lang="en-GB" dirty="0"/>
              <a:t> ha </a:t>
            </a:r>
            <a:r>
              <a:rPr lang="en-GB" dirty="0" err="1"/>
              <a:t>spiegato</a:t>
            </a:r>
            <a:r>
              <a:rPr lang="en-GB" dirty="0"/>
              <a:t> la </a:t>
            </a:r>
            <a:r>
              <a:rPr lang="en-GB" dirty="0" err="1"/>
              <a:t>regola</a:t>
            </a:r>
            <a:r>
              <a:rPr lang="en-GB" dirty="0"/>
              <a:t> </a:t>
            </a:r>
            <a:r>
              <a:rPr lang="en-GB" dirty="0" err="1"/>
              <a:t>molto</a:t>
            </a:r>
            <a:r>
              <a:rPr lang="en-GB" dirty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semplicemente</a:t>
            </a:r>
            <a:r>
              <a:rPr lang="en-GB" dirty="0" smtClean="0"/>
              <a:t>. </a:t>
            </a:r>
            <a:r>
              <a:rPr lang="en-GB" dirty="0"/>
              <a:t>(</a:t>
            </a:r>
            <a:r>
              <a:rPr lang="en-GB" dirty="0" err="1"/>
              <a:t>semplice</a:t>
            </a:r>
            <a:r>
              <a:rPr lang="en-GB" dirty="0"/>
              <a:t>)</a:t>
            </a:r>
          </a:p>
          <a:p>
            <a:pPr marL="514350" indent="-514350">
              <a:buAutoNum type="arabicParenR"/>
            </a:pPr>
            <a:r>
              <a:rPr lang="en-GB" dirty="0" err="1"/>
              <a:t>Camminavano</a:t>
            </a:r>
            <a:r>
              <a:rPr lang="en-GB" dirty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rapidamente</a:t>
            </a:r>
            <a:r>
              <a:rPr lang="en-GB" dirty="0" smtClean="0"/>
              <a:t>. </a:t>
            </a:r>
            <a:r>
              <a:rPr lang="en-GB" dirty="0"/>
              <a:t>(</a:t>
            </a:r>
            <a:r>
              <a:rPr lang="en-GB" dirty="0" err="1"/>
              <a:t>rapido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01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Correzioni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err="1" smtClean="0"/>
              <a:t>Oggi</a:t>
            </a:r>
            <a:r>
              <a:rPr lang="en-GB" dirty="0" smtClean="0"/>
              <a:t> </a:t>
            </a:r>
            <a:r>
              <a:rPr lang="en-GB" dirty="0" err="1" smtClean="0"/>
              <a:t>sto</a:t>
            </a:r>
            <a:r>
              <a:rPr lang="en-GB" dirty="0" smtClean="0"/>
              <a:t> </a:t>
            </a:r>
            <a:r>
              <a:rPr lang="en-GB" dirty="0" err="1" smtClean="0"/>
              <a:t>molto</a:t>
            </a:r>
            <a:r>
              <a:rPr lang="en-GB" dirty="0" smtClean="0"/>
              <a:t> bene.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formaggio</a:t>
            </a:r>
            <a:r>
              <a:rPr lang="en-GB" dirty="0" smtClean="0"/>
              <a:t> è </a:t>
            </a:r>
            <a:r>
              <a:rPr lang="en-GB" dirty="0" err="1" smtClean="0"/>
              <a:t>buono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Vedo</a:t>
            </a:r>
            <a:r>
              <a:rPr lang="en-GB" dirty="0" smtClean="0"/>
              <a:t> </a:t>
            </a:r>
            <a:r>
              <a:rPr lang="en-GB" dirty="0" err="1" smtClean="0"/>
              <a:t>molto</a:t>
            </a:r>
            <a:r>
              <a:rPr lang="en-GB" dirty="0" smtClean="0"/>
              <a:t> male.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ragazzo</a:t>
            </a:r>
            <a:r>
              <a:rPr lang="en-GB" dirty="0" smtClean="0"/>
              <a:t> è </a:t>
            </a:r>
            <a:r>
              <a:rPr lang="en-GB" dirty="0" err="1" smtClean="0"/>
              <a:t>cattivo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Accetto</a:t>
            </a:r>
            <a:r>
              <a:rPr lang="en-GB" dirty="0" smtClean="0"/>
              <a:t> di </a:t>
            </a:r>
            <a:r>
              <a:rPr lang="en-GB" dirty="0" err="1" smtClean="0"/>
              <a:t>mangiare</a:t>
            </a:r>
            <a:r>
              <a:rPr lang="en-GB" dirty="0" smtClean="0"/>
              <a:t> male, ma non di </a:t>
            </a:r>
            <a:r>
              <a:rPr lang="en-GB" dirty="0" err="1" smtClean="0"/>
              <a:t>bere</a:t>
            </a:r>
            <a:r>
              <a:rPr lang="en-GB" dirty="0" smtClean="0"/>
              <a:t> </a:t>
            </a:r>
            <a:r>
              <a:rPr lang="en-GB" dirty="0" err="1" smtClean="0"/>
              <a:t>peggio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Questo</a:t>
            </a:r>
            <a:r>
              <a:rPr lang="en-GB" dirty="0" smtClean="0"/>
              <a:t> gelato è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migliore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9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Esercizi</a:t>
            </a:r>
            <a:r>
              <a:rPr lang="en-GB" dirty="0" smtClean="0"/>
              <a:t> 1a/1b, </a:t>
            </a:r>
            <a:r>
              <a:rPr lang="en-GB" dirty="0" err="1" smtClean="0"/>
              <a:t>pagina</a:t>
            </a:r>
            <a:r>
              <a:rPr lang="en-GB" dirty="0" smtClean="0"/>
              <a:t> 102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err="1" smtClean="0"/>
              <a:t>Libro</a:t>
            </a:r>
            <a:r>
              <a:rPr lang="en-GB" sz="4400" dirty="0" smtClean="0"/>
              <a:t> di </a:t>
            </a:r>
            <a:r>
              <a:rPr lang="en-GB" sz="4400" dirty="0" err="1" smtClean="0"/>
              <a:t>testo</a:t>
            </a:r>
            <a:r>
              <a:rPr lang="en-GB" sz="4400" dirty="0" smtClean="0"/>
              <a:t>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456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Esercizi</a:t>
            </a:r>
            <a:r>
              <a:rPr lang="en-GB" dirty="0" smtClean="0"/>
              <a:t> 1a/1b, </a:t>
            </a:r>
            <a:r>
              <a:rPr lang="en-GB" dirty="0" err="1" smtClean="0"/>
              <a:t>pagina</a:t>
            </a:r>
            <a:r>
              <a:rPr lang="en-GB" dirty="0" smtClean="0"/>
              <a:t> 102 – </a:t>
            </a:r>
            <a:r>
              <a:rPr lang="en-GB" dirty="0" err="1" smtClean="0"/>
              <a:t>libro</a:t>
            </a:r>
            <a:r>
              <a:rPr lang="en-GB" dirty="0" smtClean="0"/>
              <a:t> di </a:t>
            </a:r>
            <a:r>
              <a:rPr lang="en-GB" dirty="0" err="1" smtClean="0"/>
              <a:t>testo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</a:t>
            </a:r>
            <a:r>
              <a:rPr lang="en-GB" dirty="0" err="1" smtClean="0"/>
              <a:t>Ferragosto</a:t>
            </a:r>
            <a:endParaRPr lang="en-GB" dirty="0" smtClean="0"/>
          </a:p>
          <a:p>
            <a:r>
              <a:rPr lang="en-GB" dirty="0" smtClean="0"/>
              <a:t>2. San Valentino</a:t>
            </a:r>
          </a:p>
          <a:p>
            <a:r>
              <a:rPr lang="en-GB" dirty="0" smtClean="0"/>
              <a:t>3. La </a:t>
            </a:r>
            <a:r>
              <a:rPr lang="en-GB" dirty="0" err="1" smtClean="0"/>
              <a:t>festa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donna</a:t>
            </a:r>
          </a:p>
          <a:p>
            <a:r>
              <a:rPr lang="en-GB" dirty="0" smtClean="0"/>
              <a:t>4. La </a:t>
            </a:r>
            <a:r>
              <a:rPr lang="en-GB" dirty="0" err="1" smtClean="0"/>
              <a:t>festa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/>
              <a:t>l</a:t>
            </a:r>
            <a:r>
              <a:rPr lang="en-GB" dirty="0" err="1" smtClean="0"/>
              <a:t>iberazione</a:t>
            </a:r>
            <a:endParaRPr lang="en-GB" dirty="0" smtClean="0"/>
          </a:p>
          <a:p>
            <a:r>
              <a:rPr lang="en-GB" dirty="0" smtClean="0"/>
              <a:t>5. La </a:t>
            </a:r>
            <a:r>
              <a:rPr lang="en-GB" dirty="0" err="1" smtClean="0"/>
              <a:t>festa</a:t>
            </a:r>
            <a:r>
              <a:rPr lang="en-GB" dirty="0" smtClean="0"/>
              <a:t> del </a:t>
            </a:r>
            <a:r>
              <a:rPr lang="en-GB" dirty="0" err="1" smtClean="0"/>
              <a:t>lavoro</a:t>
            </a:r>
            <a:endParaRPr lang="en-GB" dirty="0" smtClean="0"/>
          </a:p>
          <a:p>
            <a:r>
              <a:rPr lang="en-GB" dirty="0" smtClean="0"/>
              <a:t>6. La </a:t>
            </a:r>
            <a:r>
              <a:rPr lang="en-GB" dirty="0" err="1" smtClean="0"/>
              <a:t>festa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mamma</a:t>
            </a:r>
          </a:p>
          <a:p>
            <a:r>
              <a:rPr lang="en-GB" dirty="0" smtClean="0"/>
              <a:t>7. Il </a:t>
            </a:r>
            <a:r>
              <a:rPr lang="en-GB" dirty="0" err="1" smtClean="0"/>
              <a:t>Carnevale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7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Pagina</a:t>
            </a:r>
            <a:r>
              <a:rPr lang="en-GB" dirty="0" smtClean="0"/>
              <a:t> 103, </a:t>
            </a:r>
            <a:r>
              <a:rPr lang="en-GB" dirty="0" err="1" smtClean="0"/>
              <a:t>esercizio</a:t>
            </a:r>
            <a:r>
              <a:rPr lang="en-GB" dirty="0" smtClean="0"/>
              <a:t> 4a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Ascolta</a:t>
            </a:r>
            <a:r>
              <a:rPr lang="en-GB" sz="3600" dirty="0" smtClean="0"/>
              <a:t> e </a:t>
            </a:r>
            <a:r>
              <a:rPr lang="en-GB" sz="3600" dirty="0" err="1" smtClean="0"/>
              <a:t>rispondi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7166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636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Amici, grammatica: avverbi (pagina 123)</vt:lpstr>
      <vt:lpstr>N.B.: an adverb refers to the verb; an adjective refers to the noun.</vt:lpstr>
      <vt:lpstr>Esercizio: completa con la forma corretta dell’avverbio. (pagina 123, esercizio 6)</vt:lpstr>
      <vt:lpstr>Aggettivo o avverbio? Scegli la forma corretta.</vt:lpstr>
      <vt:lpstr>Correzioni</vt:lpstr>
      <vt:lpstr>Correzioni:</vt:lpstr>
      <vt:lpstr>Esercizi 1a/1b, pagina 102 </vt:lpstr>
      <vt:lpstr>Esercizi 1a/1b, pagina 102 – libro di testo.</vt:lpstr>
      <vt:lpstr>Pagina 103, esercizio 4a</vt:lpstr>
      <vt:lpstr>Pagina 103, esercizio 4a.</vt:lpstr>
      <vt:lpstr>Esercizio 6, pagina 103  Che o come?</vt:lpstr>
      <vt:lpstr>Esercizi 7a/7b, pagina 103.</vt:lpstr>
      <vt:lpstr>Esercizio 8 – read and translate the letter into English.</vt:lpstr>
    </vt:vector>
  </TitlesOfParts>
  <Company>Girls' Day School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 1a/1b, pagina 102</dc:title>
  <dc:creator>Durello, Mariarosa (SCHS) Staff</dc:creator>
  <cp:lastModifiedBy>Durello, Mariarosa (SCHS) Staff</cp:lastModifiedBy>
  <cp:revision>20</cp:revision>
  <dcterms:created xsi:type="dcterms:W3CDTF">2020-06-09T13:16:20Z</dcterms:created>
  <dcterms:modified xsi:type="dcterms:W3CDTF">2020-06-25T13:25:04Z</dcterms:modified>
</cp:coreProperties>
</file>