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1" r:id="rId3"/>
    <p:sldId id="260" r:id="rId4"/>
    <p:sldId id="261" r:id="rId5"/>
    <p:sldId id="262" r:id="rId6"/>
    <p:sldId id="267" r:id="rId7"/>
    <p:sldId id="268" r:id="rId8"/>
    <p:sldId id="257" r:id="rId9"/>
    <p:sldId id="269" r:id="rId10"/>
    <p:sldId id="270" r:id="rId11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558"/>
  </p:normalViewPr>
  <p:slideViewPr>
    <p:cSldViewPr>
      <p:cViewPr varScale="1">
        <p:scale>
          <a:sx n="121" d="100"/>
          <a:sy n="121" d="100"/>
        </p:scale>
        <p:origin x="46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A88A1C-96C2-D54C-8543-C2B83759188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D5F08-206C-3848-B831-B15CFFF8B1D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D45D2-E54C-144E-82F5-1908EF6F2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D45D2-E54C-144E-82F5-1908EF6F2D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9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1261A-9AE6-B946-BCE9-D98D870B96B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280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1F6A1-829E-D64B-8062-092B003B98D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389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711F0-BF95-BA45-973A-8B1872D0F0A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753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2023D-7DD6-CD40-AB15-D2017457A48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082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D2B5F-2217-924B-92ED-202A25F4774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750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01039-ABC9-F04F-A294-414D51B686C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6249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C6C5A-FDFF-6B4B-9A86-412074EC7CF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479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4118E-4B7B-0249-A880-CE0F21D629E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047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823C8-EF0D-8D4D-A1EA-C8C1DF43FF7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2990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876C4-FF06-4143-8357-278015488E1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48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D1F73-2BB0-6E41-B1EA-5D23822A5D9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47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D45BD7-9D66-7F4B-94E7-C6CBB2D46013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mages.google.it/imgres?imgurl=http://www.funseekers.net/images/Italy/Leaning%20Tower%20of%20Pisa.jpg&amp;imgrefurl=http://www.funseekers.net/Italy%20Trip.htm&amp;h=799&amp;w=600&amp;sz=130&amp;tbnid=wmTofsDsiNUJ:&amp;tbnh=142&amp;tbnw=106&amp;hl=it&amp;start=1&amp;prev=/images?q=Pisa&amp;svnum=10&amp;hl=it&amp;lr=&amp;sa=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27.png"/><Relationship Id="rId21" Type="http://schemas.openxmlformats.org/officeDocument/2006/relationships/image" Target="../media/image45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2237" y="1412776"/>
            <a:ext cx="6400800" cy="936625"/>
          </a:xfrm>
        </p:spPr>
        <p:txBody>
          <a:bodyPr/>
          <a:lstStyle/>
          <a:p>
            <a:pPr eaLnBrk="1" hangingPunct="1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Parliamo italiano!</a:t>
            </a: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2" name="Picture 6" descr="3dflagsdotcom_italy_2faw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1257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it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22756"/>
            <a:ext cx="32353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440" y="137041"/>
            <a:ext cx="8229600" cy="825480"/>
          </a:xfrm>
        </p:spPr>
        <p:txBody>
          <a:bodyPr/>
          <a:lstStyle/>
          <a:p>
            <a:r>
              <a:rPr lang="en-US" dirty="0"/>
              <a:t>Films set in Italy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mage result for roman holi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7" y="1142458"/>
            <a:ext cx="1759646" cy="26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sult for room with a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15" y="1142458"/>
            <a:ext cx="1877487" cy="276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ge result for tea with mussol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54" y="1142459"/>
            <a:ext cx="1803158" cy="26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ge re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6" y="3995264"/>
            <a:ext cx="1751712" cy="26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ge result for death in venice po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71" y="3992278"/>
            <a:ext cx="1930031" cy="27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ge result for The Talented Mr. Ripl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46" y="4009950"/>
            <a:ext cx="1905209" cy="27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08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29DE1-ADF4-A047-8FAE-2468549F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500" dirty="0">
                <a:solidFill>
                  <a:schemeClr val="bg1"/>
                </a:solidFill>
              </a:rPr>
              <a:t>Buongiorno, </a:t>
            </a:r>
            <a:r>
              <a:rPr lang="en-US" sz="3500" dirty="0" err="1">
                <a:solidFill>
                  <a:schemeClr val="bg1"/>
                </a:solidFill>
              </a:rPr>
              <a:t>B</a:t>
            </a:r>
            <a:r>
              <a:rPr lang="en-US" sz="3500" dirty="0" err="1">
                <a:solidFill>
                  <a:schemeClr val="accent6"/>
                </a:solidFill>
              </a:rPr>
              <a:t>Buongiorno</a:t>
            </a:r>
            <a:endParaRPr lang="en-US" sz="3500" dirty="0">
              <a:solidFill>
                <a:schemeClr val="accent6"/>
              </a:solidFill>
            </a:endParaRPr>
          </a:p>
        </p:txBody>
      </p:sp>
      <p:pic>
        <p:nvPicPr>
          <p:cNvPr id="6" name="Buongiorno.mp4" descr="Buongiorno.mp4">
            <a:hlinkClick r:id="" action="ppaction://media"/>
            <a:extLst>
              <a:ext uri="{FF2B5EF4-FFF2-40B4-BE49-F238E27FC236}">
                <a16:creationId xmlns:a16="http://schemas.microsoft.com/office/drawing/2014/main" id="{5EA6AF3D-9B12-AB40-9CF1-EEEA6AE5F2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124744"/>
            <a:ext cx="9142412" cy="5141913"/>
          </a:xfrm>
        </p:spPr>
      </p:pic>
    </p:spTree>
    <p:extLst>
      <p:ext uri="{BB962C8B-B14F-4D97-AF65-F5344CB8AC3E}">
        <p14:creationId xmlns:p14="http://schemas.microsoft.com/office/powerpoint/2010/main" val="41297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 dirty="0"/>
              <a:t>Dove siamo?  Quale città?</a:t>
            </a:r>
            <a:endParaRPr lang="en-US" altLang="x-none" dirty="0"/>
          </a:p>
        </p:txBody>
      </p:sp>
      <p:pic>
        <p:nvPicPr>
          <p:cNvPr id="3075" name="Picture 4" descr="Leaning%2520Tower%2520of%2520Pis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19907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10e-11167v-roma%20concl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28775"/>
            <a:ext cx="32400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firen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r="13081"/>
          <a:stretch>
            <a:fillRect/>
          </a:stretch>
        </p:blipFill>
        <p:spPr bwMode="auto">
          <a:xfrm>
            <a:off x="1763713" y="4724400"/>
            <a:ext cx="2519362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Venice-view-53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652963"/>
            <a:ext cx="2447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55650" y="2420938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PISA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67175" y="2349500"/>
            <a:ext cx="1152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 b="1"/>
              <a:t>ROMA</a:t>
            </a:r>
            <a:endParaRPr lang="en-US" altLang="x-none" b="1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3850" y="49418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FIRENZE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716463" y="5013325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VENEZIA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3" grpId="0"/>
      <p:bldP spid="6154" grpId="0"/>
      <p:bldP spid="6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/>
              <a:t>Dove siamo? Le montagne</a:t>
            </a:r>
            <a:endParaRPr lang="en-US" altLang="x-none"/>
          </a:p>
        </p:txBody>
      </p:sp>
      <p:pic>
        <p:nvPicPr>
          <p:cNvPr id="4099" name="Picture 5" descr="Vesuvio_CastelDellO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28797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sicilia-etna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29527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Dolomi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/>
          <a:stretch>
            <a:fillRect/>
          </a:stretch>
        </p:blipFill>
        <p:spPr bwMode="auto">
          <a:xfrm>
            <a:off x="684213" y="3573463"/>
            <a:ext cx="30241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Summer 2007 0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4" t="30202" r="17195" b="35577"/>
          <a:stretch>
            <a:fillRect/>
          </a:stretch>
        </p:blipFill>
        <p:spPr bwMode="auto">
          <a:xfrm>
            <a:off x="4643438" y="3644900"/>
            <a:ext cx="338296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827088" y="148431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/>
              <a:t>A</a:t>
            </a:r>
            <a:endParaRPr lang="en-US" altLang="x-none"/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4859338" y="1484313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/>
              <a:t>B</a:t>
            </a:r>
            <a:endParaRPr lang="en-US" altLang="x-none"/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684213" y="3573463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/>
              <a:t>C</a:t>
            </a:r>
            <a:endParaRPr lang="en-US" altLang="x-none"/>
          </a:p>
        </p:txBody>
      </p:sp>
      <p:sp>
        <p:nvSpPr>
          <p:cNvPr id="4106" name="Text Box 14"/>
          <p:cNvSpPr txBox="1">
            <a:spLocks noChangeArrowheads="1"/>
          </p:cNvSpPr>
          <p:nvPr/>
        </p:nvSpPr>
        <p:spPr bwMode="auto">
          <a:xfrm>
            <a:off x="4787900" y="3789363"/>
            <a:ext cx="576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x-none"/>
              <a:t>D</a:t>
            </a:r>
            <a:endParaRPr lang="en-US" altLang="x-none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0" y="5589588"/>
            <a:ext cx="8782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Monte Bianco (nelle Alpi)	2 Vesuvio (vicino a Napoli)  </a:t>
            </a:r>
          </a:p>
          <a:p>
            <a:pPr>
              <a:defRPr/>
            </a:pPr>
            <a:r>
              <a:rPr lang="it-I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Le Dolomiti (nel nord-est) 	4 Etna (in Sicilia)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148263" y="3860800"/>
            <a:ext cx="291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Monte Bianco (nelle Alpi)</a:t>
            </a: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755650" y="1989138"/>
            <a:ext cx="288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Vesuvio (vicino a Napoli)</a:t>
            </a: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5364163" y="1557338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Etna (in Sicilia)</a:t>
            </a: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684213" y="393382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Dolomiti (nel nord-est)</a:t>
            </a: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/>
      <p:bldP spid="7184" grpId="0"/>
      <p:bldP spid="7185" grpId="0"/>
      <p:bldP spid="7186" grpId="0"/>
      <p:bldP spid="71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 descr="Mare%20agit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40" y="187457"/>
            <a:ext cx="2334824" cy="191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4321175" cy="1143000"/>
          </a:xfrm>
        </p:spPr>
        <p:txBody>
          <a:bodyPr/>
          <a:lstStyle/>
          <a:p>
            <a:pPr algn="l" eaLnBrk="1" hangingPunct="1"/>
            <a:r>
              <a:rPr lang="it-IT" altLang="x-none"/>
              <a:t>vocabolario</a:t>
            </a:r>
            <a:endParaRPr lang="en-US" altLang="x-none"/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41438"/>
            <a:ext cx="3600450" cy="3671887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it-IT" altLang="x-none" sz="2400" dirty="0"/>
              <a:t>Il mare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it-IT" altLang="x-none" sz="2400" dirty="0"/>
              <a:t>Una montagna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it-IT" altLang="x-none" sz="2400" dirty="0"/>
              <a:t>Un lago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it-IT" altLang="x-none" sz="2400" dirty="0"/>
              <a:t>La campagna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it-IT" altLang="x-none" sz="2400" dirty="0"/>
              <a:t>Una città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it-IT" altLang="x-none" sz="2400" dirty="0"/>
              <a:t>La spiaggia</a:t>
            </a:r>
          </a:p>
        </p:txBody>
      </p:sp>
      <p:pic>
        <p:nvPicPr>
          <p:cNvPr id="8197" name="Picture 5" descr="mo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5" y="770599"/>
            <a:ext cx="2450933" cy="172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Lago%20in%20prima%20pagin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8" t="43242" r="5876" b="-4517"/>
          <a:stretch>
            <a:fillRect/>
          </a:stretch>
        </p:blipFill>
        <p:spPr bwMode="auto">
          <a:xfrm>
            <a:off x="3635896" y="2869143"/>
            <a:ext cx="3096344" cy="195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spiaggia_caorl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5"/>
          <a:stretch>
            <a:fillRect/>
          </a:stretch>
        </p:blipFill>
        <p:spPr bwMode="auto">
          <a:xfrm>
            <a:off x="6508914" y="5018352"/>
            <a:ext cx="2042661" cy="181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ittapie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29" y="2458111"/>
            <a:ext cx="1956946" cy="241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campagna-pisa01-b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9" b="39088"/>
          <a:stretch>
            <a:fillRect/>
          </a:stretch>
        </p:blipFill>
        <p:spPr bwMode="auto">
          <a:xfrm>
            <a:off x="3216006" y="4868862"/>
            <a:ext cx="30956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x-none"/>
              <a:t>Il cibo</a:t>
            </a:r>
            <a:endParaRPr lang="en-US" altLang="x-none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980728"/>
            <a:ext cx="2327209" cy="4525963"/>
          </a:xfrm>
        </p:spPr>
        <p:txBody>
          <a:bodyPr/>
          <a:lstStyle/>
          <a:p>
            <a:pPr eaLnBrk="1" hangingPunct="1"/>
            <a:r>
              <a:rPr lang="en-US" altLang="x-none" sz="2400" dirty="0" err="1"/>
              <a:t>Acqua</a:t>
            </a:r>
            <a:endParaRPr lang="en-US" altLang="x-none" sz="2400" dirty="0"/>
          </a:p>
          <a:p>
            <a:pPr eaLnBrk="1" hangingPunct="1"/>
            <a:r>
              <a:rPr lang="it-IT" altLang="x-none" sz="2400" dirty="0"/>
              <a:t>Gelato</a:t>
            </a:r>
          </a:p>
          <a:p>
            <a:pPr eaLnBrk="1" hangingPunct="1"/>
            <a:r>
              <a:rPr lang="en-US" altLang="x-none" sz="2400" dirty="0"/>
              <a:t>Pane</a:t>
            </a:r>
          </a:p>
          <a:p>
            <a:pPr eaLnBrk="1" hangingPunct="1"/>
            <a:r>
              <a:rPr lang="en-US" altLang="x-none" sz="2400" dirty="0"/>
              <a:t>Panino</a:t>
            </a:r>
          </a:p>
          <a:p>
            <a:pPr eaLnBrk="1" hangingPunct="1"/>
            <a:r>
              <a:rPr lang="it-IT" altLang="x-none" sz="2400" dirty="0"/>
              <a:t>Pasta </a:t>
            </a:r>
          </a:p>
          <a:p>
            <a:pPr lvl="1" eaLnBrk="1" hangingPunct="1"/>
            <a:r>
              <a:rPr lang="it-IT" altLang="x-none" sz="2000" dirty="0"/>
              <a:t>Spaghetti</a:t>
            </a:r>
          </a:p>
          <a:p>
            <a:pPr lvl="1" eaLnBrk="1" hangingPunct="1"/>
            <a:r>
              <a:rPr lang="it-IT" altLang="x-none" sz="2000" dirty="0"/>
              <a:t>Lasagne</a:t>
            </a:r>
          </a:p>
          <a:p>
            <a:pPr eaLnBrk="1" hangingPunct="1"/>
            <a:r>
              <a:rPr lang="it-IT" altLang="x-none" sz="2400" dirty="0"/>
              <a:t>Pizza</a:t>
            </a:r>
          </a:p>
          <a:p>
            <a:pPr eaLnBrk="1" hangingPunct="1"/>
            <a:r>
              <a:rPr lang="it-IT" altLang="x-none" sz="2400" dirty="0"/>
              <a:t>Prosciutto</a:t>
            </a:r>
            <a:endParaRPr lang="en-US" altLang="x-none" sz="2400" dirty="0"/>
          </a:p>
          <a:p>
            <a:pPr eaLnBrk="1" hangingPunct="1"/>
            <a:r>
              <a:rPr lang="it-IT" altLang="x-none" sz="2400" dirty="0"/>
              <a:t>Vino</a:t>
            </a:r>
          </a:p>
          <a:p>
            <a:pPr eaLnBrk="1" hangingPunct="1"/>
            <a:endParaRPr lang="en-US" altLang="x-none" sz="2400" dirty="0"/>
          </a:p>
          <a:p>
            <a:pPr eaLnBrk="1" hangingPunct="1"/>
            <a:endParaRPr lang="en-US" altLang="x-none" dirty="0"/>
          </a:p>
        </p:txBody>
      </p:sp>
      <p:pic>
        <p:nvPicPr>
          <p:cNvPr id="13317" name="Picture 5" descr="piz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54" y="768126"/>
            <a:ext cx="1616441" cy="1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g_gel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408169"/>
            <a:ext cx="1655762" cy="159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ip-29-bimg1-spaghettiChitCar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802" y="4092843"/>
            <a:ext cx="1568396" cy="119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lasagne_sh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54" y="1268761"/>
            <a:ext cx="1527516" cy="115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v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73" y="4134623"/>
            <a:ext cx="1409176" cy="185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mage resu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31" y="5399088"/>
            <a:ext cx="1922359" cy="10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mage result for pane"/>
          <p:cNvSpPr>
            <a:spLocks noChangeAspect="1" noChangeArrowheads="1"/>
          </p:cNvSpPr>
          <p:nvPr/>
        </p:nvSpPr>
        <p:spPr bwMode="auto">
          <a:xfrm>
            <a:off x="0" y="0"/>
            <a:ext cx="768667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60" name="Picture 16" descr="mage result for pa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9045"/>
            <a:ext cx="1880874" cy="12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mage result for pani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87" y="5463311"/>
            <a:ext cx="1784226" cy="11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mage result for acqu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96" y="3942425"/>
            <a:ext cx="1818394" cy="12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A868C-8229-E241-ADE7-D2486EE08FA1}"/>
              </a:ext>
            </a:extLst>
          </p:cNvPr>
          <p:cNvSpPr txBox="1"/>
          <p:nvPr/>
        </p:nvSpPr>
        <p:spPr>
          <a:xfrm>
            <a:off x="3857297" y="21020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Marchi</a:t>
            </a:r>
            <a:r>
              <a:rPr lang="en-US" dirty="0"/>
              <a:t> </a:t>
            </a:r>
            <a:r>
              <a:rPr lang="en-US" dirty="0" err="1"/>
              <a:t>italiani</a:t>
            </a:r>
            <a:endParaRPr lang="en-US" dirty="0"/>
          </a:p>
        </p:txBody>
      </p:sp>
      <p:pic>
        <p:nvPicPr>
          <p:cNvPr id="36866" name="Picture 2" descr="mage result for fia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9" y="1011939"/>
            <a:ext cx="1297228" cy="12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68" y="1219691"/>
            <a:ext cx="1224136" cy="107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mage result for marchi di moda itali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99" y="5588524"/>
            <a:ext cx="1089196" cy="9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mage result for marchi di moda itali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25" y="1553911"/>
            <a:ext cx="1145820" cy="11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25" y="4188476"/>
            <a:ext cx="17145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 descr="mage result for dolce e gabbana log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r="19707"/>
          <a:stretch/>
        </p:blipFill>
        <p:spPr bwMode="auto">
          <a:xfrm>
            <a:off x="244055" y="2373821"/>
            <a:ext cx="1152128" cy="87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 descr="mage result for benetton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68" y="5925063"/>
            <a:ext cx="1464637" cy="8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 descr="elated im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7"/>
          <a:stretch/>
        </p:blipFill>
        <p:spPr bwMode="auto">
          <a:xfrm>
            <a:off x="2097163" y="2373821"/>
            <a:ext cx="1115616" cy="100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Picture 20" descr="mage result for marchi italian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90" y="2874026"/>
            <a:ext cx="1519501" cy="11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6" name="Picture 22" descr="mage result for marchi italian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9"/>
          <a:stretch/>
        </p:blipFill>
        <p:spPr bwMode="auto">
          <a:xfrm>
            <a:off x="2115068" y="3562359"/>
            <a:ext cx="1080354" cy="9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8" name="Picture 24" descr="mage result for lavazz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9" b="26068"/>
          <a:stretch/>
        </p:blipFill>
        <p:spPr bwMode="auto">
          <a:xfrm>
            <a:off x="5610664" y="1445843"/>
            <a:ext cx="1456110" cy="8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2" name="Picture 28" descr="elated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3" y="3487530"/>
            <a:ext cx="1138394" cy="11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4" name="Picture 30" descr="mage result for maserati logo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r="20984" b="2997"/>
          <a:stretch/>
        </p:blipFill>
        <p:spPr bwMode="auto">
          <a:xfrm>
            <a:off x="5933695" y="3440374"/>
            <a:ext cx="1152128" cy="153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6" name="Picture 32" descr="mage result for marchi italian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0" t="14139" r="17610" b="30493"/>
          <a:stretch/>
        </p:blipFill>
        <p:spPr bwMode="auto">
          <a:xfrm>
            <a:off x="5903103" y="2431361"/>
            <a:ext cx="1181820" cy="7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0" name="Picture 36" descr="mage result for ferrero rocher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07" y="4695654"/>
            <a:ext cx="1403648" cy="110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2" name="Picture 38" descr="mage result for marchi italian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85" y="6009715"/>
            <a:ext cx="1881272" cy="62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4" name="Picture 40" descr="mage result for nutella logo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4" b="29032"/>
          <a:stretch/>
        </p:blipFill>
        <p:spPr bwMode="auto">
          <a:xfrm>
            <a:off x="5669093" y="5249292"/>
            <a:ext cx="1417638" cy="6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6" name="Picture 42" descr="mage result for barill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" y="4755214"/>
            <a:ext cx="1753716" cy="7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8" name="Picture 44" descr="mage result for famous italian brand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7" y="5644119"/>
            <a:ext cx="1435990" cy="10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07867" y="1599748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Moda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1514" y="392913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Cibo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7867" y="219477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Automobili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15126" y="275476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Birra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15126" y="3377693"/>
            <a:ext cx="73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Caffè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15126" y="444125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Aperitivo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56571" y="493861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Cioccolatini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48111"/>
          </a:xfrm>
        </p:spPr>
        <p:txBody>
          <a:bodyPr/>
          <a:lstStyle/>
          <a:p>
            <a:pPr eaLnBrk="1" hangingPunct="1"/>
            <a:r>
              <a:rPr lang="en-US" altLang="x-none" dirty="0" err="1"/>
              <a:t>Italiani</a:t>
            </a:r>
            <a:r>
              <a:rPr lang="en-US" altLang="x-none" dirty="0"/>
              <a:t> </a:t>
            </a:r>
            <a:r>
              <a:rPr lang="en-US" altLang="x-none" dirty="0" err="1"/>
              <a:t>famosi</a:t>
            </a:r>
            <a:endParaRPr lang="en-US" altLang="x-none" dirty="0"/>
          </a:p>
        </p:txBody>
      </p:sp>
      <p:pic>
        <p:nvPicPr>
          <p:cNvPr id="7173" name="Picture 14" descr="galileo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01" y="1133362"/>
            <a:ext cx="2041139" cy="246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2522571" y="3021232"/>
            <a:ext cx="1533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Galileo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82" name="Picture 14" descr="mage result for marc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04" y="1133362"/>
            <a:ext cx="3012271" cy="215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283474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Guglielmo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Marconi</a:t>
            </a:r>
          </a:p>
        </p:txBody>
      </p:sp>
      <p:pic>
        <p:nvPicPr>
          <p:cNvPr id="7184" name="Picture 16" descr="mage result for dante alighi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39" y="1133362"/>
            <a:ext cx="1671652" cy="25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87180" y="30462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Dante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141" y="4120636"/>
            <a:ext cx="33355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Ho </a:t>
            </a:r>
            <a:r>
              <a:rPr lang="en-US" dirty="0" err="1"/>
              <a:t>scoperto</a:t>
            </a:r>
            <a:r>
              <a:rPr lang="en-US" dirty="0"/>
              <a:t> </a:t>
            </a:r>
            <a:r>
              <a:rPr lang="en-US" dirty="0" err="1"/>
              <a:t>l’America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Uno </a:t>
            </a:r>
            <a:r>
              <a:rPr lang="en-US" dirty="0" err="1"/>
              <a:t>scienziato</a:t>
            </a:r>
            <a:r>
              <a:rPr lang="en-US" dirty="0"/>
              <a:t> </a:t>
            </a:r>
            <a:r>
              <a:rPr lang="en-US" dirty="0" err="1"/>
              <a:t>famoso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Ha </a:t>
            </a:r>
            <a:r>
              <a:rPr lang="en-US" dirty="0" err="1"/>
              <a:t>inventato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telefono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Ha </a:t>
            </a:r>
            <a:r>
              <a:rPr lang="en-US" dirty="0" err="1"/>
              <a:t>scritto</a:t>
            </a:r>
            <a:r>
              <a:rPr lang="en-US" dirty="0"/>
              <a:t> la </a:t>
            </a:r>
            <a:r>
              <a:rPr lang="en-US" i="1" dirty="0"/>
              <a:t>Divina Commedia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Una </a:t>
            </a:r>
            <a:r>
              <a:rPr lang="en-US" dirty="0" err="1"/>
              <a:t>professoressa</a:t>
            </a:r>
            <a:r>
              <a:rPr lang="en-US" dirty="0"/>
              <a:t> </a:t>
            </a:r>
            <a:r>
              <a:rPr lang="en-US" dirty="0" err="1"/>
              <a:t>famosa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Un’attrice</a:t>
            </a:r>
            <a:r>
              <a:rPr lang="en-US" dirty="0"/>
              <a:t> molto </a:t>
            </a:r>
            <a:r>
              <a:rPr lang="en-US" dirty="0" err="1"/>
              <a:t>bella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Ha </a:t>
            </a:r>
            <a:r>
              <a:rPr lang="en-US" dirty="0" err="1"/>
              <a:t>vinto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premio</a:t>
            </a:r>
            <a:r>
              <a:rPr lang="en-US" dirty="0"/>
              <a:t> Nobel per la </a:t>
            </a:r>
            <a:r>
              <a:rPr lang="en-US" dirty="0" err="1"/>
              <a:t>medicina</a:t>
            </a:r>
            <a:endParaRPr lang="en-US" dirty="0"/>
          </a:p>
        </p:txBody>
      </p:sp>
      <p:pic>
        <p:nvPicPr>
          <p:cNvPr id="7186" name="Picture 18" descr="mage result for cristoforo colomb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1" y="1133362"/>
            <a:ext cx="165592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9099" y="2882838"/>
            <a:ext cx="153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Cristoforo Colombo</a:t>
            </a:r>
          </a:p>
        </p:txBody>
      </p:sp>
      <p:pic>
        <p:nvPicPr>
          <p:cNvPr id="21" name="Picture 2" descr="MariaMontesso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14" y="3973542"/>
            <a:ext cx="1644172" cy="218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69631" y="543629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Maria Montessori</a:t>
            </a:r>
          </a:p>
        </p:txBody>
      </p:sp>
      <p:pic>
        <p:nvPicPr>
          <p:cNvPr id="23" name="Picture 3" descr="814c426a07d2a3a0302aeb46913c7e0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02" y="3953698"/>
            <a:ext cx="1646295" cy="220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59142" y="401077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Sofia Loren</a:t>
            </a:r>
          </a:p>
        </p:txBody>
      </p:sp>
      <p:pic>
        <p:nvPicPr>
          <p:cNvPr id="7188" name="Picture 20" descr="mage result for Levi-Montalci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58" y="3953698"/>
            <a:ext cx="1650887" cy="233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08264" y="5501526"/>
            <a:ext cx="165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Rita Levi-Montalcini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3" grpId="0" autoUpdateAnimBg="0"/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</a:t>
            </a:r>
            <a:r>
              <a:rPr lang="en-US" dirty="0" err="1"/>
              <a:t>Italiani</a:t>
            </a:r>
            <a:endParaRPr lang="en-US" dirty="0"/>
          </a:p>
        </p:txBody>
      </p:sp>
      <p:pic>
        <p:nvPicPr>
          <p:cNvPr id="1026" name="Picture 2" descr="mage result for la vita e bel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/>
          <a:stretch/>
        </p:blipFill>
        <p:spPr bwMode="auto">
          <a:xfrm>
            <a:off x="695894" y="1260046"/>
            <a:ext cx="2186533" cy="20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la dolce v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13546"/>
            <a:ext cx="16619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il postino c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68926"/>
            <a:ext cx="1452012" cy="24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cinema paradiso 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34682"/>
            <a:ext cx="1567854" cy="24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ladro di biciclet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82" y="1256950"/>
            <a:ext cx="164219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la grande ballez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68926"/>
            <a:ext cx="1732435" cy="235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il gattopar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33056"/>
            <a:ext cx="1779874" cy="24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984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66"/>
      </a:dk1>
      <a:lt1>
        <a:srgbClr val="33CCCC"/>
      </a:lt1>
      <a:dk2>
        <a:srgbClr val="FF0000"/>
      </a:dk2>
      <a:lt2>
        <a:srgbClr val="808080"/>
      </a:lt2>
      <a:accent1>
        <a:srgbClr val="D91905"/>
      </a:accent1>
      <a:accent2>
        <a:srgbClr val="333399"/>
      </a:accent2>
      <a:accent3>
        <a:srgbClr val="ADE2E2"/>
      </a:accent3>
      <a:accent4>
        <a:srgbClr val="000056"/>
      </a:accent4>
      <a:accent5>
        <a:srgbClr val="E9AB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33CCCC"/>
        </a:lt1>
        <a:dk2>
          <a:srgbClr val="FF0000"/>
        </a:dk2>
        <a:lt2>
          <a:srgbClr val="808080"/>
        </a:lt2>
        <a:accent1>
          <a:srgbClr val="D91905"/>
        </a:accent1>
        <a:accent2>
          <a:srgbClr val="333399"/>
        </a:accent2>
        <a:accent3>
          <a:srgbClr val="ADE2E2"/>
        </a:accent3>
        <a:accent4>
          <a:srgbClr val="000056"/>
        </a:accent4>
        <a:accent5>
          <a:srgbClr val="E9AB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161</Words>
  <Application>Microsoft Macintosh PowerPoint</Application>
  <PresentationFormat>On-screen Show (4:3)</PresentationFormat>
  <Paragraphs>62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Default Design</vt:lpstr>
      <vt:lpstr>PowerPoint Presentation</vt:lpstr>
      <vt:lpstr>Buongiorno, BBuongiorno</vt:lpstr>
      <vt:lpstr>Dove siamo?  Quale città?</vt:lpstr>
      <vt:lpstr>Dove siamo? Le montagne</vt:lpstr>
      <vt:lpstr>vocabolario</vt:lpstr>
      <vt:lpstr>Il cibo</vt:lpstr>
      <vt:lpstr>Marchi italiani</vt:lpstr>
      <vt:lpstr>Italiani famosi</vt:lpstr>
      <vt:lpstr>Film Italiani</vt:lpstr>
      <vt:lpstr>Films set in Italy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mia prima lezione d’italiano</dc:title>
  <dc:creator>LANGDALE</dc:creator>
  <cp:lastModifiedBy>Peter Langdale</cp:lastModifiedBy>
  <cp:revision>20</cp:revision>
  <dcterms:created xsi:type="dcterms:W3CDTF">2007-09-23T14:26:14Z</dcterms:created>
  <dcterms:modified xsi:type="dcterms:W3CDTF">2021-09-22T16:45:07Z</dcterms:modified>
</cp:coreProperties>
</file>