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307" r:id="rId4"/>
    <p:sldId id="277" r:id="rId5"/>
    <p:sldId id="286" r:id="rId6"/>
    <p:sldId id="287" r:id="rId7"/>
    <p:sldId id="288" r:id="rId8"/>
    <p:sldId id="289" r:id="rId9"/>
    <p:sldId id="291" r:id="rId10"/>
    <p:sldId id="290" r:id="rId11"/>
    <p:sldId id="306" r:id="rId12"/>
    <p:sldId id="311" r:id="rId13"/>
    <p:sldId id="308" r:id="rId14"/>
    <p:sldId id="294" r:id="rId15"/>
    <p:sldId id="295" r:id="rId16"/>
    <p:sldId id="309" r:id="rId17"/>
    <p:sldId id="305" r:id="rId18"/>
    <p:sldId id="278" r:id="rId19"/>
    <p:sldId id="279" r:id="rId20"/>
    <p:sldId id="280" r:id="rId21"/>
    <p:sldId id="281" r:id="rId22"/>
    <p:sldId id="282" r:id="rId23"/>
    <p:sldId id="283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2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3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12" y="78"/>
      </p:cViewPr>
      <p:guideLst>
        <p:guide orient="horz" pos="1162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FEA6-A80C-4E5A-BEA4-D7611A72B0B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4CCC-7182-44A5-8334-524981391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91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FEA6-A80C-4E5A-BEA4-D7611A72B0B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4CCC-7182-44A5-8334-524981391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30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FEA6-A80C-4E5A-BEA4-D7611A72B0B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4CCC-7182-44A5-8334-524981391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25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FEA6-A80C-4E5A-BEA4-D7611A72B0B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4CCC-7182-44A5-8334-524981391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61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FEA6-A80C-4E5A-BEA4-D7611A72B0B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4CCC-7182-44A5-8334-524981391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041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FEA6-A80C-4E5A-BEA4-D7611A72B0B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4CCC-7182-44A5-8334-524981391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445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FEA6-A80C-4E5A-BEA4-D7611A72B0B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4CCC-7182-44A5-8334-524981391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17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FEA6-A80C-4E5A-BEA4-D7611A72B0B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4CCC-7182-44A5-8334-524981391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49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FEA6-A80C-4E5A-BEA4-D7611A72B0B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4CCC-7182-44A5-8334-524981391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23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FEA6-A80C-4E5A-BEA4-D7611A72B0B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4CCC-7182-44A5-8334-524981391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FEA6-A80C-4E5A-BEA4-D7611A72B0B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4CCC-7182-44A5-8334-524981391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93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8FEA6-A80C-4E5A-BEA4-D7611A72B0B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04CCC-7182-44A5-8334-524981391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5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8.png"/><Relationship Id="rId7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9.jpeg"/><Relationship Id="rId9" Type="http://schemas.openxmlformats.org/officeDocument/2006/relationships/image" Target="../media/image10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026" y="133823"/>
            <a:ext cx="11489635" cy="1088515"/>
          </a:xfrm>
        </p:spPr>
        <p:txBody>
          <a:bodyPr>
            <a:normAutofit fontScale="90000"/>
          </a:bodyPr>
          <a:lstStyle/>
          <a:p>
            <a:r>
              <a:rPr lang="en-GB" sz="5400" b="1" dirty="0"/>
              <a:t>   </a:t>
            </a:r>
            <a:r>
              <a:rPr lang="en-GB" sz="4000" b="1" dirty="0"/>
              <a:t> </a:t>
            </a:r>
            <a:br>
              <a:rPr lang="en-GB" sz="5400" b="1" dirty="0"/>
            </a:br>
            <a:r>
              <a:rPr lang="en-GB" sz="5400" b="1" dirty="0"/>
              <a:t> </a:t>
            </a:r>
            <a:r>
              <a:rPr lang="en-GB" sz="1800" b="1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862470"/>
            <a:ext cx="11993216" cy="3731021"/>
          </a:xfrm>
        </p:spPr>
        <p:txBody>
          <a:bodyPr>
            <a:normAutofit fontScale="25000" lnSpcReduction="20000"/>
          </a:bodyPr>
          <a:lstStyle/>
          <a:p>
            <a:r>
              <a:rPr lang="en-GB" sz="11200" b="1" dirty="0" err="1"/>
              <a:t>Obiettivi</a:t>
            </a:r>
            <a:r>
              <a:rPr lang="en-GB" sz="11200" b="1" dirty="0"/>
              <a:t> : </a:t>
            </a:r>
          </a:p>
          <a:p>
            <a:r>
              <a:rPr lang="en-GB" sz="11200" dirty="0"/>
              <a:t>   </a:t>
            </a:r>
          </a:p>
          <a:p>
            <a:pPr marL="457200" indent="-457200">
              <a:buAutoNum type="arabicPeriod"/>
            </a:pPr>
            <a:r>
              <a:rPr lang="en-GB" sz="11200" dirty="0" err="1"/>
              <a:t>Periodo</a:t>
            </a:r>
            <a:r>
              <a:rPr lang="en-GB" sz="11200" dirty="0"/>
              <a:t> </a:t>
            </a:r>
            <a:r>
              <a:rPr lang="en-GB" sz="11200" dirty="0" err="1"/>
              <a:t>ipotetico</a:t>
            </a:r>
            <a:r>
              <a:rPr lang="en-GB" sz="11200" dirty="0"/>
              <a:t>( if clauses ) di 1˚ e 2˚ </a:t>
            </a:r>
            <a:r>
              <a:rPr lang="en-GB" sz="11200" dirty="0" err="1"/>
              <a:t>tipo</a:t>
            </a:r>
            <a:r>
              <a:rPr lang="en-GB" sz="11200" dirty="0"/>
              <a:t>.</a:t>
            </a:r>
          </a:p>
          <a:p>
            <a:pPr marL="457200" indent="-457200">
              <a:buAutoNum type="arabicPeriod"/>
            </a:pPr>
            <a:endParaRPr lang="en-GB" sz="11200" dirty="0"/>
          </a:p>
          <a:p>
            <a:r>
              <a:rPr lang="en-GB" sz="11200" dirty="0"/>
              <a:t>2.Familiarizzare con </a:t>
            </a:r>
            <a:r>
              <a:rPr lang="en-GB" sz="11200" dirty="0" err="1"/>
              <a:t>il</a:t>
            </a:r>
            <a:r>
              <a:rPr lang="en-GB" sz="11200" dirty="0"/>
              <a:t> </a:t>
            </a:r>
            <a:r>
              <a:rPr lang="en-GB" sz="11200" dirty="0" err="1"/>
              <a:t>periodo</a:t>
            </a:r>
            <a:r>
              <a:rPr lang="en-GB" sz="11200" dirty="0"/>
              <a:t> </a:t>
            </a:r>
            <a:r>
              <a:rPr lang="en-GB" sz="11200" dirty="0" err="1"/>
              <a:t>ipotetico</a:t>
            </a:r>
            <a:r>
              <a:rPr lang="en-GB" sz="11200" dirty="0"/>
              <a:t> di 3˚ </a:t>
            </a:r>
            <a:r>
              <a:rPr lang="en-GB" sz="11200" dirty="0" err="1"/>
              <a:t>tipo</a:t>
            </a:r>
            <a:r>
              <a:rPr lang="en-GB" sz="11200" dirty="0"/>
              <a:t>.</a:t>
            </a:r>
          </a:p>
          <a:p>
            <a:pPr marL="1371600" indent="-1371600">
              <a:buFont typeface="+mj-lt"/>
              <a:buAutoNum type="arabicPeriod"/>
            </a:pPr>
            <a:endParaRPr lang="en-GB" sz="11200" dirty="0"/>
          </a:p>
          <a:p>
            <a:r>
              <a:rPr lang="en-GB" sz="11200" dirty="0"/>
              <a:t>3.Esprimere </a:t>
            </a:r>
            <a:r>
              <a:rPr lang="en-GB" sz="11200" dirty="0" err="1"/>
              <a:t>alcune</a:t>
            </a:r>
            <a:r>
              <a:rPr lang="en-GB" sz="11200" dirty="0"/>
              <a:t> </a:t>
            </a:r>
            <a:r>
              <a:rPr lang="en-GB" sz="11200" dirty="0" err="1"/>
              <a:t>opinioni</a:t>
            </a:r>
            <a:r>
              <a:rPr lang="en-GB" sz="11200" dirty="0"/>
              <a:t> </a:t>
            </a:r>
            <a:r>
              <a:rPr lang="en-GB" sz="11200" dirty="0" err="1"/>
              <a:t>sull’uso</a:t>
            </a:r>
            <a:r>
              <a:rPr lang="en-GB" sz="11200" dirty="0"/>
              <a:t> </a:t>
            </a:r>
            <a:r>
              <a:rPr lang="en-GB" sz="11200" dirty="0" err="1"/>
              <a:t>della</a:t>
            </a:r>
            <a:r>
              <a:rPr lang="en-GB" sz="11200" dirty="0"/>
              <a:t> </a:t>
            </a:r>
            <a:r>
              <a:rPr lang="en-GB" sz="11200" dirty="0" err="1"/>
              <a:t>tecnologia</a:t>
            </a:r>
            <a:r>
              <a:rPr lang="en-GB" sz="11200" dirty="0"/>
              <a:t> </a:t>
            </a:r>
            <a:r>
              <a:rPr lang="en-GB" sz="11200" dirty="0" err="1"/>
              <a:t>usando</a:t>
            </a:r>
            <a:r>
              <a:rPr lang="en-GB" sz="11200" dirty="0"/>
              <a:t> </a:t>
            </a:r>
            <a:r>
              <a:rPr lang="en-GB" sz="11200" dirty="0" err="1"/>
              <a:t>il</a:t>
            </a:r>
            <a:r>
              <a:rPr lang="en-GB" sz="11200" dirty="0"/>
              <a:t> </a:t>
            </a:r>
            <a:r>
              <a:rPr lang="en-GB" sz="11200" dirty="0" err="1"/>
              <a:t>periodo</a:t>
            </a:r>
            <a:r>
              <a:rPr lang="en-GB" sz="11200" dirty="0"/>
              <a:t> </a:t>
            </a:r>
            <a:r>
              <a:rPr lang="en-GB" sz="11200" dirty="0" err="1"/>
              <a:t>ipotetico</a:t>
            </a:r>
            <a:r>
              <a:rPr lang="en-GB" sz="11200" dirty="0"/>
              <a:t>.</a:t>
            </a:r>
          </a:p>
          <a:p>
            <a:endParaRPr lang="en-GB" sz="11200" dirty="0"/>
          </a:p>
          <a:p>
            <a:r>
              <a:rPr lang="en-GB" dirty="0"/>
              <a:t>        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                     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068433-463F-4BAD-8C1B-9ABB68A63E7A}"/>
              </a:ext>
            </a:extLst>
          </p:cNvPr>
          <p:cNvSpPr txBox="1"/>
          <p:nvPr/>
        </p:nvSpPr>
        <p:spPr>
          <a:xfrm>
            <a:off x="251792" y="605482"/>
            <a:ext cx="11396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Se</a:t>
            </a:r>
            <a:r>
              <a:rPr lang="en-GB" sz="3200" dirty="0"/>
              <a:t> </a:t>
            </a:r>
            <a:r>
              <a:rPr lang="en-GB" sz="3200" b="1" dirty="0"/>
              <a:t>non ci fosse </a:t>
            </a:r>
            <a:r>
              <a:rPr lang="en-GB" sz="3200" dirty="0"/>
              <a:t>la </a:t>
            </a:r>
            <a:r>
              <a:rPr lang="en-GB" sz="3200" dirty="0" err="1"/>
              <a:t>moderna</a:t>
            </a:r>
            <a:r>
              <a:rPr lang="en-GB" sz="3200" dirty="0"/>
              <a:t> </a:t>
            </a:r>
            <a:r>
              <a:rPr lang="en-GB" sz="3200" dirty="0" err="1"/>
              <a:t>tecnologia</a:t>
            </a:r>
            <a:r>
              <a:rPr lang="en-GB" sz="3200" dirty="0"/>
              <a:t>, la nostra vita come </a:t>
            </a:r>
            <a:r>
              <a:rPr lang="en-GB" sz="3200" b="1" dirty="0" err="1"/>
              <a:t>sarebbe</a:t>
            </a:r>
            <a:r>
              <a:rPr lang="en-GB" sz="3200" dirty="0"/>
              <a:t>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EF4778-C5FE-4E47-B027-2DFFD80CFE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2237" y="3997882"/>
            <a:ext cx="1943774" cy="1088514"/>
          </a:xfrm>
          <a:prstGeom prst="rect">
            <a:avLst/>
          </a:prstGeom>
        </p:spPr>
      </p:pic>
      <p:sp>
        <p:nvSpPr>
          <p:cNvPr id="7" name="AutoShape 2" descr="Image result for ipad mini 4">
            <a:extLst>
              <a:ext uri="{FF2B5EF4-FFF2-40B4-BE49-F238E27FC236}">
                <a16:creationId xmlns:a16="http://schemas.microsoft.com/office/drawing/2014/main" id="{32B25A08-641E-46B3-8F01-17A8F124DD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4" descr="Image result for ipad mini 4">
            <a:extLst>
              <a:ext uri="{FF2B5EF4-FFF2-40B4-BE49-F238E27FC236}">
                <a16:creationId xmlns:a16="http://schemas.microsoft.com/office/drawing/2014/main" id="{C210D2B9-CBB2-4F33-BEC0-2A17DE86A1D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6" descr="Image result for ipad mini 4">
            <a:extLst>
              <a:ext uri="{FF2B5EF4-FFF2-40B4-BE49-F238E27FC236}">
                <a16:creationId xmlns:a16="http://schemas.microsoft.com/office/drawing/2014/main" id="{D525D824-C519-4291-80DF-5CB856B845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86C6F01-111B-4E7C-AEBB-42B0CD8224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860" y="1372644"/>
            <a:ext cx="1828801" cy="137160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40AFA92-62BF-4D13-8E7B-AAFA733463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4" y="2773345"/>
            <a:ext cx="1332023" cy="100651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963F5E3-E6E6-4480-9977-2FD8B228473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0951" y="3417841"/>
            <a:ext cx="1487252" cy="14872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EA97FCA-B27D-4143-8D75-F8BD8226F69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052" y="1244533"/>
            <a:ext cx="1487251" cy="148725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8976BBF-5A42-407E-97DC-D072BF7D5C4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024" y="1525786"/>
            <a:ext cx="1487251" cy="88367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83E0F8F-82E4-4650-AC62-38C058406D2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898" y="1372644"/>
            <a:ext cx="2344573" cy="134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0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7EDCF-1E01-4008-A9B8-DE18BC932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Completate</a:t>
            </a:r>
            <a:r>
              <a:rPr lang="en-GB" b="1" dirty="0"/>
              <a:t> le </a:t>
            </a:r>
            <a:r>
              <a:rPr lang="en-GB" b="1" dirty="0" err="1"/>
              <a:t>frasi</a:t>
            </a:r>
            <a:r>
              <a:rPr lang="en-GB" b="1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117C2-D03A-43F4-9419-512D1EEBB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1855304"/>
            <a:ext cx="10969487" cy="4321659"/>
          </a:xfrm>
        </p:spPr>
        <p:txBody>
          <a:bodyPr>
            <a:noAutofit/>
          </a:bodyPr>
          <a:lstStyle/>
          <a:p>
            <a:r>
              <a:rPr lang="en-GB" sz="3600" dirty="0"/>
              <a:t>1 </a:t>
            </a:r>
            <a:r>
              <a:rPr lang="en-GB" sz="3600" b="1" dirty="0"/>
              <a:t>Se </a:t>
            </a:r>
            <a:r>
              <a:rPr lang="en-GB" sz="3600" b="1" dirty="0" err="1"/>
              <a:t>io</a:t>
            </a:r>
            <a:r>
              <a:rPr lang="en-GB" sz="3600" b="1" dirty="0"/>
              <a:t> </a:t>
            </a:r>
            <a:r>
              <a:rPr lang="en-GB" sz="3600" b="1" dirty="0" err="1"/>
              <a:t>avessi</a:t>
            </a:r>
            <a:r>
              <a:rPr lang="en-GB" sz="3600" b="1" dirty="0"/>
              <a:t> </a:t>
            </a:r>
            <a:r>
              <a:rPr lang="en-GB" sz="3600" b="1" dirty="0" err="1"/>
              <a:t>studiato</a:t>
            </a:r>
            <a:r>
              <a:rPr lang="en-GB" sz="3600" b="1" dirty="0"/>
              <a:t> </a:t>
            </a:r>
            <a:r>
              <a:rPr lang="en-GB" sz="3600" dirty="0"/>
              <a:t>informatica </a:t>
            </a:r>
            <a:r>
              <a:rPr lang="en-GB" sz="3600" dirty="0" err="1"/>
              <a:t>all’università</a:t>
            </a:r>
            <a:r>
              <a:rPr lang="en-GB" sz="3600" dirty="0"/>
              <a:t>,……………</a:t>
            </a:r>
          </a:p>
          <a:p>
            <a:r>
              <a:rPr lang="en-GB" sz="3600" dirty="0"/>
              <a:t>2 </a:t>
            </a:r>
            <a:r>
              <a:rPr lang="en-GB" sz="3600" b="1" dirty="0" err="1"/>
              <a:t>Avrei</a:t>
            </a:r>
            <a:r>
              <a:rPr lang="en-GB" sz="3600" b="1" dirty="0"/>
              <a:t> </a:t>
            </a:r>
            <a:r>
              <a:rPr lang="en-GB" sz="3600" b="1" dirty="0" err="1"/>
              <a:t>avuto</a:t>
            </a:r>
            <a:r>
              <a:rPr lang="en-GB" sz="3600" b="1" dirty="0"/>
              <a:t> </a:t>
            </a:r>
            <a:r>
              <a:rPr lang="en-GB" sz="3600" dirty="0" err="1"/>
              <a:t>una</a:t>
            </a:r>
            <a:r>
              <a:rPr lang="en-GB" sz="3600" dirty="0"/>
              <a:t> </a:t>
            </a:r>
            <a:r>
              <a:rPr lang="en-GB" sz="3600" dirty="0" err="1"/>
              <a:t>macchina</a:t>
            </a:r>
            <a:r>
              <a:rPr lang="en-GB" sz="3600" dirty="0"/>
              <a:t> </a:t>
            </a:r>
            <a:r>
              <a:rPr lang="en-GB" sz="3600" dirty="0" err="1"/>
              <a:t>fotografica</a:t>
            </a:r>
            <a:r>
              <a:rPr lang="en-GB" sz="3600" dirty="0"/>
              <a:t> </a:t>
            </a:r>
            <a:r>
              <a:rPr lang="en-GB" sz="3600" dirty="0" err="1"/>
              <a:t>migliore</a:t>
            </a:r>
            <a:r>
              <a:rPr lang="en-GB" sz="3600" dirty="0"/>
              <a:t> </a:t>
            </a:r>
            <a:r>
              <a:rPr lang="en-GB" sz="3600" b="1" dirty="0"/>
              <a:t>se</a:t>
            </a:r>
            <a:r>
              <a:rPr lang="en-GB" sz="3600" dirty="0"/>
              <a:t>………………………………………………………………………………….</a:t>
            </a:r>
          </a:p>
          <a:p>
            <a:r>
              <a:rPr lang="en-GB" sz="3600" dirty="0"/>
              <a:t>3 </a:t>
            </a:r>
            <a:r>
              <a:rPr lang="en-GB" sz="3600" b="1" dirty="0"/>
              <a:t>Se </a:t>
            </a:r>
            <a:r>
              <a:rPr lang="en-GB" sz="3600" b="1" dirty="0" err="1"/>
              <a:t>tu</a:t>
            </a:r>
            <a:r>
              <a:rPr lang="en-GB" sz="3600" b="1" dirty="0"/>
              <a:t> </a:t>
            </a:r>
            <a:r>
              <a:rPr lang="en-GB" sz="3600" b="1" dirty="0" err="1"/>
              <a:t>avessi</a:t>
            </a:r>
            <a:r>
              <a:rPr lang="en-GB" sz="3600" b="1" dirty="0"/>
              <a:t> </a:t>
            </a:r>
            <a:r>
              <a:rPr lang="en-GB" sz="3600" b="1" dirty="0" err="1"/>
              <a:t>guardato</a:t>
            </a:r>
            <a:r>
              <a:rPr lang="en-GB" sz="3600" b="1" dirty="0"/>
              <a:t> </a:t>
            </a:r>
            <a:r>
              <a:rPr lang="en-GB" sz="3600" dirty="0" err="1"/>
              <a:t>il</a:t>
            </a:r>
            <a:r>
              <a:rPr lang="en-GB" sz="3600" dirty="0"/>
              <a:t> </a:t>
            </a:r>
            <a:r>
              <a:rPr lang="en-GB" sz="3600" dirty="0" err="1"/>
              <a:t>telegiornale</a:t>
            </a:r>
            <a:r>
              <a:rPr lang="en-GB" sz="3600" dirty="0"/>
              <a:t> </a:t>
            </a:r>
            <a:r>
              <a:rPr lang="en-GB" sz="3600" dirty="0" err="1"/>
              <a:t>ieri</a:t>
            </a:r>
            <a:r>
              <a:rPr lang="en-GB" sz="3600" dirty="0"/>
              <a:t>,…………………… ……………………………………………………………………………………..</a:t>
            </a:r>
          </a:p>
          <a:p>
            <a:r>
              <a:rPr lang="en-GB" sz="3600" dirty="0"/>
              <a:t>4 </a:t>
            </a:r>
            <a:r>
              <a:rPr lang="en-GB" sz="3600" b="1" dirty="0" err="1"/>
              <a:t>Avrei</a:t>
            </a:r>
            <a:r>
              <a:rPr lang="en-GB" sz="3600" b="1" dirty="0"/>
              <a:t> </a:t>
            </a:r>
            <a:r>
              <a:rPr lang="en-GB" sz="3600" b="1" dirty="0" err="1"/>
              <a:t>finito</a:t>
            </a:r>
            <a:r>
              <a:rPr lang="en-GB" sz="3600" b="1" dirty="0"/>
              <a:t> </a:t>
            </a:r>
            <a:r>
              <a:rPr lang="en-GB" sz="3600" dirty="0" err="1"/>
              <a:t>tutti</a:t>
            </a:r>
            <a:r>
              <a:rPr lang="en-GB" sz="3600" dirty="0"/>
              <a:t> </a:t>
            </a:r>
            <a:r>
              <a:rPr lang="en-GB" sz="3600" dirty="0" err="1"/>
              <a:t>i</a:t>
            </a:r>
            <a:r>
              <a:rPr lang="en-GB" sz="3600" dirty="0"/>
              <a:t> </a:t>
            </a:r>
            <a:r>
              <a:rPr lang="en-GB" sz="3600" dirty="0" err="1"/>
              <a:t>miei</a:t>
            </a:r>
            <a:r>
              <a:rPr lang="en-GB" sz="3600" dirty="0"/>
              <a:t> </a:t>
            </a:r>
            <a:r>
              <a:rPr lang="en-GB" sz="3600" dirty="0" err="1"/>
              <a:t>compiti</a:t>
            </a:r>
            <a:r>
              <a:rPr lang="en-GB" sz="3600" dirty="0"/>
              <a:t> </a:t>
            </a:r>
            <a:r>
              <a:rPr lang="en-GB" sz="3600" b="1" dirty="0"/>
              <a:t>se</a:t>
            </a:r>
            <a:r>
              <a:rPr lang="en-GB" sz="3600" dirty="0"/>
              <a:t>……………………………….</a:t>
            </a:r>
          </a:p>
          <a:p>
            <a:r>
              <a:rPr lang="en-GB" sz="3600" dirty="0"/>
              <a:t>5 </a:t>
            </a:r>
            <a:r>
              <a:rPr lang="en-GB" sz="3600" b="1" dirty="0"/>
              <a:t>Se </a:t>
            </a:r>
            <a:r>
              <a:rPr lang="en-GB" sz="3600" b="1" dirty="0" err="1"/>
              <a:t>io</a:t>
            </a:r>
            <a:r>
              <a:rPr lang="en-GB" sz="3600" b="1" dirty="0"/>
              <a:t> non </a:t>
            </a:r>
            <a:r>
              <a:rPr lang="en-GB" sz="3600" b="1" dirty="0" err="1"/>
              <a:t>fossi</a:t>
            </a:r>
            <a:r>
              <a:rPr lang="en-GB" sz="3600" b="1" dirty="0"/>
              <a:t> </a:t>
            </a:r>
            <a:r>
              <a:rPr lang="en-GB" sz="3600" b="1" dirty="0" err="1"/>
              <a:t>andata</a:t>
            </a:r>
            <a:r>
              <a:rPr lang="en-GB" sz="3600" b="1" dirty="0"/>
              <a:t> </a:t>
            </a:r>
            <a:r>
              <a:rPr lang="en-GB" sz="3600" dirty="0"/>
              <a:t>in Italia,…………………………………..</a:t>
            </a:r>
            <a:endParaRPr lang="en-GB" sz="3600" b="1" dirty="0"/>
          </a:p>
          <a:p>
            <a:pPr marL="0" indent="0">
              <a:buNone/>
            </a:pPr>
            <a:r>
              <a:rPr lang="en-GB" sz="3600" dirty="0"/>
              <a:t> </a:t>
            </a:r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EC89E64D-A2C6-496B-AEC7-1C13FD93A9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892" y="23470"/>
            <a:ext cx="2940908" cy="166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319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8171C-63F1-465F-9D75-8E6A25637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67930" cy="1351722"/>
          </a:xfrm>
        </p:spPr>
        <p:txBody>
          <a:bodyPr>
            <a:normAutofit fontScale="90000"/>
          </a:bodyPr>
          <a:lstStyle/>
          <a:p>
            <a:r>
              <a:rPr lang="en-GB" sz="4000" b="1" dirty="0"/>
              <a:t>Per </a:t>
            </a:r>
            <a:r>
              <a:rPr lang="en-GB" sz="4000" b="1" dirty="0" err="1"/>
              <a:t>finire</a:t>
            </a:r>
            <a:r>
              <a:rPr lang="en-GB" sz="4000" b="1" dirty="0"/>
              <a:t> </a:t>
            </a:r>
            <a:r>
              <a:rPr lang="en-GB" sz="3600" b="1" dirty="0"/>
              <a:t>…</a:t>
            </a:r>
            <a:br>
              <a:rPr lang="en-GB" sz="3600" dirty="0"/>
            </a:br>
            <a:r>
              <a:rPr lang="en-GB" sz="3600" dirty="0" err="1"/>
              <a:t>Collega</a:t>
            </a:r>
            <a:r>
              <a:rPr lang="en-GB" sz="3600" dirty="0"/>
              <a:t> le due </a:t>
            </a:r>
            <a:r>
              <a:rPr lang="en-GB" sz="3600" dirty="0" err="1"/>
              <a:t>colonne</a:t>
            </a:r>
            <a:r>
              <a:rPr lang="en-GB" sz="3600" dirty="0"/>
              <a:t> per </a:t>
            </a:r>
            <a:r>
              <a:rPr lang="en-GB" sz="3600" dirty="0" err="1"/>
              <a:t>formare</a:t>
            </a:r>
            <a:r>
              <a:rPr lang="en-GB" sz="3600" dirty="0"/>
              <a:t> </a:t>
            </a:r>
            <a:r>
              <a:rPr lang="en-GB" sz="3600" dirty="0" err="1"/>
              <a:t>dei</a:t>
            </a:r>
            <a:r>
              <a:rPr lang="en-GB" sz="3600" dirty="0"/>
              <a:t> </a:t>
            </a:r>
            <a:r>
              <a:rPr lang="en-GB" sz="3600" dirty="0" err="1"/>
              <a:t>periodi</a:t>
            </a:r>
            <a:r>
              <a:rPr lang="en-GB" sz="3600" dirty="0"/>
              <a:t> </a:t>
            </a:r>
            <a:r>
              <a:rPr lang="en-GB" sz="3600" dirty="0" err="1"/>
              <a:t>ipotetici</a:t>
            </a:r>
            <a:r>
              <a:rPr lang="en-GB" sz="3600" dirty="0"/>
              <a:t> di 1˚, 2˚ e 3˚ </a:t>
            </a:r>
            <a:r>
              <a:rPr lang="en-GB" sz="3600" dirty="0" err="1"/>
              <a:t>tipo</a:t>
            </a:r>
            <a:r>
              <a:rPr lang="en-GB" sz="3600" dirty="0"/>
              <a:t>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FBBD4EA-EB19-4875-B3E1-339055F81A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702343"/>
              </p:ext>
            </p:extLst>
          </p:nvPr>
        </p:nvGraphicFramePr>
        <p:xfrm>
          <a:off x="0" y="1350960"/>
          <a:ext cx="12192000" cy="5328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9087">
                  <a:extLst>
                    <a:ext uri="{9D8B030D-6E8A-4147-A177-3AD203B41FA5}">
                      <a16:colId xmlns:a16="http://schemas.microsoft.com/office/drawing/2014/main" val="987899970"/>
                    </a:ext>
                  </a:extLst>
                </a:gridCol>
                <a:gridCol w="5352913">
                  <a:extLst>
                    <a:ext uri="{9D8B030D-6E8A-4147-A177-3AD203B41FA5}">
                      <a16:colId xmlns:a16="http://schemas.microsoft.com/office/drawing/2014/main" val="3766436275"/>
                    </a:ext>
                  </a:extLst>
                </a:gridCol>
              </a:tblGrid>
              <a:tr h="850712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1 Se </a:t>
                      </a:r>
                      <a:r>
                        <a:rPr lang="en-GB" sz="2800" dirty="0" err="1">
                          <a:solidFill>
                            <a:schemeClr val="tx1"/>
                          </a:solidFill>
                        </a:rPr>
                        <a:t>mangi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dirty="0" err="1">
                          <a:solidFill>
                            <a:schemeClr val="tx1"/>
                          </a:solidFill>
                        </a:rPr>
                        <a:t>troppo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A mi </a:t>
                      </a:r>
                      <a:r>
                        <a:rPr lang="en-GB" sz="2800" dirty="0" err="1">
                          <a:solidFill>
                            <a:schemeClr val="tx1"/>
                          </a:solidFill>
                        </a:rPr>
                        <a:t>comprerei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dirty="0" err="1">
                          <a:solidFill>
                            <a:schemeClr val="tx1"/>
                          </a:solidFill>
                        </a:rPr>
                        <a:t>una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dirty="0" err="1">
                          <a:solidFill>
                            <a:schemeClr val="tx1"/>
                          </a:solidFill>
                        </a:rPr>
                        <a:t>bella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Ferrari.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950197"/>
                  </a:ext>
                </a:extLst>
              </a:tr>
              <a:tr h="850712">
                <a:tc>
                  <a:txBody>
                    <a:bodyPr/>
                    <a:lstStyle/>
                    <a:p>
                      <a:r>
                        <a:rPr lang="en-GB" sz="2800" b="1" dirty="0"/>
                        <a:t>2 Se Maria </a:t>
                      </a:r>
                      <a:r>
                        <a:rPr lang="en-GB" sz="2800" b="1" dirty="0" err="1"/>
                        <a:t>avesse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navigato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meno</a:t>
                      </a:r>
                      <a:r>
                        <a:rPr lang="en-GB" sz="2800" b="1" dirty="0"/>
                        <a:t> in 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B </a:t>
                      </a:r>
                      <a:r>
                        <a:rPr lang="en-GB" sz="2800" b="1" dirty="0" err="1"/>
                        <a:t>sarei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stato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promosso</a:t>
                      </a:r>
                      <a:r>
                        <a:rPr lang="en-GB" sz="2800" b="1" dirty="0"/>
                        <a:t>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684299"/>
                  </a:ext>
                </a:extLst>
              </a:tr>
              <a:tr h="850712">
                <a:tc>
                  <a:txBody>
                    <a:bodyPr/>
                    <a:lstStyle/>
                    <a:p>
                      <a:r>
                        <a:rPr lang="en-GB" sz="2800" b="1" dirty="0"/>
                        <a:t>3 Se </a:t>
                      </a:r>
                      <a:r>
                        <a:rPr lang="en-GB" sz="2800" b="1" dirty="0" err="1"/>
                        <a:t>vincessi</a:t>
                      </a:r>
                      <a:r>
                        <a:rPr lang="en-GB" sz="2800" b="1" dirty="0"/>
                        <a:t> la </a:t>
                      </a:r>
                      <a:r>
                        <a:rPr lang="en-GB" sz="2800" b="1" dirty="0" err="1"/>
                        <a:t>lotteria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C </a:t>
                      </a:r>
                      <a:r>
                        <a:rPr lang="en-GB" sz="2800" b="1" dirty="0" err="1"/>
                        <a:t>ingrassi</a:t>
                      </a:r>
                      <a:r>
                        <a:rPr lang="en-GB" sz="2800" b="1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978071"/>
                  </a:ext>
                </a:extLst>
              </a:tr>
              <a:tr h="850712">
                <a:tc>
                  <a:txBody>
                    <a:bodyPr/>
                    <a:lstStyle/>
                    <a:p>
                      <a:r>
                        <a:rPr lang="en-GB" sz="2800" b="1" dirty="0"/>
                        <a:t>4 Se </a:t>
                      </a:r>
                      <a:r>
                        <a:rPr lang="en-GB" sz="2800" b="1" dirty="0" err="1"/>
                        <a:t>io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fossi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andato</a:t>
                      </a:r>
                      <a:r>
                        <a:rPr lang="en-GB" sz="2800" b="1" dirty="0"/>
                        <a:t> in </a:t>
                      </a:r>
                      <a:r>
                        <a:rPr lang="en-GB" sz="2800" b="1" dirty="0" err="1"/>
                        <a:t>vacanza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D </a:t>
                      </a:r>
                      <a:r>
                        <a:rPr lang="en-GB" sz="2800" b="1" dirty="0" err="1"/>
                        <a:t>sarei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potuto</a:t>
                      </a:r>
                      <a:r>
                        <a:rPr lang="en-GB" sz="2800" b="1" dirty="0"/>
                        <a:t> venire </a:t>
                      </a:r>
                      <a:r>
                        <a:rPr lang="en-GB" sz="2800" b="1" dirty="0" err="1"/>
                        <a:t>alla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tua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festa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71844"/>
                  </a:ext>
                </a:extLst>
              </a:tr>
              <a:tr h="962643">
                <a:tc>
                  <a:txBody>
                    <a:bodyPr/>
                    <a:lstStyle/>
                    <a:p>
                      <a:r>
                        <a:rPr lang="en-GB" sz="2800" b="1" dirty="0"/>
                        <a:t>5 Se </a:t>
                      </a:r>
                      <a:r>
                        <a:rPr lang="en-GB" sz="2800" b="1" dirty="0" err="1"/>
                        <a:t>io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err="1"/>
                        <a:t>avessi</a:t>
                      </a:r>
                      <a:r>
                        <a:rPr lang="en-GB" sz="2800" b="1"/>
                        <a:t> studiato di più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E </a:t>
                      </a:r>
                      <a:r>
                        <a:rPr lang="en-GB" sz="2800" b="1" dirty="0" err="1"/>
                        <a:t>avrebbe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avuto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più</a:t>
                      </a:r>
                      <a:r>
                        <a:rPr lang="en-GB" sz="2800" b="1" dirty="0"/>
                        <a:t> tempo per fare sport.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957857"/>
                  </a:ext>
                </a:extLst>
              </a:tr>
              <a:tr h="962643">
                <a:tc>
                  <a:txBody>
                    <a:bodyPr/>
                    <a:lstStyle/>
                    <a:p>
                      <a:r>
                        <a:rPr lang="en-GB" sz="2800" b="1" dirty="0"/>
                        <a:t>6 Se non </a:t>
                      </a:r>
                      <a:r>
                        <a:rPr lang="en-GB" sz="2800" b="1" dirty="0" err="1"/>
                        <a:t>avessi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giocato</a:t>
                      </a:r>
                      <a:r>
                        <a:rPr lang="en-GB" sz="2800" b="1" dirty="0"/>
                        <a:t> con la </a:t>
                      </a:r>
                      <a:r>
                        <a:rPr lang="en-GB" sz="2800" b="1" dirty="0" err="1"/>
                        <a:t>mia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playstation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tutto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il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giorno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F </a:t>
                      </a:r>
                      <a:r>
                        <a:rPr lang="en-GB" sz="2800" b="1" dirty="0" err="1"/>
                        <a:t>te</a:t>
                      </a:r>
                      <a:r>
                        <a:rPr lang="en-GB" sz="2800" b="1" dirty="0"/>
                        <a:t> lo </a:t>
                      </a:r>
                      <a:r>
                        <a:rPr lang="en-GB" sz="2800" b="1" dirty="0" err="1"/>
                        <a:t>avrei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sicuramente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detto</a:t>
                      </a:r>
                      <a:r>
                        <a:rPr lang="en-GB" sz="2800" b="1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215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27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039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8171C-63F1-465F-9D75-8E6A25637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67930" cy="1351722"/>
          </a:xfrm>
        </p:spPr>
        <p:txBody>
          <a:bodyPr>
            <a:normAutofit/>
          </a:bodyPr>
          <a:lstStyle/>
          <a:p>
            <a:r>
              <a:rPr lang="en-GB" sz="4000" b="1" dirty="0"/>
              <a:t>Per </a:t>
            </a:r>
            <a:r>
              <a:rPr lang="en-GB" sz="4000" b="1" dirty="0" err="1"/>
              <a:t>finire</a:t>
            </a:r>
            <a:r>
              <a:rPr lang="en-GB" sz="4000" b="1" dirty="0"/>
              <a:t> </a:t>
            </a:r>
            <a:r>
              <a:rPr lang="en-GB" sz="3600" b="1" dirty="0"/>
              <a:t>… </a:t>
            </a:r>
            <a:r>
              <a:rPr lang="en-GB" sz="3600" b="1" dirty="0">
                <a:solidFill>
                  <a:srgbClr val="FF0000"/>
                </a:solidFill>
              </a:rPr>
              <a:t>RISPOSTE</a:t>
            </a:r>
            <a:br>
              <a:rPr lang="en-GB" sz="3600" dirty="0"/>
            </a:br>
            <a:endParaRPr lang="en-GB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FBBD4EA-EB19-4875-B3E1-339055F81A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922009"/>
              </p:ext>
            </p:extLst>
          </p:nvPr>
        </p:nvGraphicFramePr>
        <p:xfrm>
          <a:off x="0" y="1350960"/>
          <a:ext cx="12192000" cy="5610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9087">
                  <a:extLst>
                    <a:ext uri="{9D8B030D-6E8A-4147-A177-3AD203B41FA5}">
                      <a16:colId xmlns:a16="http://schemas.microsoft.com/office/drawing/2014/main" val="987899970"/>
                    </a:ext>
                  </a:extLst>
                </a:gridCol>
                <a:gridCol w="5352913">
                  <a:extLst>
                    <a:ext uri="{9D8B030D-6E8A-4147-A177-3AD203B41FA5}">
                      <a16:colId xmlns:a16="http://schemas.microsoft.com/office/drawing/2014/main" val="3766436275"/>
                    </a:ext>
                  </a:extLst>
                </a:gridCol>
              </a:tblGrid>
              <a:tr h="850712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1 Se </a:t>
                      </a:r>
                      <a:r>
                        <a:rPr lang="en-GB" sz="2800" dirty="0" err="1">
                          <a:solidFill>
                            <a:srgbClr val="FF0000"/>
                          </a:solidFill>
                        </a:rPr>
                        <a:t>mangi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dirty="0" err="1">
                          <a:solidFill>
                            <a:schemeClr val="tx1"/>
                          </a:solidFill>
                        </a:rPr>
                        <a:t>troppo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FF0000"/>
                          </a:solidFill>
                        </a:rPr>
                        <a:t>ingrassi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950197"/>
                  </a:ext>
                </a:extLst>
              </a:tr>
              <a:tr h="850712">
                <a:tc>
                  <a:txBody>
                    <a:bodyPr/>
                    <a:lstStyle/>
                    <a:p>
                      <a:r>
                        <a:rPr lang="en-GB" sz="2800" b="1" dirty="0"/>
                        <a:t>2 Se Maria </a:t>
                      </a:r>
                      <a:r>
                        <a:rPr lang="en-GB" sz="2800" b="1" dirty="0" err="1">
                          <a:solidFill>
                            <a:srgbClr val="FF0000"/>
                          </a:solidFill>
                        </a:rPr>
                        <a:t>avesse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FF0000"/>
                          </a:solidFill>
                        </a:rPr>
                        <a:t>navigato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800" b="1" dirty="0" err="1"/>
                        <a:t>meno</a:t>
                      </a:r>
                      <a:r>
                        <a:rPr lang="en-GB" sz="2800" b="1" dirty="0"/>
                        <a:t> in 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>
                          <a:solidFill>
                            <a:srgbClr val="FF0000"/>
                          </a:solidFill>
                        </a:rPr>
                        <a:t>avrebbe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FF0000"/>
                          </a:solidFill>
                        </a:rPr>
                        <a:t>avuto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800" b="1" dirty="0" err="1"/>
                        <a:t>più</a:t>
                      </a:r>
                      <a:r>
                        <a:rPr lang="en-GB" sz="2800" b="1" dirty="0"/>
                        <a:t> tempo per fare sport.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684299"/>
                  </a:ext>
                </a:extLst>
              </a:tr>
              <a:tr h="850712">
                <a:tc>
                  <a:txBody>
                    <a:bodyPr/>
                    <a:lstStyle/>
                    <a:p>
                      <a:r>
                        <a:rPr lang="en-GB" sz="2800" b="1" dirty="0"/>
                        <a:t>3 Se </a:t>
                      </a:r>
                      <a:r>
                        <a:rPr lang="en-GB" sz="2800" b="1" dirty="0" err="1">
                          <a:solidFill>
                            <a:srgbClr val="FF0000"/>
                          </a:solidFill>
                        </a:rPr>
                        <a:t>vincessi</a:t>
                      </a:r>
                      <a:r>
                        <a:rPr lang="en-GB" sz="2800" b="1" dirty="0"/>
                        <a:t> la </a:t>
                      </a:r>
                      <a:r>
                        <a:rPr lang="en-GB" sz="2800" b="1" dirty="0" err="1"/>
                        <a:t>lotteria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 mi </a:t>
                      </a:r>
                      <a:r>
                        <a:rPr lang="en-GB" sz="2800" b="1" dirty="0" err="1">
                          <a:solidFill>
                            <a:srgbClr val="FF0000"/>
                          </a:solidFill>
                        </a:rPr>
                        <a:t>comprerei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chemeClr val="tx1"/>
                          </a:solidFill>
                        </a:rPr>
                        <a:t>una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chemeClr val="tx1"/>
                          </a:solidFill>
                        </a:rPr>
                        <a:t>bella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 Ferrari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978071"/>
                  </a:ext>
                </a:extLst>
              </a:tr>
              <a:tr h="850712">
                <a:tc>
                  <a:txBody>
                    <a:bodyPr/>
                    <a:lstStyle/>
                    <a:p>
                      <a:r>
                        <a:rPr lang="en-GB" sz="2800" b="1" dirty="0"/>
                        <a:t>4 Se </a:t>
                      </a:r>
                      <a:r>
                        <a:rPr lang="en-GB" sz="2800" b="1" dirty="0" err="1"/>
                        <a:t>io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>
                          <a:solidFill>
                            <a:srgbClr val="FF0000"/>
                          </a:solidFill>
                        </a:rPr>
                        <a:t>fossi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FF0000"/>
                          </a:solidFill>
                        </a:rPr>
                        <a:t>andato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800" b="1" dirty="0"/>
                        <a:t>in </a:t>
                      </a:r>
                      <a:r>
                        <a:rPr lang="en-GB" sz="2800" b="1" dirty="0" err="1"/>
                        <a:t>vacanza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F </a:t>
                      </a:r>
                      <a:r>
                        <a:rPr lang="en-GB" sz="2800" b="1" dirty="0" err="1"/>
                        <a:t>te</a:t>
                      </a:r>
                      <a:r>
                        <a:rPr lang="en-GB" sz="2800" b="1" dirty="0"/>
                        <a:t> lo </a:t>
                      </a:r>
                      <a:r>
                        <a:rPr lang="en-GB" sz="2800" b="1" dirty="0" err="1">
                          <a:solidFill>
                            <a:srgbClr val="FF0000"/>
                          </a:solidFill>
                        </a:rPr>
                        <a:t>avrei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FF0000"/>
                          </a:solidFill>
                        </a:rPr>
                        <a:t>detto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800" b="1" dirty="0" err="1"/>
                        <a:t>sicuramente</a:t>
                      </a:r>
                      <a:r>
                        <a:rPr lang="en-GB" sz="2800" b="1" dirty="0"/>
                        <a:t>.</a:t>
                      </a:r>
                    </a:p>
                    <a:p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71844"/>
                  </a:ext>
                </a:extLst>
              </a:tr>
              <a:tr h="962643">
                <a:tc>
                  <a:txBody>
                    <a:bodyPr/>
                    <a:lstStyle/>
                    <a:p>
                      <a:r>
                        <a:rPr lang="en-GB" sz="2800" b="1" dirty="0"/>
                        <a:t>5 Se </a:t>
                      </a:r>
                      <a:r>
                        <a:rPr lang="en-GB" sz="2800" b="1" dirty="0" err="1"/>
                        <a:t>io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>
                          <a:solidFill>
                            <a:srgbClr val="FF0000"/>
                          </a:solidFill>
                        </a:rPr>
                        <a:t>avessi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FF0000"/>
                          </a:solidFill>
                        </a:rPr>
                        <a:t>studiato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800" b="1" dirty="0"/>
                        <a:t>di </a:t>
                      </a:r>
                      <a:r>
                        <a:rPr lang="en-GB" sz="2800" b="1" dirty="0" err="1"/>
                        <a:t>più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>
                          <a:solidFill>
                            <a:srgbClr val="FF0000"/>
                          </a:solidFill>
                        </a:rPr>
                        <a:t>sarei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FF0000"/>
                          </a:solidFill>
                        </a:rPr>
                        <a:t>stato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800" b="1" dirty="0" err="1"/>
                        <a:t>promosso</a:t>
                      </a:r>
                      <a:r>
                        <a:rPr lang="en-GB" sz="2800" b="1" dirty="0"/>
                        <a:t> .</a:t>
                      </a:r>
                    </a:p>
                    <a:p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957857"/>
                  </a:ext>
                </a:extLst>
              </a:tr>
              <a:tr h="962643">
                <a:tc>
                  <a:txBody>
                    <a:bodyPr/>
                    <a:lstStyle/>
                    <a:p>
                      <a:r>
                        <a:rPr lang="en-GB" sz="2800" b="1" dirty="0"/>
                        <a:t>6 Se non </a:t>
                      </a:r>
                      <a:r>
                        <a:rPr lang="en-GB" sz="2800" b="1" dirty="0" err="1">
                          <a:solidFill>
                            <a:srgbClr val="FF0000"/>
                          </a:solidFill>
                        </a:rPr>
                        <a:t>avessi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FF0000"/>
                          </a:solidFill>
                        </a:rPr>
                        <a:t>giocato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800" b="1" dirty="0"/>
                        <a:t>con la </a:t>
                      </a:r>
                      <a:r>
                        <a:rPr lang="en-GB" sz="2800" b="1" dirty="0" err="1"/>
                        <a:t>mia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playstation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tutto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il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giorno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>
                          <a:solidFill>
                            <a:srgbClr val="FF0000"/>
                          </a:solidFill>
                        </a:rPr>
                        <a:t>sarei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FF0000"/>
                          </a:solidFill>
                        </a:rPr>
                        <a:t>potuto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800" b="1" dirty="0"/>
                        <a:t>venire </a:t>
                      </a:r>
                      <a:r>
                        <a:rPr lang="en-GB" sz="2800" b="1" dirty="0" err="1"/>
                        <a:t>alla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tua</a:t>
                      </a:r>
                      <a:r>
                        <a:rPr lang="en-GB" sz="2800" b="1" dirty="0"/>
                        <a:t> </a:t>
                      </a:r>
                      <a:r>
                        <a:rPr lang="en-GB" sz="2800" b="1" dirty="0" err="1"/>
                        <a:t>festa</a:t>
                      </a:r>
                      <a:endParaRPr lang="en-GB" sz="2800" b="1" dirty="0"/>
                    </a:p>
                    <a:p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215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868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5C28-F52F-4DD0-B3C1-FE97DB520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515601" cy="985934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Compiti</a:t>
            </a:r>
            <a:r>
              <a:rPr lang="en-GB" dirty="0"/>
              <a:t> : </a:t>
            </a:r>
            <a:r>
              <a:rPr lang="en-GB" dirty="0" err="1"/>
              <a:t>Immaginate</a:t>
            </a:r>
            <a:r>
              <a:rPr lang="en-GB" dirty="0"/>
              <a:t> e </a:t>
            </a:r>
            <a:r>
              <a:rPr lang="en-GB" dirty="0" err="1"/>
              <a:t>scrivete</a:t>
            </a:r>
            <a:r>
              <a:rPr lang="en-GB" dirty="0"/>
              <a:t> (200 parole)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EF151-FF40-453D-B479-A7E3BE564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1" y="4006256"/>
            <a:ext cx="11168270" cy="2170706"/>
          </a:xfrm>
        </p:spPr>
        <p:txBody>
          <a:bodyPr>
            <a:normAutofit/>
          </a:bodyPr>
          <a:lstStyle/>
          <a:p>
            <a:r>
              <a:rPr lang="en-GB" sz="4400" dirty="0"/>
              <a:t>Come </a:t>
            </a:r>
            <a:r>
              <a:rPr lang="en-GB" sz="4400" b="1" dirty="0" err="1"/>
              <a:t>sarebbe</a:t>
            </a:r>
            <a:r>
              <a:rPr lang="en-GB" sz="4400" b="1" dirty="0"/>
              <a:t> </a:t>
            </a:r>
            <a:r>
              <a:rPr lang="en-GB" sz="4400" b="1" dirty="0" err="1"/>
              <a:t>stata</a:t>
            </a:r>
            <a:r>
              <a:rPr lang="en-GB" sz="4400" b="1" dirty="0"/>
              <a:t> </a:t>
            </a:r>
            <a:r>
              <a:rPr lang="en-GB" sz="4400" dirty="0"/>
              <a:t>la nostra vita </a:t>
            </a:r>
            <a:r>
              <a:rPr lang="en-GB" sz="4400" b="1" dirty="0"/>
              <a:t>se non </a:t>
            </a:r>
            <a:r>
              <a:rPr lang="en-GB" sz="4400" b="1" dirty="0" err="1"/>
              <a:t>avessero</a:t>
            </a:r>
            <a:r>
              <a:rPr lang="en-GB" sz="4400" b="1" dirty="0"/>
              <a:t> </a:t>
            </a:r>
            <a:r>
              <a:rPr lang="en-GB" sz="4400" b="1" dirty="0" err="1"/>
              <a:t>inventato</a:t>
            </a:r>
            <a:r>
              <a:rPr lang="en-GB" sz="4400" b="1" dirty="0"/>
              <a:t> </a:t>
            </a:r>
            <a:r>
              <a:rPr lang="en-GB" sz="4400" dirty="0" err="1"/>
              <a:t>il</a:t>
            </a:r>
            <a:r>
              <a:rPr lang="en-GB" sz="4400" dirty="0"/>
              <a:t> computer / internet?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DE40E2-DA94-40B8-B04E-C7A99C5EBC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948" y="1593305"/>
            <a:ext cx="3617844" cy="217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569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EFC31-3632-4867-B9F9-999CDC90B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548" y="357809"/>
            <a:ext cx="11569147" cy="848139"/>
          </a:xfrm>
        </p:spPr>
        <p:txBody>
          <a:bodyPr>
            <a:normAutofit fontScale="90000"/>
          </a:bodyPr>
          <a:lstStyle/>
          <a:p>
            <a:r>
              <a:rPr lang="en-GB" sz="3200" b="1" dirty="0" err="1"/>
              <a:t>Periodo</a:t>
            </a:r>
            <a:r>
              <a:rPr lang="en-GB" sz="3200" b="1" dirty="0"/>
              <a:t> </a:t>
            </a:r>
            <a:r>
              <a:rPr lang="en-GB" sz="3200" b="1" dirty="0" err="1"/>
              <a:t>ipotetico</a:t>
            </a:r>
            <a:r>
              <a:rPr lang="en-GB" sz="3200" b="1" dirty="0"/>
              <a:t>. </a:t>
            </a:r>
            <a:r>
              <a:rPr lang="en-GB" sz="3200" b="1" dirty="0" err="1"/>
              <a:t>Completa</a:t>
            </a:r>
            <a:r>
              <a:rPr lang="en-GB" sz="3200" b="1" dirty="0"/>
              <a:t> le </a:t>
            </a:r>
            <a:r>
              <a:rPr lang="en-GB" sz="3200" b="1" dirty="0" err="1"/>
              <a:t>seguenti</a:t>
            </a:r>
            <a:r>
              <a:rPr lang="en-GB" sz="3200" b="1" dirty="0"/>
              <a:t> </a:t>
            </a:r>
            <a:r>
              <a:rPr lang="en-GB" sz="3200" b="1" dirty="0" err="1"/>
              <a:t>frasi</a:t>
            </a:r>
            <a:r>
              <a:rPr lang="en-GB" sz="3200" b="1" dirty="0"/>
              <a:t> con la forma </a:t>
            </a:r>
            <a:r>
              <a:rPr lang="en-GB" sz="3200" b="1" dirty="0" err="1"/>
              <a:t>corretta</a:t>
            </a:r>
            <a:r>
              <a:rPr lang="en-GB" sz="3200" b="1" dirty="0"/>
              <a:t> </a:t>
            </a:r>
            <a:r>
              <a:rPr lang="en-GB" sz="3200" b="1" dirty="0" err="1"/>
              <a:t>dei</a:t>
            </a:r>
            <a:r>
              <a:rPr lang="en-GB" sz="3200" b="1" dirty="0"/>
              <a:t> </a:t>
            </a:r>
            <a:r>
              <a:rPr lang="en-GB" sz="3200" b="1" dirty="0" err="1"/>
              <a:t>verbi</a:t>
            </a:r>
            <a:r>
              <a:rPr lang="en-GB" sz="3200" b="1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D4D12-902F-447B-9DDD-7A4803C52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1205948"/>
            <a:ext cx="11168270" cy="4971015"/>
          </a:xfrm>
        </p:spPr>
        <p:txBody>
          <a:bodyPr>
            <a:normAutofit/>
          </a:bodyPr>
          <a:lstStyle/>
          <a:p>
            <a:r>
              <a:rPr lang="en-GB" sz="2400" dirty="0"/>
              <a:t>1 Mi </a:t>
            </a:r>
            <a:r>
              <a:rPr lang="en-GB" sz="2400" dirty="0" err="1"/>
              <a:t>sento</a:t>
            </a:r>
            <a:r>
              <a:rPr lang="en-GB" sz="2400" dirty="0"/>
              <a:t> male se……………………………………………………………(</a:t>
            </a:r>
            <a:r>
              <a:rPr lang="en-GB" sz="2400" dirty="0" err="1"/>
              <a:t>bere</a:t>
            </a:r>
            <a:r>
              <a:rPr lang="en-GB" sz="2400" dirty="0"/>
              <a:t>) a </a:t>
            </a:r>
            <a:r>
              <a:rPr lang="en-GB" sz="2400" dirty="0" err="1"/>
              <a:t>stomaco</a:t>
            </a:r>
            <a:r>
              <a:rPr lang="en-GB" sz="2400" dirty="0"/>
              <a:t> </a:t>
            </a:r>
            <a:r>
              <a:rPr lang="en-GB" sz="2400" dirty="0" err="1"/>
              <a:t>vuoto</a:t>
            </a:r>
            <a:r>
              <a:rPr lang="en-GB" sz="2400" dirty="0"/>
              <a:t>.</a:t>
            </a:r>
          </a:p>
          <a:p>
            <a:r>
              <a:rPr lang="en-GB" sz="2400" dirty="0"/>
              <a:t>2 Se </a:t>
            </a:r>
            <a:r>
              <a:rPr lang="en-GB" sz="2400" dirty="0" err="1"/>
              <a:t>tu</a:t>
            </a:r>
            <a:r>
              <a:rPr lang="en-GB" sz="2400" dirty="0"/>
              <a:t> </a:t>
            </a:r>
            <a:r>
              <a:rPr lang="en-GB" sz="2400" dirty="0" err="1"/>
              <a:t>vuoi</a:t>
            </a:r>
            <a:r>
              <a:rPr lang="en-GB" sz="2400" dirty="0"/>
              <a:t> </a:t>
            </a:r>
            <a:r>
              <a:rPr lang="en-GB" sz="2400" dirty="0" err="1"/>
              <a:t>risparmiare</a:t>
            </a:r>
            <a:r>
              <a:rPr lang="en-GB" sz="2400" dirty="0"/>
              <a:t>,…………………….(</a:t>
            </a:r>
            <a:r>
              <a:rPr lang="en-GB" sz="2400" dirty="0" err="1"/>
              <a:t>dovere</a:t>
            </a:r>
            <a:r>
              <a:rPr lang="en-GB" sz="2400" dirty="0"/>
              <a:t>) </a:t>
            </a:r>
            <a:r>
              <a:rPr lang="en-GB" sz="2400" dirty="0" err="1"/>
              <a:t>comprare</a:t>
            </a:r>
            <a:r>
              <a:rPr lang="en-GB" sz="2400" dirty="0"/>
              <a:t> </a:t>
            </a:r>
            <a:r>
              <a:rPr lang="en-GB" sz="2400" dirty="0" err="1"/>
              <a:t>il</a:t>
            </a:r>
            <a:r>
              <a:rPr lang="en-GB" sz="2400" dirty="0"/>
              <a:t> </a:t>
            </a:r>
            <a:r>
              <a:rPr lang="en-GB" sz="2400" dirty="0" err="1"/>
              <a:t>vecchio</a:t>
            </a:r>
            <a:r>
              <a:rPr lang="en-GB" sz="2400" dirty="0"/>
              <a:t> </a:t>
            </a:r>
            <a:r>
              <a:rPr lang="en-GB" sz="2400" dirty="0" err="1"/>
              <a:t>modello</a:t>
            </a:r>
            <a:r>
              <a:rPr lang="en-GB" sz="2400" dirty="0"/>
              <a:t> Nokia.</a:t>
            </a:r>
          </a:p>
          <a:p>
            <a:r>
              <a:rPr lang="en-GB" sz="2400" dirty="0"/>
              <a:t>3 Se </a:t>
            </a:r>
            <a:r>
              <a:rPr lang="en-GB" sz="2400" dirty="0" err="1"/>
              <a:t>voi</a:t>
            </a:r>
            <a:r>
              <a:rPr lang="en-GB" sz="2400" dirty="0"/>
              <a:t>…………..(</a:t>
            </a:r>
            <a:r>
              <a:rPr lang="en-GB" sz="2400" dirty="0" err="1"/>
              <a:t>avete</a:t>
            </a:r>
            <a:r>
              <a:rPr lang="en-GB" sz="2400" dirty="0"/>
              <a:t>) tempo , ……………..( venire) a </a:t>
            </a:r>
            <a:r>
              <a:rPr lang="en-GB" sz="2400" dirty="0" err="1"/>
              <a:t>giocare</a:t>
            </a:r>
            <a:r>
              <a:rPr lang="en-GB" sz="2400" dirty="0"/>
              <a:t> </a:t>
            </a:r>
            <a:r>
              <a:rPr lang="en-GB" sz="2400" dirty="0" err="1"/>
              <a:t>alla</a:t>
            </a:r>
            <a:r>
              <a:rPr lang="en-GB" sz="2400" dirty="0"/>
              <a:t> play station a casa </a:t>
            </a:r>
            <a:r>
              <a:rPr lang="en-GB" sz="2400" dirty="0" err="1"/>
              <a:t>mia</a:t>
            </a:r>
            <a:r>
              <a:rPr lang="en-GB" sz="2400" dirty="0"/>
              <a:t> </a:t>
            </a:r>
            <a:r>
              <a:rPr lang="en-GB" sz="2400" dirty="0" err="1"/>
              <a:t>stasera</a:t>
            </a:r>
            <a:r>
              <a:rPr lang="en-GB" sz="2400" dirty="0"/>
              <a:t>?</a:t>
            </a:r>
          </a:p>
          <a:p>
            <a:r>
              <a:rPr lang="en-GB" sz="2400" dirty="0"/>
              <a:t>4 Se Marco mi………………………………………(</a:t>
            </a:r>
            <a:r>
              <a:rPr lang="en-GB" sz="2400" dirty="0" err="1"/>
              <a:t>invitare</a:t>
            </a:r>
            <a:r>
              <a:rPr lang="en-GB" sz="2400" dirty="0"/>
              <a:t>) a </a:t>
            </a:r>
            <a:r>
              <a:rPr lang="en-GB" sz="2400" dirty="0" err="1"/>
              <a:t>cena</a:t>
            </a:r>
            <a:r>
              <a:rPr lang="en-GB" sz="2400" dirty="0"/>
              <a:t> , </a:t>
            </a:r>
            <a:r>
              <a:rPr lang="en-GB" sz="2400" dirty="0" err="1"/>
              <a:t>io</a:t>
            </a:r>
            <a:r>
              <a:rPr lang="en-GB" sz="2400" dirty="0"/>
              <a:t> ci </a:t>
            </a:r>
            <a:r>
              <a:rPr lang="en-GB" sz="2400" dirty="0" err="1"/>
              <a:t>andrei</a:t>
            </a:r>
            <a:r>
              <a:rPr lang="en-GB" sz="2400" dirty="0"/>
              <a:t> </a:t>
            </a:r>
            <a:r>
              <a:rPr lang="en-GB" sz="2400" dirty="0" err="1"/>
              <a:t>volentieri</a:t>
            </a:r>
            <a:r>
              <a:rPr lang="en-GB" sz="2400" dirty="0"/>
              <a:t>.</a:t>
            </a:r>
          </a:p>
          <a:p>
            <a:r>
              <a:rPr lang="en-GB" sz="2400" dirty="0"/>
              <a:t>5 Se </a:t>
            </a:r>
            <a:r>
              <a:rPr lang="en-GB" sz="2400" dirty="0" err="1"/>
              <a:t>tu</a:t>
            </a:r>
            <a:r>
              <a:rPr lang="en-GB" sz="2400" dirty="0"/>
              <a:t> </a:t>
            </a:r>
            <a:r>
              <a:rPr lang="en-GB" sz="2400" dirty="0" err="1"/>
              <a:t>parlassi</a:t>
            </a:r>
            <a:r>
              <a:rPr lang="en-GB" sz="2400" dirty="0"/>
              <a:t> con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tuoi</a:t>
            </a:r>
            <a:r>
              <a:rPr lang="en-GB" sz="2400" dirty="0"/>
              <a:t> </a:t>
            </a:r>
            <a:r>
              <a:rPr lang="en-GB" sz="2400" dirty="0" err="1"/>
              <a:t>genitori</a:t>
            </a:r>
            <a:r>
              <a:rPr lang="en-GB" sz="2400" dirty="0"/>
              <a:t> , </a:t>
            </a:r>
            <a:r>
              <a:rPr lang="en-GB" sz="2400" dirty="0" err="1"/>
              <a:t>sono</a:t>
            </a:r>
            <a:r>
              <a:rPr lang="en-GB" sz="2400" dirty="0"/>
              <a:t> </a:t>
            </a:r>
            <a:r>
              <a:rPr lang="en-GB" sz="2400" dirty="0" err="1"/>
              <a:t>sicura</a:t>
            </a:r>
            <a:r>
              <a:rPr lang="en-GB" sz="2400" dirty="0"/>
              <a:t> </a:t>
            </a:r>
            <a:r>
              <a:rPr lang="en-GB" sz="2400" dirty="0" err="1"/>
              <a:t>che</a:t>
            </a:r>
            <a:r>
              <a:rPr lang="en-GB" sz="2400" dirty="0"/>
              <a:t> </a:t>
            </a:r>
            <a:r>
              <a:rPr lang="en-GB" sz="2400" dirty="0" err="1"/>
              <a:t>loro</a:t>
            </a:r>
            <a:r>
              <a:rPr lang="en-GB" sz="2400" dirty="0"/>
              <a:t> </a:t>
            </a:r>
            <a:r>
              <a:rPr lang="en-GB" sz="2400" dirty="0" err="1"/>
              <a:t>ti</a:t>
            </a:r>
            <a:r>
              <a:rPr lang="en-GB" sz="2400" dirty="0"/>
              <a:t>………………......(</a:t>
            </a:r>
            <a:r>
              <a:rPr lang="en-GB" sz="2400" dirty="0" err="1"/>
              <a:t>aiutare</a:t>
            </a:r>
            <a:r>
              <a:rPr lang="en-GB" sz="2400" dirty="0"/>
              <a:t>).</a:t>
            </a:r>
          </a:p>
          <a:p>
            <a:r>
              <a:rPr lang="en-GB" sz="2400" dirty="0"/>
              <a:t>6 Se </a:t>
            </a:r>
            <a:r>
              <a:rPr lang="en-GB" sz="2400" dirty="0" err="1"/>
              <a:t>io</a:t>
            </a:r>
            <a:r>
              <a:rPr lang="en-GB" sz="2400" dirty="0"/>
              <a:t>……………(</a:t>
            </a:r>
            <a:r>
              <a:rPr lang="en-GB" sz="2400" dirty="0" err="1"/>
              <a:t>essere</a:t>
            </a:r>
            <a:r>
              <a:rPr lang="en-GB" sz="2400" dirty="0"/>
              <a:t>) in </a:t>
            </a:r>
            <a:r>
              <a:rPr lang="en-GB" sz="2400" dirty="0" err="1"/>
              <a:t>te,io</a:t>
            </a:r>
            <a:r>
              <a:rPr lang="en-GB" sz="2400" dirty="0"/>
              <a:t> mi……………………….(</a:t>
            </a:r>
            <a:r>
              <a:rPr lang="en-GB" sz="2400" dirty="0" err="1"/>
              <a:t>comprare</a:t>
            </a:r>
            <a:r>
              <a:rPr lang="en-GB" sz="2400" dirty="0"/>
              <a:t>)un </a:t>
            </a:r>
            <a:r>
              <a:rPr lang="en-GB" sz="2400" dirty="0" err="1"/>
              <a:t>nuovo</a:t>
            </a:r>
            <a:r>
              <a:rPr lang="en-GB" sz="2400" dirty="0"/>
              <a:t> computer.</a:t>
            </a:r>
          </a:p>
          <a:p>
            <a:r>
              <a:rPr lang="en-GB" sz="2400" dirty="0"/>
              <a:t>7 Se Maria…………….(</a:t>
            </a:r>
            <a:r>
              <a:rPr lang="en-GB" sz="2400" dirty="0" err="1"/>
              <a:t>essere</a:t>
            </a:r>
            <a:r>
              <a:rPr lang="en-GB" sz="2400" dirty="0"/>
              <a:t>)</a:t>
            </a:r>
            <a:r>
              <a:rPr lang="en-GB" sz="2400" dirty="0" err="1"/>
              <a:t>tornata</a:t>
            </a:r>
            <a:r>
              <a:rPr lang="en-GB" sz="2400" dirty="0"/>
              <a:t>, </a:t>
            </a:r>
            <a:r>
              <a:rPr lang="en-GB" sz="2400" dirty="0" err="1"/>
              <a:t>sono</a:t>
            </a:r>
            <a:r>
              <a:rPr lang="en-GB" sz="2400" dirty="0"/>
              <a:t> </a:t>
            </a:r>
            <a:r>
              <a:rPr lang="en-GB" sz="2400" dirty="0" err="1"/>
              <a:t>certo</a:t>
            </a:r>
            <a:r>
              <a:rPr lang="en-GB" sz="2400" dirty="0"/>
              <a:t> </a:t>
            </a:r>
            <a:r>
              <a:rPr lang="en-GB" sz="2400" dirty="0" err="1"/>
              <a:t>che</a:t>
            </a:r>
            <a:r>
              <a:rPr lang="en-GB" sz="2400" dirty="0"/>
              <a:t> mi……………………(</a:t>
            </a:r>
            <a:r>
              <a:rPr lang="en-GB" sz="2400" dirty="0" err="1"/>
              <a:t>telefonare</a:t>
            </a:r>
            <a:r>
              <a:rPr lang="en-GB" sz="2400" dirty="0"/>
              <a:t>).</a:t>
            </a:r>
          </a:p>
          <a:p>
            <a:r>
              <a:rPr lang="en-GB" sz="2400" dirty="0"/>
              <a:t>8 Se </a:t>
            </a:r>
            <a:r>
              <a:rPr lang="en-GB" sz="2400" dirty="0" err="1"/>
              <a:t>l’estate</a:t>
            </a:r>
            <a:r>
              <a:rPr lang="en-GB" sz="2400" dirty="0"/>
              <a:t> </a:t>
            </a:r>
            <a:r>
              <a:rPr lang="en-GB" sz="2400" dirty="0" err="1"/>
              <a:t>scorsa</a:t>
            </a:r>
            <a:r>
              <a:rPr lang="en-GB" sz="2400" dirty="0"/>
              <a:t> </a:t>
            </a:r>
            <a:r>
              <a:rPr lang="en-GB" sz="2400" dirty="0" err="1"/>
              <a:t>noi</a:t>
            </a:r>
            <a:r>
              <a:rPr lang="en-GB" sz="2400" dirty="0"/>
              <a:t>…………………(</a:t>
            </a:r>
            <a:r>
              <a:rPr lang="en-GB" sz="2400" dirty="0" err="1"/>
              <a:t>andare</a:t>
            </a:r>
            <a:r>
              <a:rPr lang="en-GB" sz="2400" dirty="0"/>
              <a:t> ) in </a:t>
            </a:r>
            <a:r>
              <a:rPr lang="en-GB" sz="2400" dirty="0" err="1"/>
              <a:t>vacanza</a:t>
            </a:r>
            <a:r>
              <a:rPr lang="en-GB" sz="2400" dirty="0"/>
              <a:t>,……………………..(</a:t>
            </a:r>
            <a:r>
              <a:rPr lang="en-GB" sz="2400" dirty="0" err="1"/>
              <a:t>riposarsi</a:t>
            </a:r>
            <a:r>
              <a:rPr lang="en-GB" sz="2400" dirty="0"/>
              <a:t>).</a:t>
            </a:r>
          </a:p>
          <a:p>
            <a:r>
              <a:rPr lang="en-GB" sz="2400" dirty="0"/>
              <a:t>9 </a:t>
            </a:r>
            <a:r>
              <a:rPr lang="en-GB" sz="2400" dirty="0" err="1"/>
              <a:t>Ieri</a:t>
            </a:r>
            <a:r>
              <a:rPr lang="en-GB" sz="2400" dirty="0"/>
              <a:t>, se </a:t>
            </a:r>
            <a:r>
              <a:rPr lang="en-GB" sz="2400" dirty="0" err="1"/>
              <a:t>tu</a:t>
            </a:r>
            <a:r>
              <a:rPr lang="en-GB" sz="2400" dirty="0"/>
              <a:t>……………….(</a:t>
            </a:r>
            <a:r>
              <a:rPr lang="en-GB" sz="2400" dirty="0" err="1"/>
              <a:t>navigare</a:t>
            </a:r>
            <a:r>
              <a:rPr lang="en-GB" sz="2400" dirty="0"/>
              <a:t>) </a:t>
            </a:r>
            <a:r>
              <a:rPr lang="en-GB" sz="2400" dirty="0" err="1"/>
              <a:t>meno</a:t>
            </a:r>
            <a:r>
              <a:rPr lang="en-GB" sz="2400" dirty="0"/>
              <a:t> in internet,……………..(</a:t>
            </a:r>
            <a:r>
              <a:rPr lang="en-GB" sz="2400" dirty="0" err="1"/>
              <a:t>finire</a:t>
            </a:r>
            <a:r>
              <a:rPr lang="en-GB" sz="2400" dirty="0"/>
              <a:t>)</a:t>
            </a:r>
            <a:r>
              <a:rPr lang="en-GB" sz="2400" dirty="0" err="1"/>
              <a:t>tutti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compiti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338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4BC16-3025-4FE3-818A-7AC01245F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159027"/>
            <a:ext cx="11860695" cy="1531662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b="1" dirty="0" err="1"/>
              <a:t>Immagina</a:t>
            </a:r>
            <a:r>
              <a:rPr lang="en-GB" b="1" dirty="0"/>
              <a:t> !</a:t>
            </a:r>
            <a:br>
              <a:rPr lang="en-GB" dirty="0"/>
            </a:br>
            <a:r>
              <a:rPr lang="en-GB" dirty="0"/>
              <a:t> Video :”Come </a:t>
            </a:r>
            <a:r>
              <a:rPr lang="en-GB" dirty="0" err="1"/>
              <a:t>sarebbe</a:t>
            </a:r>
            <a:r>
              <a:rPr lang="en-GB" dirty="0"/>
              <a:t> la nostra vita senza lo smartphone?”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DCB64-4372-4596-B800-C2210C906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4000" dirty="0"/>
              <a:t>Come </a:t>
            </a:r>
            <a:r>
              <a:rPr lang="en-GB" sz="4000" dirty="0" err="1"/>
              <a:t>sarebbe</a:t>
            </a:r>
            <a:r>
              <a:rPr lang="en-GB" sz="4000" dirty="0"/>
              <a:t> </a:t>
            </a:r>
            <a:r>
              <a:rPr lang="en-GB" sz="4000" dirty="0" err="1"/>
              <a:t>stata</a:t>
            </a:r>
            <a:r>
              <a:rPr lang="en-GB" sz="4000" dirty="0"/>
              <a:t> la nostra vita </a:t>
            </a:r>
            <a:r>
              <a:rPr lang="en-GB" sz="4000" dirty="0" err="1"/>
              <a:t>adesso</a:t>
            </a:r>
            <a:r>
              <a:rPr lang="en-GB" sz="4000" dirty="0"/>
              <a:t> se </a:t>
            </a:r>
            <a:r>
              <a:rPr lang="en-GB" sz="4000" dirty="0" err="1"/>
              <a:t>fossimo</a:t>
            </a:r>
            <a:r>
              <a:rPr lang="en-GB" sz="4000" dirty="0"/>
              <a:t> </a:t>
            </a:r>
            <a:r>
              <a:rPr lang="en-GB" sz="4000" dirty="0" err="1"/>
              <a:t>rimasti</a:t>
            </a:r>
            <a:r>
              <a:rPr lang="en-GB" sz="4000" dirty="0"/>
              <a:t> con la </a:t>
            </a:r>
            <a:r>
              <a:rPr lang="en-GB" sz="4000" dirty="0" err="1"/>
              <a:t>tecnologia</a:t>
            </a:r>
            <a:r>
              <a:rPr lang="en-GB" sz="4000" dirty="0"/>
              <a:t> del 1976 ?</a:t>
            </a:r>
          </a:p>
          <a:p>
            <a:endParaRPr lang="en-GB" sz="4000" dirty="0"/>
          </a:p>
          <a:p>
            <a:endParaRPr lang="en-GB" sz="4000" dirty="0"/>
          </a:p>
          <a:p>
            <a:r>
              <a:rPr lang="en-GB" sz="4000" dirty="0" err="1">
                <a:solidFill>
                  <a:srgbClr val="FF0000"/>
                </a:solidFill>
              </a:rPr>
              <a:t>Quarda</a:t>
            </a:r>
            <a:r>
              <a:rPr lang="en-GB" sz="4000" dirty="0">
                <a:solidFill>
                  <a:srgbClr val="FF0000"/>
                </a:solidFill>
              </a:rPr>
              <a:t> </a:t>
            </a:r>
            <a:r>
              <a:rPr lang="en-GB" sz="4000" dirty="0" err="1">
                <a:solidFill>
                  <a:srgbClr val="FF0000"/>
                </a:solidFill>
              </a:rPr>
              <a:t>il</a:t>
            </a:r>
            <a:r>
              <a:rPr lang="en-GB" sz="4000" dirty="0">
                <a:solidFill>
                  <a:srgbClr val="FF0000"/>
                </a:solidFill>
              </a:rPr>
              <a:t> video e </a:t>
            </a:r>
            <a:r>
              <a:rPr lang="en-GB" sz="4000" dirty="0" err="1">
                <a:solidFill>
                  <a:srgbClr val="FF0000"/>
                </a:solidFill>
              </a:rPr>
              <a:t>parlane</a:t>
            </a:r>
            <a:r>
              <a:rPr lang="en-GB" sz="40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9751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7657"/>
            <a:ext cx="11610981" cy="1393031"/>
          </a:xfrm>
        </p:spPr>
        <p:txBody>
          <a:bodyPr/>
          <a:lstStyle/>
          <a:p>
            <a:r>
              <a:rPr lang="en-GB" b="1" dirty="0" err="1"/>
              <a:t>Quanti</a:t>
            </a:r>
            <a:r>
              <a:rPr lang="en-GB" b="1" dirty="0"/>
              <a:t> </a:t>
            </a:r>
            <a:r>
              <a:rPr lang="en-GB" b="1" dirty="0" err="1"/>
              <a:t>rimpianti</a:t>
            </a:r>
            <a:r>
              <a:rPr lang="en-GB" b="1" dirty="0"/>
              <a:t> ! </a:t>
            </a:r>
            <a:r>
              <a:rPr lang="en-GB" b="1" dirty="0" err="1"/>
              <a:t>Discutetene</a:t>
            </a:r>
            <a:r>
              <a:rPr lang="en-GB" b="1" dirty="0"/>
              <a:t> in </a:t>
            </a:r>
            <a:r>
              <a:rPr lang="en-GB" b="1" dirty="0" err="1"/>
              <a:t>gruppo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1236"/>
            <a:ext cx="11353800" cy="5300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Uno </a:t>
            </a:r>
            <a:r>
              <a:rPr lang="en-GB" dirty="0" err="1"/>
              <a:t>studente</a:t>
            </a:r>
            <a:r>
              <a:rPr lang="en-GB" dirty="0"/>
              <a:t> </a:t>
            </a:r>
            <a:r>
              <a:rPr lang="en-GB" dirty="0" err="1"/>
              <a:t>confessa</a:t>
            </a:r>
            <a:r>
              <a:rPr lang="en-GB" dirty="0"/>
              <a:t> un </a:t>
            </a:r>
            <a:r>
              <a:rPr lang="en-GB" dirty="0" err="1"/>
              <a:t>suo</a:t>
            </a:r>
            <a:r>
              <a:rPr lang="en-GB" dirty="0"/>
              <a:t> </a:t>
            </a:r>
            <a:r>
              <a:rPr lang="en-GB" dirty="0" err="1"/>
              <a:t>rimpianto</a:t>
            </a:r>
            <a:r>
              <a:rPr lang="en-GB" dirty="0"/>
              <a:t> 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Per </a:t>
            </a:r>
            <a:r>
              <a:rPr lang="en-GB" dirty="0" err="1"/>
              <a:t>esempio</a:t>
            </a:r>
            <a:r>
              <a:rPr lang="en-GB" dirty="0"/>
              <a:t> : </a:t>
            </a:r>
            <a:r>
              <a:rPr lang="en-GB" b="1" dirty="0"/>
              <a:t>Mi </a:t>
            </a:r>
            <a:r>
              <a:rPr lang="en-GB" b="1" dirty="0" err="1"/>
              <a:t>pento</a:t>
            </a:r>
            <a:r>
              <a:rPr lang="en-GB" b="1" dirty="0"/>
              <a:t> di non aver </a:t>
            </a:r>
            <a:r>
              <a:rPr lang="en-GB" b="1" dirty="0" err="1"/>
              <a:t>fatto</a:t>
            </a:r>
            <a:r>
              <a:rPr lang="en-GB" b="1" dirty="0"/>
              <a:t> </a:t>
            </a:r>
            <a:r>
              <a:rPr lang="en-GB" b="1" dirty="0" err="1"/>
              <a:t>carriera</a:t>
            </a:r>
            <a:r>
              <a:rPr lang="en-GB" b="1" dirty="0"/>
              <a:t> 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 err="1"/>
              <a:t>Gli</a:t>
            </a:r>
            <a:r>
              <a:rPr lang="en-GB" dirty="0"/>
              <a:t> </a:t>
            </a:r>
            <a:r>
              <a:rPr lang="en-GB" dirty="0" err="1"/>
              <a:t>altri</a:t>
            </a:r>
            <a:r>
              <a:rPr lang="en-GB" dirty="0"/>
              <a:t> </a:t>
            </a:r>
            <a:r>
              <a:rPr lang="en-GB" dirty="0" err="1"/>
              <a:t>studenti</a:t>
            </a:r>
            <a:r>
              <a:rPr lang="en-GB" dirty="0"/>
              <a:t> </a:t>
            </a:r>
            <a:r>
              <a:rPr lang="en-GB" dirty="0" err="1"/>
              <a:t>dicono</a:t>
            </a:r>
            <a:r>
              <a:rPr lang="en-GB" b="1" dirty="0"/>
              <a:t> </a:t>
            </a:r>
            <a:r>
              <a:rPr lang="en-GB" u="sng" dirty="0" err="1"/>
              <a:t>cosa</a:t>
            </a:r>
            <a:r>
              <a:rPr lang="en-GB" u="sng" dirty="0"/>
              <a:t> </a:t>
            </a:r>
            <a:r>
              <a:rPr lang="en-GB" u="sng" dirty="0" err="1"/>
              <a:t>avrebbe</a:t>
            </a:r>
            <a:r>
              <a:rPr lang="en-GB" u="sng" dirty="0"/>
              <a:t> </a:t>
            </a:r>
            <a:r>
              <a:rPr lang="en-GB" u="sng" dirty="0" err="1"/>
              <a:t>fatto</a:t>
            </a:r>
            <a:r>
              <a:rPr lang="en-GB" u="sng" dirty="0"/>
              <a:t> se</a:t>
            </a:r>
            <a:r>
              <a:rPr lang="en-GB" dirty="0"/>
              <a:t> la </a:t>
            </a:r>
            <a:r>
              <a:rPr lang="en-GB" dirty="0" err="1"/>
              <a:t>situazione</a:t>
            </a:r>
            <a:r>
              <a:rPr lang="en-GB" dirty="0"/>
              <a:t> </a:t>
            </a:r>
            <a:r>
              <a:rPr lang="en-GB" u="sng" dirty="0"/>
              <a:t>fosse </a:t>
            </a:r>
            <a:r>
              <a:rPr lang="en-GB" u="sng" dirty="0" err="1"/>
              <a:t>stata</a:t>
            </a:r>
            <a:r>
              <a:rPr lang="en-GB" u="sng" dirty="0"/>
              <a:t> </a:t>
            </a:r>
            <a:r>
              <a:rPr lang="en-GB" dirty="0" err="1"/>
              <a:t>diversa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Per </a:t>
            </a:r>
            <a:r>
              <a:rPr lang="en-GB" dirty="0" err="1"/>
              <a:t>esempio</a:t>
            </a:r>
            <a:r>
              <a:rPr lang="en-GB" dirty="0"/>
              <a:t> : </a:t>
            </a:r>
            <a:r>
              <a:rPr lang="en-GB" b="1" dirty="0"/>
              <a:t>Se </a:t>
            </a:r>
            <a:r>
              <a:rPr lang="en-GB" b="1" dirty="0" err="1"/>
              <a:t>avessi</a:t>
            </a:r>
            <a:r>
              <a:rPr lang="en-GB" b="1" dirty="0"/>
              <a:t> </a:t>
            </a:r>
            <a:r>
              <a:rPr lang="en-GB" b="1" dirty="0" err="1"/>
              <a:t>fatto</a:t>
            </a:r>
            <a:r>
              <a:rPr lang="en-GB" b="1" dirty="0"/>
              <a:t> </a:t>
            </a:r>
            <a:r>
              <a:rPr lang="en-GB" dirty="0" err="1"/>
              <a:t>carriera</a:t>
            </a:r>
            <a:r>
              <a:rPr lang="en-GB" dirty="0"/>
              <a:t> , </a:t>
            </a:r>
            <a:r>
              <a:rPr lang="en-GB" b="1" dirty="0"/>
              <a:t>non </a:t>
            </a:r>
            <a:r>
              <a:rPr lang="en-GB" b="1" dirty="0" err="1"/>
              <a:t>avresti</a:t>
            </a:r>
            <a:r>
              <a:rPr lang="en-GB" b="1" dirty="0"/>
              <a:t> </a:t>
            </a:r>
            <a:r>
              <a:rPr lang="en-GB" b="1" dirty="0" err="1"/>
              <a:t>avuto</a:t>
            </a:r>
            <a:r>
              <a:rPr lang="en-GB" b="1" dirty="0"/>
              <a:t> </a:t>
            </a:r>
            <a:r>
              <a:rPr lang="en-GB" dirty="0"/>
              <a:t>tempo per la </a:t>
            </a:r>
            <a:r>
              <a:rPr lang="en-GB" dirty="0" err="1"/>
              <a:t>tua</a:t>
            </a:r>
            <a:r>
              <a:rPr lang="en-GB" dirty="0"/>
              <a:t> </a:t>
            </a:r>
            <a:r>
              <a:rPr lang="en-GB" dirty="0" err="1"/>
              <a:t>famiglia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Extra : </a:t>
            </a:r>
            <a:r>
              <a:rPr lang="en-GB" dirty="0" err="1">
                <a:solidFill>
                  <a:srgbClr val="FF0000"/>
                </a:solidFill>
              </a:rPr>
              <a:t>aggiungi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dettagli</a:t>
            </a:r>
            <a:r>
              <a:rPr lang="en-GB" dirty="0">
                <a:solidFill>
                  <a:srgbClr val="FF0000"/>
                </a:solidFill>
              </a:rPr>
              <a:t> .</a:t>
            </a:r>
            <a:r>
              <a:rPr lang="en-GB" dirty="0" err="1">
                <a:solidFill>
                  <a:srgbClr val="FF0000"/>
                </a:solidFill>
              </a:rPr>
              <a:t>Esempio</a:t>
            </a:r>
            <a:r>
              <a:rPr lang="en-GB" dirty="0">
                <a:solidFill>
                  <a:srgbClr val="FF0000"/>
                </a:solidFill>
              </a:rPr>
              <a:t>….e </a:t>
            </a:r>
            <a:r>
              <a:rPr lang="en-GB" dirty="0" err="1">
                <a:solidFill>
                  <a:srgbClr val="FF0000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tuoi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figli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avrebbero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sofferto</a:t>
            </a:r>
            <a:r>
              <a:rPr lang="en-GB" dirty="0">
                <a:solidFill>
                  <a:srgbClr val="FF0000"/>
                </a:solidFill>
              </a:rPr>
              <a:t> per…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7933" y="297657"/>
            <a:ext cx="2253049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60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b="1" dirty="0" err="1"/>
              <a:t>Verbi</a:t>
            </a:r>
            <a:r>
              <a:rPr lang="en-GB" b="1" dirty="0"/>
              <a:t> </a:t>
            </a:r>
            <a:r>
              <a:rPr lang="en-GB" b="1" dirty="0" err="1"/>
              <a:t>che</a:t>
            </a:r>
            <a:r>
              <a:rPr lang="en-GB" b="1" dirty="0"/>
              <a:t> </a:t>
            </a:r>
            <a:r>
              <a:rPr lang="en-GB" b="1" dirty="0" err="1"/>
              <a:t>vogliono</a:t>
            </a:r>
            <a:r>
              <a:rPr lang="en-GB" b="1" dirty="0"/>
              <a:t> </a:t>
            </a:r>
            <a:r>
              <a:rPr lang="en-GB" b="1" dirty="0" err="1"/>
              <a:t>il</a:t>
            </a:r>
            <a:r>
              <a:rPr lang="en-GB" b="1" dirty="0"/>
              <a:t> </a:t>
            </a:r>
            <a:r>
              <a:rPr lang="en-GB" b="1" dirty="0" err="1"/>
              <a:t>congiuntivo</a:t>
            </a:r>
            <a:r>
              <a:rPr lang="en-GB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5692"/>
            <a:ext cx="10515600" cy="5422307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/>
              <a:t>Credere</a:t>
            </a:r>
            <a:r>
              <a:rPr lang="en-GB" dirty="0"/>
              <a:t> = to believe</a:t>
            </a:r>
          </a:p>
          <a:p>
            <a:r>
              <a:rPr lang="en-GB" dirty="0" err="1"/>
              <a:t>Sperare</a:t>
            </a:r>
            <a:r>
              <a:rPr lang="en-GB" dirty="0"/>
              <a:t> = to hope </a:t>
            </a:r>
          </a:p>
          <a:p>
            <a:r>
              <a:rPr lang="it-IT" dirty="0"/>
              <a:t>Augurarsi = mi auguro = I wish /hope</a:t>
            </a:r>
            <a:endParaRPr lang="en-GB" dirty="0"/>
          </a:p>
          <a:p>
            <a:r>
              <a:rPr lang="it-IT" dirty="0"/>
              <a:t>Desiderare = to want/desire </a:t>
            </a:r>
            <a:endParaRPr lang="en-GB" dirty="0"/>
          </a:p>
          <a:p>
            <a:r>
              <a:rPr lang="en-GB" dirty="0" err="1"/>
              <a:t>Volere</a:t>
            </a:r>
            <a:r>
              <a:rPr lang="en-GB" dirty="0"/>
              <a:t> =to want</a:t>
            </a:r>
          </a:p>
          <a:p>
            <a:r>
              <a:rPr lang="en-GB" dirty="0" err="1"/>
              <a:t>Piacere</a:t>
            </a:r>
            <a:r>
              <a:rPr lang="en-GB" dirty="0"/>
              <a:t> =to like</a:t>
            </a:r>
          </a:p>
          <a:p>
            <a:r>
              <a:rPr lang="it-IT" dirty="0"/>
              <a:t>Preferire =to prefer</a:t>
            </a:r>
            <a:endParaRPr lang="en-GB" dirty="0"/>
          </a:p>
          <a:p>
            <a:r>
              <a:rPr lang="it-IT" dirty="0"/>
              <a:t>Dubitare =to doubt</a:t>
            </a:r>
            <a:endParaRPr lang="en-GB" dirty="0"/>
          </a:p>
          <a:p>
            <a:r>
              <a:rPr lang="it-IT" dirty="0"/>
              <a:t>Essere sicuro =to be sure</a:t>
            </a:r>
            <a:endParaRPr lang="en-GB" dirty="0"/>
          </a:p>
          <a:p>
            <a:r>
              <a:rPr lang="it-IT" dirty="0"/>
              <a:t>(Non) sapere ( non so se lui </a:t>
            </a:r>
            <a:r>
              <a:rPr lang="it-IT" u="sng" dirty="0"/>
              <a:t>sia</a:t>
            </a:r>
            <a:r>
              <a:rPr lang="it-IT" dirty="0"/>
              <a:t> a casa)</a:t>
            </a:r>
            <a:endParaRPr lang="en-GB" dirty="0"/>
          </a:p>
          <a:p>
            <a:pPr marL="0" indent="0">
              <a:buNone/>
            </a:pPr>
            <a:r>
              <a:rPr lang="it-IT" dirty="0"/>
              <a:t> </a:t>
            </a:r>
            <a:endParaRPr lang="en-GB" dirty="0"/>
          </a:p>
          <a:p>
            <a:r>
              <a:rPr lang="en-GB" u="sng" dirty="0" err="1"/>
              <a:t>Avere</a:t>
            </a:r>
            <a:r>
              <a:rPr lang="en-GB" u="sng" dirty="0"/>
              <a:t> </a:t>
            </a:r>
            <a:r>
              <a:rPr lang="en-GB" u="sng" dirty="0" err="1"/>
              <a:t>paura</a:t>
            </a:r>
            <a:r>
              <a:rPr lang="en-GB" u="sng" dirty="0"/>
              <a:t> = to be afraid </a:t>
            </a:r>
            <a:endParaRPr lang="en-GB" dirty="0"/>
          </a:p>
          <a:p>
            <a:r>
              <a:rPr lang="en-GB" dirty="0"/>
              <a:t>I am afraid he is not going to pass the exam</a:t>
            </a:r>
          </a:p>
          <a:p>
            <a:r>
              <a:rPr lang="it-IT" dirty="0"/>
              <a:t>Ho paura che lui non </a:t>
            </a:r>
            <a:r>
              <a:rPr lang="it-IT" u="sng" dirty="0"/>
              <a:t>sia promosso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20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After impersonal expression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8583"/>
            <a:ext cx="10515600" cy="590941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È bene </a:t>
            </a:r>
            <a:endParaRPr lang="en-GB" dirty="0"/>
          </a:p>
          <a:p>
            <a:r>
              <a:rPr lang="en-GB" b="1" dirty="0"/>
              <a:t>It is good that you eat = è bene </a:t>
            </a:r>
            <a:r>
              <a:rPr lang="en-GB" b="1" dirty="0" err="1"/>
              <a:t>che</a:t>
            </a:r>
            <a:r>
              <a:rPr lang="en-GB" b="1" dirty="0"/>
              <a:t> </a:t>
            </a:r>
            <a:r>
              <a:rPr lang="en-GB" b="1" dirty="0" err="1"/>
              <a:t>tu</a:t>
            </a:r>
            <a:r>
              <a:rPr lang="en-GB" b="1" dirty="0"/>
              <a:t> </a:t>
            </a:r>
            <a:r>
              <a:rPr lang="en-GB" b="1" dirty="0" err="1"/>
              <a:t>mangi</a:t>
            </a:r>
            <a:endParaRPr lang="en-GB" dirty="0"/>
          </a:p>
          <a:p>
            <a:r>
              <a:rPr lang="en-GB" b="1" dirty="0"/>
              <a:t>È difficile</a:t>
            </a:r>
            <a:endParaRPr lang="en-GB" dirty="0"/>
          </a:p>
          <a:p>
            <a:r>
              <a:rPr lang="en-GB" b="1" dirty="0"/>
              <a:t>È facile </a:t>
            </a:r>
            <a:endParaRPr lang="en-GB" dirty="0"/>
          </a:p>
          <a:p>
            <a:r>
              <a:rPr lang="it-IT" b="1" dirty="0"/>
              <a:t>È giusto</a:t>
            </a:r>
            <a:endParaRPr lang="en-GB" dirty="0"/>
          </a:p>
          <a:p>
            <a:r>
              <a:rPr lang="it-IT" b="1" dirty="0"/>
              <a:t>È importante</a:t>
            </a:r>
            <a:endParaRPr lang="en-GB" dirty="0"/>
          </a:p>
          <a:p>
            <a:r>
              <a:rPr lang="it-IT" b="1" dirty="0"/>
              <a:t>È impossibile</a:t>
            </a:r>
            <a:endParaRPr lang="en-GB" dirty="0"/>
          </a:p>
          <a:p>
            <a:r>
              <a:rPr lang="it-IT" b="1" dirty="0"/>
              <a:t>È improbabile</a:t>
            </a:r>
            <a:endParaRPr lang="en-GB" dirty="0"/>
          </a:p>
          <a:p>
            <a:r>
              <a:rPr lang="it-IT" b="1" dirty="0"/>
              <a:t>È meglio</a:t>
            </a:r>
            <a:endParaRPr lang="en-GB" dirty="0"/>
          </a:p>
          <a:p>
            <a:r>
              <a:rPr lang="it-IT" b="1" dirty="0"/>
              <a:t>È necessario</a:t>
            </a:r>
            <a:endParaRPr lang="en-GB" dirty="0"/>
          </a:p>
          <a:p>
            <a:r>
              <a:rPr lang="it-IT" b="1" dirty="0"/>
              <a:t>È possibile--</a:t>
            </a:r>
            <a:endParaRPr lang="en-GB" dirty="0"/>
          </a:p>
          <a:p>
            <a:r>
              <a:rPr lang="it-IT" b="1" dirty="0"/>
              <a:t>È strano</a:t>
            </a:r>
            <a:endParaRPr lang="en-GB" dirty="0"/>
          </a:p>
          <a:p>
            <a:r>
              <a:rPr lang="it-IT" b="1" dirty="0"/>
              <a:t>È preferibile</a:t>
            </a:r>
            <a:endParaRPr lang="en-GB" dirty="0"/>
          </a:p>
          <a:p>
            <a:r>
              <a:rPr lang="en-GB" b="1" dirty="0" err="1"/>
              <a:t>bisogna</a:t>
            </a:r>
            <a:r>
              <a:rPr lang="en-GB" b="1" dirty="0"/>
              <a:t> = it is necessary/you need </a:t>
            </a:r>
            <a:endParaRPr lang="en-GB" dirty="0"/>
          </a:p>
          <a:p>
            <a:r>
              <a:rPr lang="en-GB" b="1" dirty="0" err="1"/>
              <a:t>sembra</a:t>
            </a:r>
            <a:r>
              <a:rPr lang="en-GB" b="1" dirty="0"/>
              <a:t> = it seems</a:t>
            </a:r>
            <a:endParaRPr lang="en-GB" dirty="0"/>
          </a:p>
          <a:p>
            <a:r>
              <a:rPr lang="en-GB" b="1" dirty="0" err="1"/>
              <a:t>puo</a:t>
            </a:r>
            <a:r>
              <a:rPr lang="en-GB" b="1" dirty="0"/>
              <a:t>’ </a:t>
            </a:r>
            <a:r>
              <a:rPr lang="en-GB" b="1" dirty="0" err="1"/>
              <a:t>darsi</a:t>
            </a:r>
            <a:r>
              <a:rPr lang="en-GB" b="1" dirty="0"/>
              <a:t> = it could be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2373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BAC0D-0125-4C5F-9DD9-0D48562D8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64" y="0"/>
            <a:ext cx="12107636" cy="1645312"/>
          </a:xfrm>
        </p:spPr>
        <p:txBody>
          <a:bodyPr>
            <a:normAutofit fontScale="90000"/>
          </a:bodyPr>
          <a:lstStyle/>
          <a:p>
            <a:r>
              <a:rPr lang="en-GB" dirty="0"/>
              <a:t>Per </a:t>
            </a:r>
            <a:r>
              <a:rPr lang="en-GB" dirty="0" err="1"/>
              <a:t>cominciare</a:t>
            </a:r>
            <a:br>
              <a:rPr lang="en-GB" dirty="0"/>
            </a:br>
            <a:r>
              <a:rPr lang="en-GB" dirty="0" err="1"/>
              <a:t>Parliamo</a:t>
            </a:r>
            <a:r>
              <a:rPr lang="en-GB" dirty="0"/>
              <a:t> un </a:t>
            </a:r>
            <a:r>
              <a:rPr lang="en-GB" dirty="0" err="1"/>
              <a:t>po</a:t>
            </a:r>
            <a:r>
              <a:rPr lang="en-GB" dirty="0"/>
              <a:t>’ in </a:t>
            </a:r>
            <a:r>
              <a:rPr lang="en-GB" dirty="0" err="1"/>
              <a:t>gruppo</a:t>
            </a:r>
            <a:r>
              <a:rPr lang="en-GB" dirty="0"/>
              <a:t> o in </a:t>
            </a:r>
            <a:r>
              <a:rPr lang="en-GB" dirty="0" err="1"/>
              <a:t>coppia</a:t>
            </a:r>
            <a:r>
              <a:rPr lang="en-GB" dirty="0"/>
              <a:t>.</a:t>
            </a:r>
            <a:br>
              <a:rPr lang="en-GB" dirty="0"/>
            </a:br>
            <a:r>
              <a:rPr lang="en-GB" sz="2700" dirty="0"/>
              <a:t>Fate </a:t>
            </a:r>
            <a:r>
              <a:rPr lang="en-GB" sz="2700" dirty="0" err="1"/>
              <a:t>delle</a:t>
            </a:r>
            <a:r>
              <a:rPr lang="en-GB" sz="2700" dirty="0"/>
              <a:t> </a:t>
            </a:r>
            <a:r>
              <a:rPr lang="en-GB" sz="2700" dirty="0" err="1"/>
              <a:t>domande</a:t>
            </a:r>
            <a:r>
              <a:rPr lang="en-GB" sz="2700" dirty="0"/>
              <a:t> e </a:t>
            </a:r>
            <a:r>
              <a:rPr lang="en-GB" sz="2700" dirty="0" err="1"/>
              <a:t>rispondete</a:t>
            </a:r>
            <a:r>
              <a:rPr lang="en-GB" sz="2700" dirty="0"/>
              <a:t> </a:t>
            </a:r>
            <a:r>
              <a:rPr lang="en-GB" sz="2700" dirty="0" err="1"/>
              <a:t>usando</a:t>
            </a:r>
            <a:r>
              <a:rPr lang="en-GB" sz="2700" dirty="0"/>
              <a:t> </a:t>
            </a:r>
            <a:r>
              <a:rPr lang="en-GB" sz="2700" dirty="0" err="1"/>
              <a:t>il</a:t>
            </a:r>
            <a:r>
              <a:rPr lang="en-GB" sz="2700" dirty="0"/>
              <a:t> </a:t>
            </a:r>
            <a:r>
              <a:rPr lang="en-GB" sz="2700" dirty="0" err="1"/>
              <a:t>periodo</a:t>
            </a:r>
            <a:r>
              <a:rPr lang="en-GB" sz="2700" dirty="0"/>
              <a:t> </a:t>
            </a:r>
            <a:r>
              <a:rPr lang="en-GB" sz="2700" dirty="0" err="1"/>
              <a:t>ipotetico</a:t>
            </a:r>
            <a:r>
              <a:rPr lang="en-GB" sz="2700" dirty="0"/>
              <a:t>(if clauses) di 1˚ e 2˚ </a:t>
            </a:r>
            <a:r>
              <a:rPr lang="en-GB" sz="2700" dirty="0" err="1"/>
              <a:t>tipo</a:t>
            </a:r>
            <a:r>
              <a:rPr lang="en-GB" sz="2700" dirty="0"/>
              <a:t>.</a:t>
            </a:r>
            <a:br>
              <a:rPr lang="en-GB" sz="2700" dirty="0"/>
            </a:br>
            <a:r>
              <a:rPr lang="en-GB" sz="2700" b="1" dirty="0">
                <a:solidFill>
                  <a:srgbClr val="FF0000"/>
                </a:solidFill>
              </a:rPr>
              <a:t>Extra : date </a:t>
            </a:r>
            <a:r>
              <a:rPr lang="en-GB" sz="2700" b="1" dirty="0" err="1">
                <a:solidFill>
                  <a:srgbClr val="FF0000"/>
                </a:solidFill>
              </a:rPr>
              <a:t>delle</a:t>
            </a:r>
            <a:r>
              <a:rPr lang="en-GB" sz="2700" b="1" dirty="0">
                <a:solidFill>
                  <a:srgbClr val="FF0000"/>
                </a:solidFill>
              </a:rPr>
              <a:t> </a:t>
            </a:r>
            <a:r>
              <a:rPr lang="en-GB" sz="2700" b="1" dirty="0" err="1">
                <a:solidFill>
                  <a:srgbClr val="FF0000"/>
                </a:solidFill>
              </a:rPr>
              <a:t>motivazioni</a:t>
            </a:r>
            <a:r>
              <a:rPr lang="en-GB" sz="2700" b="1" dirty="0">
                <a:solidFill>
                  <a:srgbClr val="FF0000"/>
                </a:solidFill>
              </a:rPr>
              <a:t> ( </a:t>
            </a:r>
            <a:r>
              <a:rPr lang="en-GB" sz="2700" b="1" dirty="0" err="1">
                <a:solidFill>
                  <a:srgbClr val="FF0000"/>
                </a:solidFill>
              </a:rPr>
              <a:t>perchè</a:t>
            </a:r>
            <a:r>
              <a:rPr lang="en-GB" sz="2700" b="1" dirty="0">
                <a:solidFill>
                  <a:srgbClr val="FF0000"/>
                </a:solidFill>
              </a:rPr>
              <a:t>…..)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EEE48-E2E2-45F0-B446-6AA69F823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1" y="1690688"/>
            <a:ext cx="12125740" cy="4988408"/>
          </a:xfrm>
        </p:spPr>
        <p:txBody>
          <a:bodyPr/>
          <a:lstStyle/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err="1">
                <a:solidFill>
                  <a:srgbClr val="FF0000"/>
                </a:solidFill>
              </a:rPr>
              <a:t>Esempi</a:t>
            </a:r>
            <a:r>
              <a:rPr lang="en-GB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GB" b="1" u="sng" dirty="0"/>
              <a:t>1˚ </a:t>
            </a:r>
            <a:r>
              <a:rPr lang="en-GB" b="1" u="sng" dirty="0" err="1"/>
              <a:t>tipo</a:t>
            </a:r>
            <a:r>
              <a:rPr lang="en-GB" b="1" u="sng" dirty="0"/>
              <a:t> (</a:t>
            </a:r>
            <a:r>
              <a:rPr lang="en-GB" b="1" u="sng" dirty="0" err="1"/>
              <a:t>presente</a:t>
            </a:r>
            <a:r>
              <a:rPr lang="en-GB" b="1" u="sng" dirty="0"/>
              <a:t>- </a:t>
            </a:r>
            <a:r>
              <a:rPr lang="en-GB" b="1" u="sng" dirty="0" err="1"/>
              <a:t>presente</a:t>
            </a:r>
            <a:r>
              <a:rPr lang="en-GB" b="1" dirty="0"/>
              <a:t>)</a:t>
            </a:r>
          </a:p>
          <a:p>
            <a:pPr marL="0" indent="0">
              <a:buNone/>
            </a:pPr>
            <a:r>
              <a:rPr lang="en-GB" b="1" dirty="0"/>
              <a:t>Se</a:t>
            </a:r>
            <a:r>
              <a:rPr lang="en-GB" dirty="0"/>
              <a:t> non </a:t>
            </a:r>
            <a:r>
              <a:rPr lang="en-GB" b="1" dirty="0" err="1"/>
              <a:t>c’è</a:t>
            </a:r>
            <a:r>
              <a:rPr lang="en-GB" dirty="0"/>
              <a:t> </a:t>
            </a:r>
            <a:r>
              <a:rPr lang="en-GB" dirty="0" err="1"/>
              <a:t>Wifi</a:t>
            </a:r>
            <a:r>
              <a:rPr lang="en-GB" dirty="0"/>
              <a:t> a casa, </a:t>
            </a:r>
            <a:r>
              <a:rPr lang="en-GB" dirty="0" err="1"/>
              <a:t>cosa</a:t>
            </a:r>
            <a:r>
              <a:rPr lang="en-GB" b="1" dirty="0"/>
              <a:t> </a:t>
            </a:r>
            <a:r>
              <a:rPr lang="en-GB" b="1" dirty="0" err="1"/>
              <a:t>fai</a:t>
            </a:r>
            <a:r>
              <a:rPr lang="en-GB" dirty="0"/>
              <a:t>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u="sng" dirty="0"/>
              <a:t>2˚ </a:t>
            </a:r>
            <a:r>
              <a:rPr lang="en-GB" b="1" u="sng" dirty="0" err="1"/>
              <a:t>tipo</a:t>
            </a:r>
            <a:r>
              <a:rPr lang="en-GB" b="1" u="sng" dirty="0"/>
              <a:t> (</a:t>
            </a:r>
            <a:r>
              <a:rPr lang="en-GB" b="1" u="sng" dirty="0" err="1"/>
              <a:t>congiuntivo</a:t>
            </a:r>
            <a:r>
              <a:rPr lang="en-GB" b="1" u="sng" dirty="0"/>
              <a:t> </a:t>
            </a:r>
            <a:r>
              <a:rPr lang="en-GB" b="1" u="sng" dirty="0" err="1"/>
              <a:t>imperfetto</a:t>
            </a:r>
            <a:r>
              <a:rPr lang="en-GB" b="1" u="sng" dirty="0"/>
              <a:t>- </a:t>
            </a:r>
            <a:r>
              <a:rPr lang="en-GB" b="1" u="sng" dirty="0" err="1"/>
              <a:t>condizionale</a:t>
            </a:r>
            <a:r>
              <a:rPr lang="en-GB" b="1" u="sng" dirty="0"/>
              <a:t>)</a:t>
            </a:r>
          </a:p>
          <a:p>
            <a:pPr marL="0" indent="0">
              <a:buNone/>
            </a:pPr>
            <a:r>
              <a:rPr lang="en-GB" b="1" dirty="0"/>
              <a:t>Se</a:t>
            </a:r>
            <a:r>
              <a:rPr lang="en-GB" dirty="0"/>
              <a:t>  non </a:t>
            </a:r>
            <a:r>
              <a:rPr lang="en-GB" b="1" dirty="0" err="1"/>
              <a:t>potessi</a:t>
            </a:r>
            <a:r>
              <a:rPr lang="en-GB" dirty="0"/>
              <a:t> </a:t>
            </a:r>
            <a:r>
              <a:rPr lang="en-GB" dirty="0" err="1"/>
              <a:t>usare</a:t>
            </a:r>
            <a:r>
              <a:rPr lang="en-GB" dirty="0"/>
              <a:t> Facebook, </a:t>
            </a:r>
            <a:r>
              <a:rPr lang="en-GB" dirty="0" err="1"/>
              <a:t>cosa</a:t>
            </a:r>
            <a:r>
              <a:rPr lang="en-GB" dirty="0"/>
              <a:t> </a:t>
            </a:r>
            <a:r>
              <a:rPr lang="en-GB" b="1" dirty="0" err="1"/>
              <a:t>faresti</a:t>
            </a:r>
            <a:r>
              <a:rPr lang="en-GB" dirty="0"/>
              <a:t>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50E3FE-414D-4E61-AF19-C5D17B65A6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124" y="4961808"/>
            <a:ext cx="1332023" cy="100651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E32E0D7-1D49-4E41-87B2-F43312F7A1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927" y="34460"/>
            <a:ext cx="1917709" cy="10005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E9B5E5D-7653-4A08-B834-F96A244410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113" y="1828169"/>
            <a:ext cx="1530614" cy="11479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4DE3F56-FD19-432F-BAE9-66D410FF0F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734" y="1923618"/>
            <a:ext cx="1990764" cy="11190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1B94EC2-83AF-42ED-9CAA-120AA54838A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984" y="3106842"/>
            <a:ext cx="2344573" cy="13422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0A19829-127D-4177-A925-45BB381CE8C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199" y="3285246"/>
            <a:ext cx="1943774" cy="108851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D3C5BE7-3D6F-4297-9ACC-9607BB3023C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927" y="4804747"/>
            <a:ext cx="1487251" cy="148725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BAA4A94-BAC9-49A4-BE0C-84CD30B89D6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442" y="1545149"/>
            <a:ext cx="1530614" cy="114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99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Congiuntivo</a:t>
            </a:r>
            <a:r>
              <a:rPr lang="en-GB" dirty="0"/>
              <a:t> </a:t>
            </a:r>
            <a:r>
              <a:rPr lang="en-GB" dirty="0" err="1"/>
              <a:t>presente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523727"/>
              </p:ext>
            </p:extLst>
          </p:nvPr>
        </p:nvGraphicFramePr>
        <p:xfrm>
          <a:off x="2110812" y="1948440"/>
          <a:ext cx="7293538" cy="40336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30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1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2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dirty="0" err="1"/>
                        <a:t>parl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are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dirty="0" err="1"/>
                        <a:t>scriv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ere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dirty="0" err="1"/>
                        <a:t>dorm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ire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Che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io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dirty="0" err="1"/>
                        <a:t>parl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dirty="0"/>
                        <a:t> …..</a:t>
                      </a:r>
                      <a:r>
                        <a:rPr lang="en-GB" dirty="0" err="1"/>
                        <a:t>scriv</a:t>
                      </a:r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dirty="0"/>
                        <a:t>…</a:t>
                      </a:r>
                      <a:r>
                        <a:rPr lang="en-GB" dirty="0" err="1"/>
                        <a:t>dorm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Che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tu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dirty="0" err="1"/>
                        <a:t>parl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dirty="0"/>
                        <a:t>…..</a:t>
                      </a:r>
                      <a:r>
                        <a:rPr lang="en-GB" dirty="0" err="1"/>
                        <a:t>scriv</a:t>
                      </a:r>
                      <a:r>
                        <a:rPr lang="en-GB" b="1" dirty="0" err="1"/>
                        <a:t>a</a:t>
                      </a:r>
                      <a:endParaRPr lang="en-GB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dirty="0"/>
                        <a:t>…</a:t>
                      </a:r>
                      <a:r>
                        <a:rPr lang="en-GB" dirty="0" err="1"/>
                        <a:t>dorm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Che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lui</a:t>
                      </a:r>
                      <a:r>
                        <a:rPr lang="en-GB" sz="2000" dirty="0">
                          <a:effectLst/>
                        </a:rPr>
                        <a:t>/lei </a:t>
                      </a:r>
                      <a:r>
                        <a:rPr lang="en-GB" dirty="0" err="1"/>
                        <a:t>parl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dirty="0"/>
                        <a:t>…</a:t>
                      </a:r>
                      <a:r>
                        <a:rPr lang="en-GB" dirty="0" err="1"/>
                        <a:t>scriv</a:t>
                      </a:r>
                      <a:r>
                        <a:rPr lang="en-GB" b="1" dirty="0" err="1"/>
                        <a:t>a</a:t>
                      </a:r>
                      <a:endParaRPr lang="en-GB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dirty="0"/>
                        <a:t>…</a:t>
                      </a:r>
                      <a:r>
                        <a:rPr lang="en-GB" dirty="0" err="1"/>
                        <a:t>dorm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2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Che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noi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parl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  <a:effectLst/>
                        </a:rPr>
                        <a:t>iamo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dirty="0"/>
                        <a:t>…</a:t>
                      </a:r>
                      <a:r>
                        <a:rPr lang="en-GB" dirty="0" err="1"/>
                        <a:t>scriv</a:t>
                      </a:r>
                      <a:r>
                        <a:rPr lang="en-GB" b="1" dirty="0" err="1"/>
                        <a:t>iamo</a:t>
                      </a:r>
                      <a:endParaRPr lang="en-GB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dirty="0"/>
                        <a:t>…</a:t>
                      </a:r>
                      <a:r>
                        <a:rPr lang="en-GB" dirty="0" err="1"/>
                        <a:t>dorm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iamo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2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Che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voi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dirty="0" err="1"/>
                        <a:t>parl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iate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dirty="0"/>
                        <a:t>….</a:t>
                      </a:r>
                      <a:r>
                        <a:rPr lang="en-GB" dirty="0" err="1"/>
                        <a:t>scriv</a:t>
                      </a:r>
                      <a:r>
                        <a:rPr lang="en-GB" b="1" dirty="0" err="1"/>
                        <a:t>iate</a:t>
                      </a:r>
                      <a:endParaRPr lang="en-GB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dirty="0"/>
                        <a:t>…</a:t>
                      </a:r>
                      <a:r>
                        <a:rPr lang="en-GB" dirty="0" err="1"/>
                        <a:t>dorm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iate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2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Che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loro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dirty="0" err="1"/>
                        <a:t>parl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ino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dirty="0"/>
                        <a:t>…</a:t>
                      </a:r>
                      <a:r>
                        <a:rPr lang="en-GB" dirty="0" err="1"/>
                        <a:t>scriv</a:t>
                      </a:r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ano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dirty="0"/>
                        <a:t>…</a:t>
                      </a:r>
                      <a:r>
                        <a:rPr lang="en-GB" dirty="0" err="1"/>
                        <a:t>dorm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ano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002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2550"/>
            <a:ext cx="10515600" cy="1016950"/>
          </a:xfrm>
        </p:spPr>
        <p:txBody>
          <a:bodyPr>
            <a:normAutofit/>
          </a:bodyPr>
          <a:lstStyle/>
          <a:p>
            <a:r>
              <a:rPr lang="en-GB" b="1" dirty="0" err="1"/>
              <a:t>Congiuntivo</a:t>
            </a:r>
            <a:r>
              <a:rPr lang="en-GB" b="1" dirty="0"/>
              <a:t> </a:t>
            </a:r>
            <a:r>
              <a:rPr lang="en-GB" b="1" dirty="0" err="1"/>
              <a:t>presente</a:t>
            </a:r>
            <a:r>
              <a:rPr lang="en-GB" b="1" dirty="0"/>
              <a:t> - </a:t>
            </a:r>
            <a:r>
              <a:rPr lang="en-GB" b="1" dirty="0" err="1"/>
              <a:t>irregolari</a:t>
            </a:r>
            <a:r>
              <a:rPr lang="en-GB" b="1" dirty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751" y="1119500"/>
            <a:ext cx="10747049" cy="5548459"/>
          </a:xfrm>
        </p:spPr>
        <p:txBody>
          <a:bodyPr>
            <a:normAutofit lnSpcReduction="10000"/>
          </a:bodyPr>
          <a:lstStyle/>
          <a:p>
            <a:r>
              <a:rPr lang="en-GB" sz="1800" b="1" u="sng" dirty="0"/>
              <a:t>ESSERE </a:t>
            </a:r>
            <a:r>
              <a:rPr lang="en-GB" sz="1800" b="1" dirty="0"/>
              <a:t> </a:t>
            </a:r>
            <a:endParaRPr lang="en-GB" sz="1800" dirty="0"/>
          </a:p>
          <a:p>
            <a:r>
              <a:rPr lang="it-IT" sz="1800" b="1" dirty="0"/>
              <a:t>Che io sia</a:t>
            </a:r>
            <a:endParaRPr lang="en-GB" sz="1800" dirty="0"/>
          </a:p>
          <a:p>
            <a:r>
              <a:rPr lang="it-IT" sz="1800" b="1" dirty="0"/>
              <a:t>Che tu sia</a:t>
            </a:r>
            <a:endParaRPr lang="en-GB" sz="1800" dirty="0"/>
          </a:p>
          <a:p>
            <a:r>
              <a:rPr lang="it-IT" sz="1800" b="1" dirty="0"/>
              <a:t>Che lui sia </a:t>
            </a:r>
            <a:endParaRPr lang="en-GB" sz="1800" dirty="0"/>
          </a:p>
          <a:p>
            <a:r>
              <a:rPr lang="it-IT" sz="1800" b="1" dirty="0"/>
              <a:t>Che noi siamo</a:t>
            </a:r>
            <a:endParaRPr lang="en-GB" sz="1800" dirty="0"/>
          </a:p>
          <a:p>
            <a:r>
              <a:rPr lang="it-IT" sz="1800" b="1" dirty="0"/>
              <a:t>Che voi siate</a:t>
            </a:r>
            <a:endParaRPr lang="en-GB" sz="1800" dirty="0"/>
          </a:p>
          <a:p>
            <a:r>
              <a:rPr lang="it-IT" sz="1800" b="1" dirty="0"/>
              <a:t>Che loro siano</a:t>
            </a:r>
            <a:endParaRPr lang="en-GB" sz="1800" dirty="0"/>
          </a:p>
          <a:p>
            <a:pPr marL="0" indent="0">
              <a:buNone/>
            </a:pPr>
            <a:r>
              <a:rPr lang="it-IT" sz="1800" b="1" dirty="0"/>
              <a:t> </a:t>
            </a:r>
            <a:endParaRPr lang="en-GB" sz="1800" dirty="0"/>
          </a:p>
          <a:p>
            <a:r>
              <a:rPr lang="it-IT" sz="1800" b="1" u="sng" dirty="0"/>
              <a:t>AVERE</a:t>
            </a:r>
            <a:endParaRPr lang="en-GB" sz="1800" dirty="0"/>
          </a:p>
          <a:p>
            <a:r>
              <a:rPr lang="it-IT" sz="1800" b="1" dirty="0"/>
              <a:t>Che io abbia</a:t>
            </a:r>
            <a:endParaRPr lang="en-GB" sz="1800" dirty="0"/>
          </a:p>
          <a:p>
            <a:r>
              <a:rPr lang="it-IT" sz="1800" b="1" dirty="0"/>
              <a:t>Che tu abbia </a:t>
            </a:r>
            <a:endParaRPr lang="en-GB" sz="1800" dirty="0"/>
          </a:p>
          <a:p>
            <a:r>
              <a:rPr lang="it-IT" sz="1800" b="1" dirty="0"/>
              <a:t>Che lui abbia</a:t>
            </a:r>
            <a:endParaRPr lang="en-GB" sz="1800" dirty="0"/>
          </a:p>
          <a:p>
            <a:r>
              <a:rPr lang="it-IT" sz="1800" b="1" dirty="0"/>
              <a:t>Che noi abbiamo</a:t>
            </a:r>
            <a:endParaRPr lang="en-GB" sz="1800" dirty="0"/>
          </a:p>
          <a:p>
            <a:r>
              <a:rPr lang="it-IT" sz="1800" b="1" dirty="0"/>
              <a:t>Che voi abbiate </a:t>
            </a:r>
            <a:endParaRPr lang="en-GB" sz="1800" dirty="0"/>
          </a:p>
          <a:p>
            <a:r>
              <a:rPr lang="it-IT" sz="1800" b="1" dirty="0"/>
              <a:t>Che loro abbiano</a:t>
            </a:r>
            <a:endParaRPr lang="en-GB" sz="1800" dirty="0"/>
          </a:p>
          <a:p>
            <a:endParaRPr lang="en-GB" sz="1200" dirty="0"/>
          </a:p>
        </p:txBody>
      </p:sp>
      <p:sp>
        <p:nvSpPr>
          <p:cNvPr id="4" name="Rectangle 3"/>
          <p:cNvSpPr/>
          <p:nvPr/>
        </p:nvSpPr>
        <p:spPr>
          <a:xfrm>
            <a:off x="6896455" y="1825625"/>
            <a:ext cx="22646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FARE</a:t>
            </a:r>
            <a:endParaRPr lang="en-GB" sz="11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GB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Che io faccia </a:t>
            </a:r>
            <a:endParaRPr lang="en-GB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Che tu faccia </a:t>
            </a:r>
            <a:endParaRPr lang="en-GB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Che lui faccia</a:t>
            </a:r>
            <a:endParaRPr lang="en-GB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Che noi facciamo</a:t>
            </a:r>
            <a:endParaRPr lang="en-GB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Che voi facciate </a:t>
            </a:r>
            <a:endParaRPr lang="en-GB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che loro facciano 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55948" y="1281869"/>
            <a:ext cx="588805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GB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ANDARE</a:t>
            </a:r>
            <a:endParaRPr lang="en-GB" sz="11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Che io vada</a:t>
            </a:r>
            <a:endParaRPr lang="en-GB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Che tu vada</a:t>
            </a:r>
            <a:endParaRPr lang="en-GB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che lui vada</a:t>
            </a:r>
            <a:endParaRPr lang="en-GB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che noi andiamo</a:t>
            </a:r>
            <a:endParaRPr lang="en-GB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che voi andiate </a:t>
            </a:r>
            <a:endParaRPr lang="en-GB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che loro vadano</a:t>
            </a:r>
          </a:p>
          <a:p>
            <a:pPr>
              <a:spcAft>
                <a:spcPts val="0"/>
              </a:spcAft>
            </a:pPr>
            <a:endParaRPr lang="en-GB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it-IT" sz="2000" b="1" u="sng" dirty="0"/>
              <a:t>USCIRE</a:t>
            </a:r>
            <a:endParaRPr lang="en-GB" sz="2000" u="sng" dirty="0"/>
          </a:p>
          <a:p>
            <a:r>
              <a:rPr lang="it-IT" sz="2000" b="1" dirty="0"/>
              <a:t> Che io esca</a:t>
            </a:r>
            <a:endParaRPr lang="en-GB" sz="2000" dirty="0"/>
          </a:p>
          <a:p>
            <a:r>
              <a:rPr lang="it-IT" sz="2000" b="1" dirty="0"/>
              <a:t>Che tu esca</a:t>
            </a:r>
            <a:endParaRPr lang="en-GB" sz="2000" dirty="0"/>
          </a:p>
          <a:p>
            <a:r>
              <a:rPr lang="it-IT" sz="2000" b="1" dirty="0"/>
              <a:t>Che lui esca</a:t>
            </a:r>
            <a:endParaRPr lang="en-GB" sz="2000" dirty="0"/>
          </a:p>
          <a:p>
            <a:r>
              <a:rPr lang="it-IT" sz="2000" b="1" dirty="0"/>
              <a:t>Che noi usciamo</a:t>
            </a:r>
            <a:endParaRPr lang="en-GB" sz="2000" dirty="0"/>
          </a:p>
          <a:p>
            <a:r>
              <a:rPr lang="it-IT" sz="2000" b="1" dirty="0"/>
              <a:t>Che voi usciate</a:t>
            </a:r>
            <a:endParaRPr lang="en-GB" sz="2000" dirty="0"/>
          </a:p>
          <a:p>
            <a:r>
              <a:rPr lang="it-IT" sz="2000" b="1" dirty="0"/>
              <a:t>Che loro escano </a:t>
            </a:r>
            <a:endParaRPr lang="en-GB" sz="2000" dirty="0"/>
          </a:p>
          <a:p>
            <a:r>
              <a:rPr lang="it-IT" sz="2000" b="1" dirty="0"/>
              <a:t> </a:t>
            </a:r>
            <a:endParaRPr lang="en-GB" sz="2000" dirty="0"/>
          </a:p>
          <a:p>
            <a:pPr>
              <a:spcAft>
                <a:spcPts val="0"/>
              </a:spcAft>
            </a:pPr>
            <a:endParaRPr lang="en-GB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21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Congiuntivo</a:t>
            </a:r>
            <a:r>
              <a:rPr lang="en-GB" dirty="0"/>
              <a:t> </a:t>
            </a:r>
            <a:r>
              <a:rPr lang="en-GB" dirty="0" err="1"/>
              <a:t>presente</a:t>
            </a:r>
            <a:r>
              <a:rPr lang="en-GB" dirty="0"/>
              <a:t> -  </a:t>
            </a:r>
            <a:r>
              <a:rPr lang="en-GB" dirty="0" err="1"/>
              <a:t>irregolari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DIRE</a:t>
            </a:r>
            <a:endParaRPr lang="en-GB" dirty="0"/>
          </a:p>
          <a:p>
            <a:r>
              <a:rPr lang="it-IT" b="1" dirty="0"/>
              <a:t>Che io dica                                          </a:t>
            </a:r>
            <a:endParaRPr lang="en-GB" dirty="0"/>
          </a:p>
          <a:p>
            <a:r>
              <a:rPr lang="it-IT" b="1" dirty="0"/>
              <a:t>Che tu dica </a:t>
            </a:r>
            <a:endParaRPr lang="en-GB" dirty="0"/>
          </a:p>
          <a:p>
            <a:r>
              <a:rPr lang="it-IT" b="1" dirty="0"/>
              <a:t>Che lui dica</a:t>
            </a:r>
            <a:endParaRPr lang="en-GB" dirty="0"/>
          </a:p>
          <a:p>
            <a:r>
              <a:rPr lang="it-IT" b="1" dirty="0"/>
              <a:t> che noi diciamo</a:t>
            </a:r>
            <a:endParaRPr lang="en-GB" dirty="0"/>
          </a:p>
          <a:p>
            <a:r>
              <a:rPr lang="it-IT" b="1" dirty="0"/>
              <a:t>che voi diciate</a:t>
            </a:r>
            <a:endParaRPr lang="en-GB" dirty="0"/>
          </a:p>
          <a:p>
            <a:r>
              <a:rPr lang="it-IT" b="1" dirty="0"/>
              <a:t>che loro dicano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89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8378"/>
          </a:xfrm>
        </p:spPr>
        <p:txBody>
          <a:bodyPr/>
          <a:lstStyle/>
          <a:p>
            <a:r>
              <a:rPr lang="en-GB" dirty="0" err="1"/>
              <a:t>Congiuntivo</a:t>
            </a:r>
            <a:r>
              <a:rPr lang="en-GB" dirty="0"/>
              <a:t> </a:t>
            </a:r>
            <a:r>
              <a:rPr lang="en-GB" dirty="0" err="1"/>
              <a:t>presente</a:t>
            </a:r>
            <a:r>
              <a:rPr lang="en-GB" dirty="0"/>
              <a:t> - </a:t>
            </a:r>
            <a:r>
              <a:rPr lang="en-GB" dirty="0" err="1"/>
              <a:t>irregolari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2108"/>
            <a:ext cx="10515600" cy="5585892"/>
          </a:xfrm>
        </p:spPr>
        <p:txBody>
          <a:bodyPr>
            <a:noAutofit/>
          </a:bodyPr>
          <a:lstStyle/>
          <a:p>
            <a:r>
              <a:rPr lang="it-IT" sz="2000" b="1" u="sng" dirty="0"/>
              <a:t>POTERE</a:t>
            </a:r>
            <a:endParaRPr lang="en-GB" sz="2000" u="sng" dirty="0"/>
          </a:p>
          <a:p>
            <a:r>
              <a:rPr lang="it-IT" sz="2000" dirty="0"/>
              <a:t>Che io possa  </a:t>
            </a:r>
            <a:endParaRPr lang="en-GB" sz="2000" dirty="0"/>
          </a:p>
          <a:p>
            <a:r>
              <a:rPr lang="it-IT" sz="2000" dirty="0"/>
              <a:t>Che loro possano</a:t>
            </a:r>
            <a:endParaRPr lang="en-GB" sz="2000" dirty="0"/>
          </a:p>
          <a:p>
            <a:r>
              <a:rPr lang="it-IT" sz="2000" b="1" u="sng" dirty="0"/>
              <a:t>DARE</a:t>
            </a:r>
            <a:endParaRPr lang="en-GB" sz="2000" u="sng" dirty="0"/>
          </a:p>
          <a:p>
            <a:r>
              <a:rPr lang="it-IT" sz="2000" dirty="0"/>
              <a:t>Che io dia</a:t>
            </a:r>
            <a:endParaRPr lang="en-GB" sz="2000" dirty="0"/>
          </a:p>
          <a:p>
            <a:r>
              <a:rPr lang="it-IT" sz="2000" b="1" u="sng" dirty="0"/>
              <a:t>SAPERE</a:t>
            </a:r>
            <a:endParaRPr lang="en-GB" sz="2000" u="sng" dirty="0"/>
          </a:p>
          <a:p>
            <a:r>
              <a:rPr lang="it-IT" sz="2000" dirty="0"/>
              <a:t>Che io sappia </a:t>
            </a:r>
            <a:endParaRPr lang="en-GB" sz="2000" dirty="0"/>
          </a:p>
          <a:p>
            <a:r>
              <a:rPr lang="it-IT" sz="2000" dirty="0"/>
              <a:t>Che loro sappiano </a:t>
            </a:r>
            <a:endParaRPr lang="en-GB" sz="2000" dirty="0"/>
          </a:p>
          <a:p>
            <a:r>
              <a:rPr lang="it-IT" sz="2000" b="1" u="sng" dirty="0"/>
              <a:t>DOVERE</a:t>
            </a:r>
            <a:endParaRPr lang="en-GB" sz="2000" u="sng" dirty="0"/>
          </a:p>
          <a:p>
            <a:r>
              <a:rPr lang="it-IT" sz="2000" dirty="0"/>
              <a:t>Che io debba </a:t>
            </a:r>
            <a:endParaRPr lang="en-GB" sz="2000" dirty="0"/>
          </a:p>
          <a:p>
            <a:r>
              <a:rPr lang="it-IT" sz="2000" dirty="0"/>
              <a:t>Che loro debbano</a:t>
            </a:r>
            <a:endParaRPr lang="en-GB" sz="2000" dirty="0"/>
          </a:p>
          <a:p>
            <a:r>
              <a:rPr lang="it-IT" sz="2000" b="1" u="sng" dirty="0"/>
              <a:t>VOLERE</a:t>
            </a:r>
            <a:endParaRPr lang="en-GB" sz="2000" u="sng" dirty="0"/>
          </a:p>
          <a:p>
            <a:r>
              <a:rPr lang="it-IT" sz="2000" dirty="0"/>
              <a:t>Che io voglia </a:t>
            </a:r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1140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8755"/>
          </a:xfrm>
        </p:spPr>
        <p:txBody>
          <a:bodyPr/>
          <a:lstStyle/>
          <a:p>
            <a:r>
              <a:rPr lang="en-GB" dirty="0" err="1"/>
              <a:t>Congiuntivo</a:t>
            </a:r>
            <a:r>
              <a:rPr lang="en-GB" dirty="0"/>
              <a:t> </a:t>
            </a:r>
            <a:r>
              <a:rPr lang="en-GB" dirty="0" err="1"/>
              <a:t>passato</a:t>
            </a:r>
            <a:r>
              <a:rPr lang="en-GB" dirty="0"/>
              <a:t> ( Past subjunctive)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3880"/>
            <a:ext cx="10515600" cy="4613083"/>
          </a:xfrm>
        </p:spPr>
        <p:txBody>
          <a:bodyPr>
            <a:normAutofit fontScale="25000" lnSpcReduction="20000"/>
          </a:bodyPr>
          <a:lstStyle/>
          <a:p>
            <a:r>
              <a:rPr lang="it-IT" sz="8600" b="1" dirty="0"/>
              <a:t> </a:t>
            </a:r>
            <a:r>
              <a:rPr lang="en-GB" sz="8600" b="1" dirty="0"/>
              <a:t>I think </a:t>
            </a:r>
            <a:r>
              <a:rPr lang="en-GB" sz="8600" b="1" dirty="0">
                <a:solidFill>
                  <a:srgbClr val="FF0000"/>
                </a:solidFill>
              </a:rPr>
              <a:t>he</a:t>
            </a:r>
            <a:r>
              <a:rPr lang="en-GB" sz="8600" b="1" dirty="0"/>
              <a:t> </a:t>
            </a:r>
            <a:r>
              <a:rPr lang="en-GB" sz="8600" b="1" dirty="0">
                <a:solidFill>
                  <a:srgbClr val="FF0000"/>
                </a:solidFill>
              </a:rPr>
              <a:t>went</a:t>
            </a:r>
            <a:r>
              <a:rPr lang="en-GB" sz="8600" b="1" dirty="0"/>
              <a:t> home </a:t>
            </a:r>
            <a:endParaRPr lang="en-GB" sz="8600" dirty="0"/>
          </a:p>
          <a:p>
            <a:r>
              <a:rPr lang="it-IT" sz="8600" b="1" dirty="0"/>
              <a:t>Penso che </a:t>
            </a:r>
            <a:r>
              <a:rPr lang="it-IT" sz="8600" b="1" dirty="0">
                <a:solidFill>
                  <a:srgbClr val="FF0000"/>
                </a:solidFill>
              </a:rPr>
              <a:t>lui</a:t>
            </a:r>
            <a:r>
              <a:rPr lang="it-IT" sz="8600" b="1" dirty="0"/>
              <a:t> </a:t>
            </a:r>
            <a:r>
              <a:rPr lang="it-IT" sz="8600" b="1" dirty="0">
                <a:solidFill>
                  <a:srgbClr val="FF0000"/>
                </a:solidFill>
              </a:rPr>
              <a:t>sia andato </a:t>
            </a:r>
            <a:r>
              <a:rPr lang="it-IT" sz="8600" b="1" dirty="0"/>
              <a:t>a casa ( </a:t>
            </a:r>
            <a:r>
              <a:rPr lang="it-IT" sz="8600" b="1" dirty="0">
                <a:solidFill>
                  <a:srgbClr val="FF0000"/>
                </a:solidFill>
              </a:rPr>
              <a:t>cong pass</a:t>
            </a:r>
            <a:r>
              <a:rPr lang="it-IT" sz="8600" b="1" dirty="0"/>
              <a:t>)</a:t>
            </a:r>
            <a:endParaRPr lang="en-GB" sz="8600" dirty="0"/>
          </a:p>
          <a:p>
            <a:pPr marL="0" indent="0">
              <a:buNone/>
            </a:pPr>
            <a:endParaRPr lang="en-GB" sz="8600" dirty="0"/>
          </a:p>
          <a:p>
            <a:r>
              <a:rPr lang="en-GB" sz="8600" b="1" dirty="0"/>
              <a:t>I think </a:t>
            </a:r>
            <a:r>
              <a:rPr lang="en-GB" sz="8600" b="1" dirty="0">
                <a:solidFill>
                  <a:srgbClr val="FF0000"/>
                </a:solidFill>
              </a:rPr>
              <a:t>he is </a:t>
            </a:r>
            <a:r>
              <a:rPr lang="en-GB" sz="8600" b="1" dirty="0"/>
              <a:t>at home</a:t>
            </a:r>
            <a:endParaRPr lang="en-GB" sz="8600" dirty="0"/>
          </a:p>
          <a:p>
            <a:r>
              <a:rPr lang="it-IT" sz="8600" b="1" dirty="0"/>
              <a:t>Penso che </a:t>
            </a:r>
            <a:r>
              <a:rPr lang="it-IT" sz="8600" b="1" dirty="0">
                <a:solidFill>
                  <a:srgbClr val="FF0000"/>
                </a:solidFill>
              </a:rPr>
              <a:t>lui sia </a:t>
            </a:r>
            <a:r>
              <a:rPr lang="it-IT" sz="8600" b="1" dirty="0"/>
              <a:t>a casa (cong. Pres)</a:t>
            </a:r>
          </a:p>
          <a:p>
            <a:endParaRPr lang="en-GB" sz="8600" dirty="0"/>
          </a:p>
          <a:p>
            <a:r>
              <a:rPr lang="en-GB" sz="8600" b="1" dirty="0"/>
              <a:t>It is possible that </a:t>
            </a:r>
            <a:r>
              <a:rPr lang="en-GB" sz="8600" b="1" dirty="0">
                <a:solidFill>
                  <a:srgbClr val="FF0000"/>
                </a:solidFill>
              </a:rPr>
              <a:t>she ate </a:t>
            </a:r>
            <a:r>
              <a:rPr lang="en-GB" sz="8600" b="1" dirty="0"/>
              <a:t>too much</a:t>
            </a:r>
            <a:endParaRPr lang="en-GB" sz="8600" dirty="0"/>
          </a:p>
          <a:p>
            <a:r>
              <a:rPr lang="it-IT" sz="8600" b="1" dirty="0"/>
              <a:t>E’ possibile che </a:t>
            </a:r>
            <a:r>
              <a:rPr lang="it-IT" sz="8600" b="1" dirty="0">
                <a:solidFill>
                  <a:srgbClr val="FF0000"/>
                </a:solidFill>
              </a:rPr>
              <a:t>lei abbia mangiato </a:t>
            </a:r>
            <a:r>
              <a:rPr lang="it-IT" sz="8600" b="1" dirty="0"/>
              <a:t>troppo ( </a:t>
            </a:r>
            <a:r>
              <a:rPr lang="it-IT" sz="8600" b="1" dirty="0">
                <a:solidFill>
                  <a:srgbClr val="FF0000"/>
                </a:solidFill>
              </a:rPr>
              <a:t>cong pass)</a:t>
            </a:r>
            <a:endParaRPr lang="en-GB" sz="8600" dirty="0">
              <a:solidFill>
                <a:srgbClr val="FF0000"/>
              </a:solidFill>
            </a:endParaRPr>
          </a:p>
          <a:p>
            <a:r>
              <a:rPr lang="it-IT" sz="8600" b="1" dirty="0"/>
              <a:t> </a:t>
            </a:r>
            <a:endParaRPr lang="en-GB" sz="8600" dirty="0"/>
          </a:p>
          <a:p>
            <a:r>
              <a:rPr lang="en-GB" sz="8600" b="1" dirty="0"/>
              <a:t>It is possible the </a:t>
            </a:r>
            <a:r>
              <a:rPr lang="en-GB" sz="8600" b="1" dirty="0">
                <a:solidFill>
                  <a:srgbClr val="FF0000"/>
                </a:solidFill>
              </a:rPr>
              <a:t>she eats </a:t>
            </a:r>
            <a:r>
              <a:rPr lang="en-GB" sz="8600" b="1" dirty="0"/>
              <a:t>too much </a:t>
            </a:r>
            <a:endParaRPr lang="en-GB" sz="8600" dirty="0"/>
          </a:p>
          <a:p>
            <a:r>
              <a:rPr lang="it-IT" sz="8600" b="1" dirty="0"/>
              <a:t>E’ possible che </a:t>
            </a:r>
            <a:r>
              <a:rPr lang="it-IT" sz="8600" b="1" dirty="0">
                <a:solidFill>
                  <a:srgbClr val="FF0000"/>
                </a:solidFill>
              </a:rPr>
              <a:t>lei mangi </a:t>
            </a:r>
            <a:r>
              <a:rPr lang="it-IT" sz="8600" b="1" dirty="0"/>
              <a:t>troppo (</a:t>
            </a:r>
            <a:r>
              <a:rPr lang="it-IT" sz="8600" b="1" dirty="0">
                <a:solidFill>
                  <a:srgbClr val="FF0000"/>
                </a:solidFill>
              </a:rPr>
              <a:t>cong pres)</a:t>
            </a:r>
            <a:endParaRPr lang="en-GB" sz="8600" dirty="0">
              <a:solidFill>
                <a:srgbClr val="FF0000"/>
              </a:solidFill>
            </a:endParaRPr>
          </a:p>
          <a:p>
            <a:r>
              <a:rPr lang="it-IT" sz="8600" b="1" dirty="0"/>
              <a:t> </a:t>
            </a:r>
            <a:endParaRPr lang="en-GB" sz="86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1200" b="1" dirty="0"/>
              <a:t> </a:t>
            </a:r>
            <a:endParaRPr lang="en-GB" sz="11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5139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488D9-7CF4-4BCB-BB49-D1185705A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Congiuntivo</a:t>
            </a:r>
            <a:r>
              <a:rPr lang="en-GB" dirty="0"/>
              <a:t> </a:t>
            </a:r>
            <a:r>
              <a:rPr lang="en-GB" dirty="0" err="1"/>
              <a:t>passato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1A38E0F-78C0-45F1-A533-FF230D1EE1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155354"/>
              </p:ext>
            </p:extLst>
          </p:nvPr>
        </p:nvGraphicFramePr>
        <p:xfrm>
          <a:off x="1325880" y="2137410"/>
          <a:ext cx="9189720" cy="40805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450626">
                  <a:extLst>
                    <a:ext uri="{9D8B030D-6E8A-4147-A177-3AD203B41FA5}">
                      <a16:colId xmlns:a16="http://schemas.microsoft.com/office/drawing/2014/main" val="3926882913"/>
                    </a:ext>
                  </a:extLst>
                </a:gridCol>
                <a:gridCol w="4739094">
                  <a:extLst>
                    <a:ext uri="{9D8B030D-6E8A-4147-A177-3AD203B41FA5}">
                      <a16:colId xmlns:a16="http://schemas.microsoft.com/office/drawing/2014/main" val="2375171214"/>
                    </a:ext>
                  </a:extLst>
                </a:gridCol>
              </a:tblGrid>
              <a:tr h="582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Parlare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andare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9492888"/>
                  </a:ext>
                </a:extLst>
              </a:tr>
              <a:tr h="582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Io 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abbia</a:t>
                      </a:r>
                      <a:r>
                        <a:rPr lang="it-IT" sz="2000" dirty="0">
                          <a:effectLst/>
                        </a:rPr>
                        <a:t> parlato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Io 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sia</a:t>
                      </a:r>
                      <a:r>
                        <a:rPr lang="it-IT" sz="2000" dirty="0">
                          <a:effectLst/>
                        </a:rPr>
                        <a:t> andato/a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5187579"/>
                  </a:ext>
                </a:extLst>
              </a:tr>
              <a:tr h="582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Tu 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abbia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t-IT" sz="2000" dirty="0">
                          <a:effectLst/>
                        </a:rPr>
                        <a:t>parlato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Tu 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sia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t-IT" sz="2000" dirty="0">
                          <a:effectLst/>
                        </a:rPr>
                        <a:t>andato/a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453144"/>
                  </a:ext>
                </a:extLst>
              </a:tr>
              <a:tr h="582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Lui 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abbia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t-IT" sz="2000" dirty="0">
                          <a:effectLst/>
                        </a:rPr>
                        <a:t>parlato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Lui/lei 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sia</a:t>
                      </a:r>
                      <a:r>
                        <a:rPr lang="it-IT" sz="2000" dirty="0">
                          <a:effectLst/>
                        </a:rPr>
                        <a:t> andato/a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1913450"/>
                  </a:ext>
                </a:extLst>
              </a:tr>
              <a:tr h="582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Noi 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abbiamo</a:t>
                      </a:r>
                      <a:r>
                        <a:rPr lang="it-IT" sz="2000" dirty="0">
                          <a:effectLst/>
                        </a:rPr>
                        <a:t> parlato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Noi 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siamo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t-IT" sz="2000" dirty="0">
                          <a:effectLst/>
                        </a:rPr>
                        <a:t>andati/e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623696"/>
                  </a:ext>
                </a:extLst>
              </a:tr>
              <a:tr h="582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Voi 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abbiate</a:t>
                      </a:r>
                      <a:r>
                        <a:rPr lang="it-IT" sz="2000" dirty="0">
                          <a:effectLst/>
                        </a:rPr>
                        <a:t> parlato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Voi 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siate</a:t>
                      </a:r>
                      <a:r>
                        <a:rPr lang="it-IT" sz="2000" dirty="0">
                          <a:effectLst/>
                        </a:rPr>
                        <a:t> andati/e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509604"/>
                  </a:ext>
                </a:extLst>
              </a:tr>
              <a:tr h="582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Loro 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abbiano</a:t>
                      </a:r>
                      <a:r>
                        <a:rPr lang="it-IT" sz="2000" dirty="0">
                          <a:effectLst/>
                        </a:rPr>
                        <a:t> parlato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Loro 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siano</a:t>
                      </a:r>
                      <a:r>
                        <a:rPr lang="it-IT" sz="2000" dirty="0">
                          <a:effectLst/>
                        </a:rPr>
                        <a:t> andati/e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422899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DB02FC9-3FF3-4F57-8167-B3B87C57B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0706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2032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E84FB-F39E-4341-B7AA-F4EB1D256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Esempi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DAF74-8CC1-41CB-83DC-D5771DCC0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1 Dubito che lui </a:t>
            </a:r>
            <a:r>
              <a:rPr lang="it-IT" dirty="0"/>
              <a:t>sia andato</a:t>
            </a:r>
            <a:r>
              <a:rPr lang="it-IT" b="1" dirty="0"/>
              <a:t> a casa</a:t>
            </a:r>
            <a:endParaRPr lang="en-GB" dirty="0"/>
          </a:p>
          <a:p>
            <a:r>
              <a:rPr lang="it-IT" b="1" dirty="0"/>
              <a:t>2 Voglio che lui studi di piu’</a:t>
            </a:r>
            <a:endParaRPr lang="en-GB" dirty="0"/>
          </a:p>
          <a:p>
            <a:r>
              <a:rPr lang="it-IT" b="1" dirty="0"/>
              <a:t>3Speriamo che loro abbiano viaggiato in treno </a:t>
            </a:r>
            <a:endParaRPr lang="en-GB" dirty="0"/>
          </a:p>
          <a:p>
            <a:r>
              <a:rPr lang="it-IT" b="1" dirty="0"/>
              <a:t>4 Preferisco che tu dorma di meno</a:t>
            </a:r>
            <a:endParaRPr lang="en-GB" dirty="0"/>
          </a:p>
          <a:p>
            <a:r>
              <a:rPr lang="it-IT" b="1" dirty="0"/>
              <a:t>5 sono sicuro che lui </a:t>
            </a:r>
            <a:r>
              <a:rPr lang="it-IT" b="1" u="sng" dirty="0"/>
              <a:t>mi abbia scritto</a:t>
            </a:r>
            <a:r>
              <a:rPr lang="it-IT" b="1" dirty="0"/>
              <a:t> un e-mail</a:t>
            </a:r>
            <a:endParaRPr lang="en-GB" dirty="0"/>
          </a:p>
          <a:p>
            <a:r>
              <a:rPr lang="it-IT" b="1" dirty="0"/>
              <a:t>6 E’ impossibile che noi stiamo a scuola fino alle cinque del pomeriggio </a:t>
            </a:r>
            <a:endParaRPr lang="en-GB" dirty="0"/>
          </a:p>
          <a:p>
            <a:r>
              <a:rPr lang="it-IT" b="1" dirty="0"/>
              <a:t>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023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CF9AF-160B-43DE-8BF1-4B32D3F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585"/>
          </a:xfrm>
        </p:spPr>
        <p:txBody>
          <a:bodyPr/>
          <a:lstStyle/>
          <a:p>
            <a:r>
              <a:rPr lang="en-GB" dirty="0" err="1"/>
              <a:t>Congiuntivo</a:t>
            </a:r>
            <a:r>
              <a:rPr lang="en-GB" dirty="0"/>
              <a:t> </a:t>
            </a:r>
            <a:r>
              <a:rPr lang="en-GB" dirty="0" err="1"/>
              <a:t>imperfetto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DAA63-7006-4DF8-9742-E6064341B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770" y="1245870"/>
            <a:ext cx="10908030" cy="50634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it-IT" sz="3000" b="1" dirty="0"/>
              <a:t>Spero che tu </a:t>
            </a:r>
            <a:r>
              <a:rPr lang="it-IT" sz="3000" b="1" u="sng" dirty="0"/>
              <a:t>vada</a:t>
            </a:r>
            <a:r>
              <a:rPr lang="it-IT" sz="3000" b="1" dirty="0"/>
              <a:t> in Italia(congiuntivo pres.)</a:t>
            </a:r>
            <a:endParaRPr lang="en-GB" sz="3000" dirty="0"/>
          </a:p>
          <a:p>
            <a:r>
              <a:rPr lang="it-IT" sz="3000" b="1" dirty="0"/>
              <a:t>Spero che tu </a:t>
            </a:r>
            <a:r>
              <a:rPr lang="it-IT" sz="3000" b="1" u="sng" dirty="0"/>
              <a:t>sia andata</a:t>
            </a:r>
            <a:r>
              <a:rPr lang="it-IT" sz="3000" b="1" dirty="0"/>
              <a:t> in Italia (cong. Pass.)</a:t>
            </a:r>
            <a:endParaRPr lang="en-GB" sz="3000" dirty="0"/>
          </a:p>
          <a:p>
            <a:r>
              <a:rPr lang="it-IT" sz="3000" b="1" u="sng" dirty="0">
                <a:solidFill>
                  <a:srgbClr val="FF0000"/>
                </a:solidFill>
              </a:rPr>
              <a:t>Speravo</a:t>
            </a:r>
            <a:r>
              <a:rPr lang="it-IT" sz="3000" b="1" dirty="0"/>
              <a:t> che tu </a:t>
            </a:r>
            <a:r>
              <a:rPr lang="it-IT" sz="3000" b="1" u="sng" dirty="0">
                <a:solidFill>
                  <a:srgbClr val="FF0000"/>
                </a:solidFill>
              </a:rPr>
              <a:t>andassi </a:t>
            </a:r>
            <a:r>
              <a:rPr lang="it-IT" sz="3000" b="1" dirty="0"/>
              <a:t>in Italia= I was hoping that you  went to Italy</a:t>
            </a:r>
            <a:r>
              <a:rPr lang="it-IT" sz="3000" b="1" dirty="0">
                <a:solidFill>
                  <a:srgbClr val="FF0000"/>
                </a:solidFill>
              </a:rPr>
              <a:t>(Cong. Imperfetto)</a:t>
            </a:r>
            <a:endParaRPr lang="en-GB" sz="3000" dirty="0">
              <a:solidFill>
                <a:srgbClr val="FF0000"/>
              </a:solidFill>
            </a:endParaRPr>
          </a:p>
          <a:p>
            <a:r>
              <a:rPr lang="it-IT" sz="3000" b="1" dirty="0">
                <a:solidFill>
                  <a:srgbClr val="FF0000"/>
                </a:solidFill>
              </a:rPr>
              <a:t> </a:t>
            </a:r>
            <a:endParaRPr lang="en-GB" sz="3000" dirty="0">
              <a:solidFill>
                <a:srgbClr val="FF0000"/>
              </a:solidFill>
            </a:endParaRPr>
          </a:p>
          <a:p>
            <a:r>
              <a:rPr lang="it-IT" sz="3000" b="1" u="sng" dirty="0">
                <a:solidFill>
                  <a:srgbClr val="FF0000"/>
                </a:solidFill>
              </a:rPr>
              <a:t>Credevo</a:t>
            </a:r>
            <a:r>
              <a:rPr lang="it-IT" sz="3000" b="1" dirty="0"/>
              <a:t> che </a:t>
            </a:r>
            <a:r>
              <a:rPr lang="it-IT" sz="3000" b="1" dirty="0">
                <a:solidFill>
                  <a:srgbClr val="FF0000"/>
                </a:solidFill>
              </a:rPr>
              <a:t>tu </a:t>
            </a:r>
            <a:r>
              <a:rPr lang="it-IT" sz="3000" b="1" u="sng" dirty="0">
                <a:solidFill>
                  <a:srgbClr val="FF0000"/>
                </a:solidFill>
              </a:rPr>
              <a:t>fossi</a:t>
            </a:r>
            <a:r>
              <a:rPr lang="it-IT" sz="3000" b="1" dirty="0">
                <a:solidFill>
                  <a:srgbClr val="FF0000"/>
                </a:solidFill>
              </a:rPr>
              <a:t> </a:t>
            </a:r>
            <a:r>
              <a:rPr lang="it-IT" sz="3000" b="1" dirty="0"/>
              <a:t>diverso= </a:t>
            </a:r>
            <a:r>
              <a:rPr lang="it-IT" sz="3000" b="1" dirty="0">
                <a:solidFill>
                  <a:srgbClr val="FF0000"/>
                </a:solidFill>
              </a:rPr>
              <a:t>(Cong. Imperfetto)</a:t>
            </a:r>
            <a:endParaRPr lang="en-GB" sz="3000" dirty="0">
              <a:solidFill>
                <a:srgbClr val="FF0000"/>
              </a:solidFill>
            </a:endParaRPr>
          </a:p>
          <a:p>
            <a:r>
              <a:rPr lang="it-IT" sz="3000" b="1" u="sng" dirty="0"/>
              <a:t>Credo</a:t>
            </a:r>
            <a:r>
              <a:rPr lang="it-IT" sz="3000" b="1" dirty="0"/>
              <a:t> che tu </a:t>
            </a:r>
            <a:r>
              <a:rPr lang="it-IT" sz="3000" b="1" u="sng" dirty="0"/>
              <a:t>sia</a:t>
            </a:r>
            <a:r>
              <a:rPr lang="it-IT" sz="3000" b="1" dirty="0"/>
              <a:t> diverso(cong.presente)</a:t>
            </a:r>
            <a:endParaRPr lang="en-GB" sz="3000" dirty="0"/>
          </a:p>
          <a:p>
            <a:r>
              <a:rPr lang="it-IT" sz="3000" b="1" dirty="0"/>
              <a:t> </a:t>
            </a:r>
            <a:endParaRPr lang="en-GB" sz="3000" dirty="0"/>
          </a:p>
          <a:p>
            <a:r>
              <a:rPr lang="it-IT" sz="3000" b="1" u="sng" dirty="0">
                <a:solidFill>
                  <a:srgbClr val="FF0000"/>
                </a:solidFill>
              </a:rPr>
              <a:t>Credevo</a:t>
            </a:r>
            <a:r>
              <a:rPr lang="it-IT" sz="3000" b="1" dirty="0"/>
              <a:t> che non </a:t>
            </a:r>
            <a:r>
              <a:rPr lang="it-IT" sz="3000" b="1" u="sng" dirty="0">
                <a:solidFill>
                  <a:srgbClr val="FF0000"/>
                </a:solidFill>
              </a:rPr>
              <a:t>ci fosse</a:t>
            </a:r>
            <a:r>
              <a:rPr lang="it-IT" sz="3000" b="1" dirty="0">
                <a:solidFill>
                  <a:srgbClr val="FF0000"/>
                </a:solidFill>
              </a:rPr>
              <a:t> </a:t>
            </a:r>
            <a:r>
              <a:rPr lang="it-IT" sz="3000" b="1" dirty="0"/>
              <a:t>tanta gente </a:t>
            </a:r>
            <a:endParaRPr lang="en-GB" sz="3000" dirty="0"/>
          </a:p>
          <a:p>
            <a:r>
              <a:rPr lang="it-IT" sz="3000" b="1" dirty="0"/>
              <a:t> </a:t>
            </a:r>
            <a:endParaRPr lang="en-GB" sz="3000" dirty="0"/>
          </a:p>
          <a:p>
            <a:r>
              <a:rPr lang="it-IT" sz="3000" b="1" u="sng" dirty="0">
                <a:solidFill>
                  <a:srgbClr val="FF0000"/>
                </a:solidFill>
              </a:rPr>
              <a:t>Sarebbe meglio</a:t>
            </a:r>
            <a:r>
              <a:rPr lang="it-IT" sz="3000" b="1" dirty="0">
                <a:solidFill>
                  <a:srgbClr val="FF0000"/>
                </a:solidFill>
              </a:rPr>
              <a:t> (Conditional)</a:t>
            </a:r>
            <a:r>
              <a:rPr lang="it-IT" sz="3000" b="1" dirty="0"/>
              <a:t>se </a:t>
            </a:r>
            <a:r>
              <a:rPr lang="it-IT" sz="3000" b="1" dirty="0">
                <a:solidFill>
                  <a:srgbClr val="FF0000"/>
                </a:solidFill>
              </a:rPr>
              <a:t>tu non venissi </a:t>
            </a:r>
            <a:r>
              <a:rPr lang="it-IT" sz="3000" b="1" dirty="0"/>
              <a:t>stasera </a:t>
            </a:r>
            <a:endParaRPr lang="en-GB" sz="3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50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E6B88-F2DA-4092-A329-BB79CE293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885"/>
          </a:xfrm>
        </p:spPr>
        <p:txBody>
          <a:bodyPr>
            <a:normAutofit/>
          </a:bodyPr>
          <a:lstStyle/>
          <a:p>
            <a:r>
              <a:rPr lang="en-GB" sz="3200" dirty="0" err="1"/>
              <a:t>Congiuntivo</a:t>
            </a:r>
            <a:r>
              <a:rPr lang="en-GB" sz="3200" dirty="0"/>
              <a:t> </a:t>
            </a:r>
            <a:r>
              <a:rPr lang="en-GB" sz="3200" dirty="0" err="1"/>
              <a:t>imperfetto</a:t>
            </a:r>
            <a:r>
              <a:rPr lang="en-GB" sz="3200" dirty="0"/>
              <a:t> : </a:t>
            </a:r>
            <a:r>
              <a:rPr lang="en-GB" sz="3200" dirty="0" err="1"/>
              <a:t>verbi</a:t>
            </a:r>
            <a:r>
              <a:rPr lang="en-GB" sz="3200" dirty="0"/>
              <a:t> </a:t>
            </a:r>
            <a:r>
              <a:rPr lang="en-GB" sz="3200" dirty="0" err="1"/>
              <a:t>regolari</a:t>
            </a:r>
            <a:endParaRPr lang="en-GB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C904E8-5685-4F64-A3F8-24F470C0F88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1611" y="1600199"/>
          <a:ext cx="8458200" cy="48006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18194">
                  <a:extLst>
                    <a:ext uri="{9D8B030D-6E8A-4147-A177-3AD203B41FA5}">
                      <a16:colId xmlns:a16="http://schemas.microsoft.com/office/drawing/2014/main" val="3000194490"/>
                    </a:ext>
                  </a:extLst>
                </a:gridCol>
                <a:gridCol w="3070003">
                  <a:extLst>
                    <a:ext uri="{9D8B030D-6E8A-4147-A177-3AD203B41FA5}">
                      <a16:colId xmlns:a16="http://schemas.microsoft.com/office/drawing/2014/main" val="2498880198"/>
                    </a:ext>
                  </a:extLst>
                </a:gridCol>
                <a:gridCol w="3070003">
                  <a:extLst>
                    <a:ext uri="{9D8B030D-6E8A-4147-A177-3AD203B41FA5}">
                      <a16:colId xmlns:a16="http://schemas.microsoft.com/office/drawing/2014/main" val="3344332668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600" dirty="0">
                          <a:effectLst/>
                        </a:rPr>
                        <a:t>cant</a:t>
                      </a:r>
                      <a:r>
                        <a:rPr lang="it-IT" sz="3600" dirty="0">
                          <a:effectLst/>
                          <a:highlight>
                            <a:srgbClr val="FFFF00"/>
                          </a:highlight>
                        </a:rPr>
                        <a:t>ARE</a:t>
                      </a:r>
                      <a:endParaRPr lang="en-GB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600">
                          <a:effectLst/>
                        </a:rPr>
                        <a:t>prend</a:t>
                      </a:r>
                      <a:r>
                        <a:rPr lang="it-IT" sz="3600">
                          <a:effectLst/>
                          <a:highlight>
                            <a:srgbClr val="FFFF00"/>
                          </a:highlight>
                        </a:rPr>
                        <a:t>ERE</a:t>
                      </a:r>
                      <a:endParaRPr lang="en-GB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600" dirty="0">
                          <a:effectLst/>
                        </a:rPr>
                        <a:t>dorm</a:t>
                      </a:r>
                      <a:r>
                        <a:rPr lang="it-IT" sz="3600" dirty="0">
                          <a:effectLst/>
                          <a:highlight>
                            <a:srgbClr val="FFFF00"/>
                          </a:highlight>
                        </a:rPr>
                        <a:t>IRE</a:t>
                      </a:r>
                      <a:endParaRPr lang="en-GB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1127019"/>
                  </a:ext>
                </a:extLst>
              </a:tr>
              <a:tr h="1200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dirty="0">
                          <a:effectLst/>
                        </a:rPr>
                        <a:t>Che io cant</a:t>
                      </a:r>
                      <a:r>
                        <a:rPr lang="it-IT" sz="3200" dirty="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r>
                        <a:rPr lang="it-IT" sz="3200" dirty="0">
                          <a:effectLst/>
                        </a:rPr>
                        <a:t>SSI</a:t>
                      </a:r>
                      <a:endParaRPr lang="en-GB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dirty="0">
                          <a:effectLst/>
                        </a:rPr>
                        <a:t>Che io prend</a:t>
                      </a:r>
                      <a:r>
                        <a:rPr lang="it-IT" sz="3200" dirty="0">
                          <a:effectLst/>
                          <a:highlight>
                            <a:srgbClr val="FFFF00"/>
                          </a:highlight>
                        </a:rPr>
                        <a:t>E</a:t>
                      </a:r>
                      <a:r>
                        <a:rPr lang="it-IT" sz="3200" dirty="0">
                          <a:effectLst/>
                        </a:rPr>
                        <a:t>SSI</a:t>
                      </a:r>
                      <a:endParaRPr lang="en-GB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>
                          <a:effectLst/>
                        </a:rPr>
                        <a:t>Che io dorm</a:t>
                      </a:r>
                      <a:r>
                        <a:rPr lang="it-IT" sz="3200">
                          <a:effectLst/>
                          <a:highlight>
                            <a:srgbClr val="FFFF00"/>
                          </a:highlight>
                        </a:rPr>
                        <a:t>I</a:t>
                      </a:r>
                      <a:r>
                        <a:rPr lang="it-IT" sz="3200">
                          <a:effectLst/>
                        </a:rPr>
                        <a:t>SSI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0029385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>
                          <a:effectLst/>
                        </a:rPr>
                        <a:t>....ASSI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>
                          <a:effectLst/>
                        </a:rPr>
                        <a:t>..........ESSI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>
                          <a:effectLst/>
                        </a:rPr>
                        <a:t>.........ISSI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6033032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>
                          <a:effectLst/>
                        </a:rPr>
                        <a:t>....ASSE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>
                          <a:effectLst/>
                        </a:rPr>
                        <a:t>..........ESSE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>
                          <a:effectLst/>
                        </a:rPr>
                        <a:t>.........ISSE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0016906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>
                          <a:effectLst/>
                        </a:rPr>
                        <a:t>.....ASSIMO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>
                          <a:effectLst/>
                        </a:rPr>
                        <a:t>..........ESSIMO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dirty="0">
                          <a:effectLst/>
                        </a:rPr>
                        <a:t>.........ISSIMO</a:t>
                      </a:r>
                      <a:endParaRPr lang="en-GB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7701793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>
                          <a:effectLst/>
                        </a:rPr>
                        <a:t>......ASTE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>
                          <a:effectLst/>
                        </a:rPr>
                        <a:t>..........ESTE 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>
                          <a:effectLst/>
                        </a:rPr>
                        <a:t>.........ISTE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7032994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>
                          <a:effectLst/>
                        </a:rPr>
                        <a:t>......ASSERO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>
                          <a:effectLst/>
                        </a:rPr>
                        <a:t> .....ESSERO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dirty="0">
                          <a:effectLst/>
                        </a:rPr>
                        <a:t>........ISSERO</a:t>
                      </a:r>
                      <a:endParaRPr lang="en-GB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077568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6C3E294-3AA8-487D-86E8-C4018CCB2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0705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8078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2DCF8-B4FC-4EAE-8F5E-F3C9542E6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Congiuntivo</a:t>
            </a:r>
            <a:r>
              <a:rPr lang="en-GB" dirty="0"/>
              <a:t> </a:t>
            </a:r>
            <a:r>
              <a:rPr lang="en-GB" dirty="0" err="1"/>
              <a:t>imperfetto</a:t>
            </a:r>
            <a:r>
              <a:rPr lang="en-GB" dirty="0"/>
              <a:t> : </a:t>
            </a:r>
            <a:r>
              <a:rPr lang="en-GB" dirty="0" err="1"/>
              <a:t>irregolari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9C448-1FD0-4E56-A062-91720EA06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b="1" dirty="0"/>
              <a:t> </a:t>
            </a:r>
            <a:endParaRPr lang="en-GB" dirty="0"/>
          </a:p>
          <a:p>
            <a:r>
              <a:rPr lang="it-IT" sz="11200" b="1" dirty="0">
                <a:solidFill>
                  <a:srgbClr val="FF0000"/>
                </a:solidFill>
              </a:rPr>
              <a:t>Essere                                               Avere</a:t>
            </a:r>
            <a:endParaRPr lang="en-GB" sz="11200" dirty="0">
              <a:solidFill>
                <a:srgbClr val="FF0000"/>
              </a:solidFill>
            </a:endParaRPr>
          </a:p>
          <a:p>
            <a:r>
              <a:rPr lang="it-IT" sz="11200" b="1" dirty="0"/>
              <a:t>Che io fossi                                      che io avessi</a:t>
            </a:r>
            <a:endParaRPr lang="en-GB" sz="11200" dirty="0"/>
          </a:p>
          <a:p>
            <a:r>
              <a:rPr lang="it-IT" sz="11200" b="1" dirty="0"/>
              <a:t>Che tu fossi                                      che tu avessi</a:t>
            </a:r>
            <a:endParaRPr lang="en-GB" sz="11200" dirty="0"/>
          </a:p>
          <a:p>
            <a:r>
              <a:rPr lang="it-IT" sz="11200" b="1" dirty="0"/>
              <a:t>Che lui fosse                                     che lui avesse</a:t>
            </a:r>
            <a:endParaRPr lang="en-GB" sz="11200" dirty="0"/>
          </a:p>
          <a:p>
            <a:r>
              <a:rPr lang="it-IT" sz="11200" b="1" dirty="0"/>
              <a:t>Che noi fossimo                              che noi avessimo</a:t>
            </a:r>
            <a:endParaRPr lang="en-GB" sz="11200" dirty="0"/>
          </a:p>
          <a:p>
            <a:r>
              <a:rPr lang="it-IT" sz="11200" b="1" dirty="0"/>
              <a:t>Che voi foste                                   che voi aveste</a:t>
            </a:r>
            <a:endParaRPr lang="en-GB" sz="11200" dirty="0"/>
          </a:p>
          <a:p>
            <a:r>
              <a:rPr lang="it-IT" sz="11200" b="1" dirty="0"/>
              <a:t>Che loro fossero                              che loro avessero</a:t>
            </a:r>
            <a:endParaRPr lang="en-GB" sz="11200" dirty="0"/>
          </a:p>
          <a:p>
            <a:r>
              <a:rPr lang="it-IT" b="1" dirty="0"/>
              <a:t> </a:t>
            </a:r>
            <a:endParaRPr lang="en-GB" dirty="0"/>
          </a:p>
          <a:p>
            <a:endParaRPr lang="en-GB" dirty="0"/>
          </a:p>
          <a:p>
            <a:r>
              <a:rPr lang="it-IT" b="1" dirty="0"/>
              <a:t> </a:t>
            </a:r>
            <a:endParaRPr lang="en-GB" dirty="0"/>
          </a:p>
          <a:p>
            <a:r>
              <a:rPr lang="it-IT" b="1" dirty="0"/>
              <a:t> </a:t>
            </a:r>
            <a:endParaRPr lang="en-GB" dirty="0"/>
          </a:p>
          <a:p>
            <a:r>
              <a:rPr lang="it-IT" b="1" dirty="0"/>
              <a:t> </a:t>
            </a:r>
            <a:endParaRPr lang="en-GB" dirty="0"/>
          </a:p>
          <a:p>
            <a:r>
              <a:rPr lang="it-IT" b="1" dirty="0"/>
              <a:t>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12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BAC0D-0125-4C5F-9DD9-0D48562D8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64" y="0"/>
            <a:ext cx="12107636" cy="1645312"/>
          </a:xfrm>
        </p:spPr>
        <p:txBody>
          <a:bodyPr>
            <a:normAutofit/>
          </a:bodyPr>
          <a:lstStyle/>
          <a:p>
            <a:r>
              <a:rPr lang="en-GB" b="1" dirty="0" err="1"/>
              <a:t>Esempi</a:t>
            </a:r>
            <a:r>
              <a:rPr lang="en-GB" dirty="0"/>
              <a:t> di </a:t>
            </a:r>
            <a:r>
              <a:rPr lang="en-GB" dirty="0" err="1"/>
              <a:t>possibili</a:t>
            </a:r>
            <a:r>
              <a:rPr lang="en-GB" dirty="0"/>
              <a:t> </a:t>
            </a:r>
            <a:r>
              <a:rPr lang="en-GB" dirty="0" err="1"/>
              <a:t>risposte</a:t>
            </a:r>
            <a:r>
              <a:rPr lang="en-GB" dirty="0"/>
              <a:t>.</a:t>
            </a:r>
            <a:br>
              <a:rPr lang="en-GB" sz="2700" dirty="0"/>
            </a:br>
            <a:r>
              <a:rPr lang="en-GB" sz="2700" b="1" dirty="0">
                <a:solidFill>
                  <a:srgbClr val="FF0000"/>
                </a:solidFill>
              </a:rPr>
              <a:t>Extra : date </a:t>
            </a:r>
            <a:r>
              <a:rPr lang="en-GB" sz="2700" b="1" dirty="0" err="1">
                <a:solidFill>
                  <a:srgbClr val="FF0000"/>
                </a:solidFill>
              </a:rPr>
              <a:t>delle</a:t>
            </a:r>
            <a:r>
              <a:rPr lang="en-GB" sz="2700" b="1" dirty="0">
                <a:solidFill>
                  <a:srgbClr val="FF0000"/>
                </a:solidFill>
              </a:rPr>
              <a:t> </a:t>
            </a:r>
            <a:r>
              <a:rPr lang="en-GB" sz="2700" b="1" dirty="0" err="1">
                <a:solidFill>
                  <a:srgbClr val="FF0000"/>
                </a:solidFill>
              </a:rPr>
              <a:t>motivazioni</a:t>
            </a:r>
            <a:r>
              <a:rPr lang="en-GB" sz="2700" b="1" dirty="0">
                <a:solidFill>
                  <a:srgbClr val="FF0000"/>
                </a:solidFill>
              </a:rPr>
              <a:t> ( </a:t>
            </a:r>
            <a:r>
              <a:rPr lang="en-GB" sz="2700" b="1" dirty="0" err="1">
                <a:solidFill>
                  <a:srgbClr val="FF0000"/>
                </a:solidFill>
              </a:rPr>
              <a:t>perchè</a:t>
            </a:r>
            <a:r>
              <a:rPr lang="en-GB" sz="2700" b="1" dirty="0">
                <a:solidFill>
                  <a:srgbClr val="FF0000"/>
                </a:solidFill>
              </a:rPr>
              <a:t>…..)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EEE48-E2E2-45F0-B446-6AA69F823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1" y="1690688"/>
            <a:ext cx="12125740" cy="4988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/>
              <a:t>1˚ </a:t>
            </a:r>
            <a:r>
              <a:rPr lang="en-GB" b="1" u="sng" dirty="0" err="1"/>
              <a:t>tipo</a:t>
            </a:r>
            <a:r>
              <a:rPr lang="en-GB" b="1" u="sng" dirty="0"/>
              <a:t> (</a:t>
            </a:r>
            <a:r>
              <a:rPr lang="en-GB" b="1" u="sng" dirty="0" err="1"/>
              <a:t>presente</a:t>
            </a:r>
            <a:r>
              <a:rPr lang="en-GB" b="1" u="sng" dirty="0"/>
              <a:t>- </a:t>
            </a:r>
            <a:r>
              <a:rPr lang="en-GB" b="1" u="sng" dirty="0" err="1"/>
              <a:t>presente</a:t>
            </a:r>
            <a:r>
              <a:rPr lang="en-GB" b="1" dirty="0"/>
              <a:t>)</a:t>
            </a:r>
          </a:p>
          <a:p>
            <a:pPr marL="0" indent="0">
              <a:buNone/>
            </a:pPr>
            <a:r>
              <a:rPr lang="en-GB" b="1" dirty="0"/>
              <a:t>Se</a:t>
            </a:r>
            <a:r>
              <a:rPr lang="en-GB" dirty="0"/>
              <a:t> non </a:t>
            </a:r>
            <a:r>
              <a:rPr lang="en-GB" b="1" dirty="0" err="1"/>
              <a:t>c’è</a:t>
            </a:r>
            <a:r>
              <a:rPr lang="en-GB" dirty="0"/>
              <a:t> </a:t>
            </a:r>
            <a:r>
              <a:rPr lang="en-GB" dirty="0" err="1"/>
              <a:t>Wifi</a:t>
            </a:r>
            <a:r>
              <a:rPr lang="en-GB" dirty="0"/>
              <a:t> a casa, </a:t>
            </a:r>
            <a:r>
              <a:rPr lang="en-GB" dirty="0" err="1"/>
              <a:t>cosa</a:t>
            </a:r>
            <a:r>
              <a:rPr lang="en-GB" b="1" dirty="0"/>
              <a:t> </a:t>
            </a:r>
            <a:r>
              <a:rPr lang="en-GB" b="1" dirty="0" err="1"/>
              <a:t>fai</a:t>
            </a:r>
            <a:r>
              <a:rPr lang="en-GB" dirty="0"/>
              <a:t>?</a:t>
            </a:r>
          </a:p>
          <a:p>
            <a:pPr marL="0" indent="0">
              <a:buNone/>
            </a:pPr>
            <a:r>
              <a:rPr lang="en-GB" dirty="0"/>
              <a:t>Se non </a:t>
            </a:r>
            <a:r>
              <a:rPr lang="en-GB" b="1" dirty="0" err="1"/>
              <a:t>c’è</a:t>
            </a:r>
            <a:r>
              <a:rPr lang="en-GB" dirty="0"/>
              <a:t> </a:t>
            </a:r>
            <a:r>
              <a:rPr lang="en-GB" dirty="0" err="1"/>
              <a:t>Wifi</a:t>
            </a:r>
            <a:r>
              <a:rPr lang="en-GB" dirty="0"/>
              <a:t> a casa, </a:t>
            </a:r>
            <a:r>
              <a:rPr lang="en-GB" b="1" dirty="0" err="1"/>
              <a:t>leggo</a:t>
            </a:r>
            <a:r>
              <a:rPr lang="en-GB" dirty="0"/>
              <a:t> un bel </a:t>
            </a:r>
            <a:r>
              <a:rPr lang="en-GB" dirty="0" err="1"/>
              <a:t>libro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Extra :..</a:t>
            </a:r>
            <a:r>
              <a:rPr lang="en-GB" dirty="0" err="1">
                <a:solidFill>
                  <a:srgbClr val="FF0000"/>
                </a:solidFill>
              </a:rPr>
              <a:t>perchè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normalmente</a:t>
            </a:r>
            <a:r>
              <a:rPr lang="en-GB" dirty="0">
                <a:solidFill>
                  <a:srgbClr val="FF0000"/>
                </a:solidFill>
              </a:rPr>
              <a:t> non </a:t>
            </a:r>
            <a:r>
              <a:rPr lang="en-GB" dirty="0" err="1">
                <a:solidFill>
                  <a:srgbClr val="FF0000"/>
                </a:solidFill>
              </a:rPr>
              <a:t>ho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mai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il</a:t>
            </a:r>
            <a:r>
              <a:rPr lang="en-GB" dirty="0">
                <a:solidFill>
                  <a:srgbClr val="FF0000"/>
                </a:solidFill>
              </a:rPr>
              <a:t> tempo di </a:t>
            </a:r>
            <a:r>
              <a:rPr lang="en-GB" dirty="0" err="1">
                <a:solidFill>
                  <a:srgbClr val="FF0000"/>
                </a:solidFill>
              </a:rPr>
              <a:t>farlo</a:t>
            </a:r>
            <a:r>
              <a:rPr lang="en-GB" dirty="0">
                <a:solidFill>
                  <a:srgbClr val="FF0000"/>
                </a:solidFill>
              </a:rPr>
              <a:t> in </a:t>
            </a:r>
            <a:r>
              <a:rPr lang="en-GB" dirty="0" err="1">
                <a:solidFill>
                  <a:srgbClr val="FF0000"/>
                </a:solidFill>
              </a:rPr>
              <a:t>quanto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ho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sempre</a:t>
            </a:r>
            <a:r>
              <a:rPr lang="en-GB" dirty="0">
                <a:solidFill>
                  <a:srgbClr val="FF0000"/>
                </a:solidFill>
              </a:rPr>
              <a:t> da </a:t>
            </a:r>
            <a:r>
              <a:rPr lang="en-GB" dirty="0" err="1">
                <a:solidFill>
                  <a:srgbClr val="FF0000"/>
                </a:solidFill>
              </a:rPr>
              <a:t>lavorare</a:t>
            </a:r>
            <a:r>
              <a:rPr lang="en-GB" dirty="0">
                <a:solidFill>
                  <a:srgbClr val="FF0000"/>
                </a:solidFill>
              </a:rPr>
              <a:t>, </a:t>
            </a:r>
            <a:r>
              <a:rPr lang="en-GB" dirty="0" err="1">
                <a:solidFill>
                  <a:srgbClr val="FF0000"/>
                </a:solidFill>
              </a:rPr>
              <a:t>infatti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passo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almeno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otto</a:t>
            </a:r>
            <a:r>
              <a:rPr lang="en-GB" dirty="0">
                <a:solidFill>
                  <a:srgbClr val="FF0000"/>
                </a:solidFill>
              </a:rPr>
              <a:t> ore al </a:t>
            </a:r>
            <a:r>
              <a:rPr lang="en-GB" dirty="0" err="1">
                <a:solidFill>
                  <a:srgbClr val="FF0000"/>
                </a:solidFill>
              </a:rPr>
              <a:t>giorno</a:t>
            </a:r>
            <a:r>
              <a:rPr lang="en-GB" dirty="0">
                <a:solidFill>
                  <a:srgbClr val="FF0000"/>
                </a:solidFill>
              </a:rPr>
              <a:t> a </a:t>
            </a:r>
            <a:r>
              <a:rPr lang="en-GB" dirty="0" err="1">
                <a:solidFill>
                  <a:srgbClr val="FF0000"/>
                </a:solidFill>
              </a:rPr>
              <a:t>nagivare</a:t>
            </a:r>
            <a:r>
              <a:rPr lang="en-GB" dirty="0">
                <a:solidFill>
                  <a:srgbClr val="FF0000"/>
                </a:solidFill>
              </a:rPr>
              <a:t> in internet.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en-GB" dirty="0"/>
          </a:p>
          <a:p>
            <a:pPr marL="0" indent="0">
              <a:buNone/>
            </a:pPr>
            <a:r>
              <a:rPr lang="en-GB" b="1" u="sng" dirty="0"/>
              <a:t>2˚ </a:t>
            </a:r>
            <a:r>
              <a:rPr lang="en-GB" b="1" u="sng" dirty="0" err="1"/>
              <a:t>tipo</a:t>
            </a:r>
            <a:r>
              <a:rPr lang="en-GB" b="1" u="sng" dirty="0"/>
              <a:t> (</a:t>
            </a:r>
            <a:r>
              <a:rPr lang="en-GB" b="1" u="sng" dirty="0" err="1"/>
              <a:t>congiuntivo</a:t>
            </a:r>
            <a:r>
              <a:rPr lang="en-GB" b="1" u="sng" dirty="0"/>
              <a:t> </a:t>
            </a:r>
            <a:r>
              <a:rPr lang="en-GB" b="1" u="sng" dirty="0" err="1"/>
              <a:t>imperfetto</a:t>
            </a:r>
            <a:r>
              <a:rPr lang="en-GB" b="1" u="sng" dirty="0"/>
              <a:t>- </a:t>
            </a:r>
            <a:r>
              <a:rPr lang="en-GB" b="1" u="sng" dirty="0" err="1"/>
              <a:t>condizionale</a:t>
            </a:r>
            <a:r>
              <a:rPr lang="en-GB" b="1" u="sng" dirty="0"/>
              <a:t>)</a:t>
            </a:r>
          </a:p>
          <a:p>
            <a:pPr marL="0" indent="0">
              <a:buNone/>
            </a:pPr>
            <a:r>
              <a:rPr lang="en-GB" b="1" dirty="0"/>
              <a:t>Se</a:t>
            </a:r>
            <a:r>
              <a:rPr lang="en-GB" dirty="0"/>
              <a:t>  non </a:t>
            </a:r>
            <a:r>
              <a:rPr lang="en-GB" b="1" dirty="0" err="1"/>
              <a:t>potessi</a:t>
            </a:r>
            <a:r>
              <a:rPr lang="en-GB" dirty="0"/>
              <a:t> </a:t>
            </a:r>
            <a:r>
              <a:rPr lang="en-GB" dirty="0" err="1"/>
              <a:t>usare</a:t>
            </a:r>
            <a:r>
              <a:rPr lang="en-GB" dirty="0"/>
              <a:t> Facebook, </a:t>
            </a:r>
            <a:r>
              <a:rPr lang="en-GB" dirty="0" err="1"/>
              <a:t>cosa</a:t>
            </a:r>
            <a:r>
              <a:rPr lang="en-GB" dirty="0"/>
              <a:t> </a:t>
            </a:r>
            <a:r>
              <a:rPr lang="en-GB" b="1" dirty="0" err="1"/>
              <a:t>faresti</a:t>
            </a:r>
            <a:r>
              <a:rPr lang="en-GB" dirty="0"/>
              <a:t>?</a:t>
            </a:r>
          </a:p>
          <a:p>
            <a:pPr marL="0" indent="0">
              <a:buNone/>
            </a:pPr>
            <a:r>
              <a:rPr lang="en-GB" dirty="0"/>
              <a:t>Se non</a:t>
            </a:r>
            <a:r>
              <a:rPr lang="en-GB" b="1" dirty="0"/>
              <a:t> </a:t>
            </a:r>
            <a:r>
              <a:rPr lang="en-GB" b="1" dirty="0" err="1"/>
              <a:t>potessi</a:t>
            </a:r>
            <a:r>
              <a:rPr lang="en-GB" b="1" dirty="0"/>
              <a:t> </a:t>
            </a:r>
            <a:r>
              <a:rPr lang="en-GB" dirty="0" err="1"/>
              <a:t>usare</a:t>
            </a:r>
            <a:r>
              <a:rPr lang="en-GB" dirty="0"/>
              <a:t> FB, </a:t>
            </a:r>
            <a:r>
              <a:rPr lang="en-GB" b="1" dirty="0" err="1"/>
              <a:t>telefonerei</a:t>
            </a:r>
            <a:r>
              <a:rPr lang="en-GB" dirty="0"/>
              <a:t> </a:t>
            </a:r>
            <a:r>
              <a:rPr lang="en-GB" dirty="0" err="1"/>
              <a:t>alla</a:t>
            </a:r>
            <a:r>
              <a:rPr lang="en-GB" dirty="0"/>
              <a:t> </a:t>
            </a:r>
            <a:r>
              <a:rPr lang="en-GB" dirty="0" err="1"/>
              <a:t>mia</a:t>
            </a:r>
            <a:r>
              <a:rPr lang="en-GB" dirty="0"/>
              <a:t> </a:t>
            </a:r>
            <a:r>
              <a:rPr lang="en-GB" dirty="0" err="1"/>
              <a:t>amica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Extra: … </a:t>
            </a:r>
            <a:r>
              <a:rPr lang="en-GB" dirty="0" err="1">
                <a:solidFill>
                  <a:srgbClr val="FF0000"/>
                </a:solidFill>
              </a:rPr>
              <a:t>perchè</a:t>
            </a:r>
            <a:r>
              <a:rPr lang="en-GB" dirty="0">
                <a:solidFill>
                  <a:srgbClr val="FF0000"/>
                </a:solidFill>
              </a:rPr>
              <a:t> è da </a:t>
            </a:r>
            <a:r>
              <a:rPr lang="en-GB" dirty="0" err="1">
                <a:solidFill>
                  <a:srgbClr val="FF0000"/>
                </a:solidFill>
              </a:rPr>
              <a:t>tanto</a:t>
            </a:r>
            <a:r>
              <a:rPr lang="en-GB" dirty="0">
                <a:solidFill>
                  <a:srgbClr val="FF0000"/>
                </a:solidFill>
              </a:rPr>
              <a:t> tempo </a:t>
            </a:r>
            <a:r>
              <a:rPr lang="en-GB" dirty="0" err="1">
                <a:solidFill>
                  <a:srgbClr val="FF0000"/>
                </a:solidFill>
              </a:rPr>
              <a:t>che</a:t>
            </a:r>
            <a:r>
              <a:rPr lang="en-GB" dirty="0">
                <a:solidFill>
                  <a:srgbClr val="FF0000"/>
                </a:solidFill>
              </a:rPr>
              <a:t> non </a:t>
            </a:r>
            <a:r>
              <a:rPr lang="en-GB" dirty="0" err="1">
                <a:solidFill>
                  <a:srgbClr val="FF0000"/>
                </a:solidFill>
              </a:rPr>
              <a:t>sento</a:t>
            </a:r>
            <a:r>
              <a:rPr lang="en-GB" dirty="0">
                <a:solidFill>
                  <a:srgbClr val="FF0000"/>
                </a:solidFill>
              </a:rPr>
              <a:t> la </a:t>
            </a:r>
            <a:r>
              <a:rPr lang="en-GB" dirty="0" err="1">
                <a:solidFill>
                  <a:srgbClr val="FF0000"/>
                </a:solidFill>
              </a:rPr>
              <a:t>sua</a:t>
            </a:r>
            <a:r>
              <a:rPr lang="en-GB" dirty="0">
                <a:solidFill>
                  <a:srgbClr val="FF0000"/>
                </a:solidFill>
              </a:rPr>
              <a:t> voce. </a:t>
            </a:r>
            <a:r>
              <a:rPr lang="en-GB" dirty="0" err="1">
                <a:solidFill>
                  <a:srgbClr val="FF0000"/>
                </a:solidFill>
              </a:rPr>
              <a:t>Magari</a:t>
            </a:r>
            <a:r>
              <a:rPr lang="en-GB" dirty="0">
                <a:solidFill>
                  <a:srgbClr val="FF0000"/>
                </a:solidFill>
              </a:rPr>
              <a:t> la </a:t>
            </a:r>
            <a:r>
              <a:rPr lang="en-GB" dirty="0" err="1">
                <a:solidFill>
                  <a:srgbClr val="FF0000"/>
                </a:solidFill>
              </a:rPr>
              <a:t>invito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anche</a:t>
            </a:r>
            <a:r>
              <a:rPr lang="en-GB" dirty="0">
                <a:solidFill>
                  <a:srgbClr val="FF0000"/>
                </a:solidFill>
              </a:rPr>
              <a:t> a fare </a:t>
            </a:r>
            <a:r>
              <a:rPr lang="en-GB" dirty="0" err="1">
                <a:solidFill>
                  <a:srgbClr val="FF0000"/>
                </a:solidFill>
              </a:rPr>
              <a:t>una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passeggiata</a:t>
            </a:r>
            <a:r>
              <a:rPr lang="en-GB" dirty="0">
                <a:solidFill>
                  <a:srgbClr val="FF0000"/>
                </a:solidFill>
              </a:rPr>
              <a:t> all’ aria </a:t>
            </a:r>
            <a:r>
              <a:rPr lang="en-GB" dirty="0" err="1">
                <a:solidFill>
                  <a:srgbClr val="FF0000"/>
                </a:solidFill>
              </a:rPr>
              <a:t>aperta</a:t>
            </a:r>
            <a:r>
              <a:rPr lang="en-GB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50E3FE-414D-4E61-AF19-C5D17B65A6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769" y="4537739"/>
            <a:ext cx="1332023" cy="100651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E32E0D7-1D49-4E41-87B2-F43312F7A1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927" y="34460"/>
            <a:ext cx="1917709" cy="10005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E9B5E5D-7653-4A08-B834-F96A244410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903" y="1690688"/>
            <a:ext cx="1530614" cy="114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19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00185-C823-4DC4-BF8B-2DA1A9432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Congiuntivo</a:t>
            </a:r>
            <a:r>
              <a:rPr lang="en-GB" dirty="0"/>
              <a:t> </a:t>
            </a:r>
            <a:r>
              <a:rPr lang="en-GB" dirty="0" err="1"/>
              <a:t>imperfetto</a:t>
            </a:r>
            <a:r>
              <a:rPr lang="en-GB" dirty="0"/>
              <a:t> : </a:t>
            </a:r>
            <a:r>
              <a:rPr lang="en-GB" dirty="0" err="1"/>
              <a:t>irregolari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95EB1-5FA7-496F-AF5D-1230198E5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230" y="1371600"/>
            <a:ext cx="10656570" cy="4805363"/>
          </a:xfrm>
        </p:spPr>
        <p:txBody>
          <a:bodyPr/>
          <a:lstStyle/>
          <a:p>
            <a:r>
              <a:rPr lang="it-IT" sz="4000" b="1" dirty="0"/>
              <a:t>DARE : che </a:t>
            </a:r>
            <a:r>
              <a:rPr lang="it-IT" sz="4000" b="1" dirty="0">
                <a:solidFill>
                  <a:srgbClr val="FF0000"/>
                </a:solidFill>
              </a:rPr>
              <a:t>io dessi</a:t>
            </a:r>
            <a:endParaRPr lang="en-GB" sz="4000" dirty="0">
              <a:solidFill>
                <a:srgbClr val="FF0000"/>
              </a:solidFill>
            </a:endParaRPr>
          </a:p>
          <a:p>
            <a:r>
              <a:rPr lang="it-IT" sz="4000" b="1" dirty="0"/>
              <a:t>STARE : che </a:t>
            </a:r>
            <a:r>
              <a:rPr lang="it-IT" sz="4000" b="1" dirty="0">
                <a:solidFill>
                  <a:srgbClr val="FF0000"/>
                </a:solidFill>
              </a:rPr>
              <a:t>io stessi</a:t>
            </a:r>
            <a:endParaRPr lang="en-GB" sz="4000" dirty="0">
              <a:solidFill>
                <a:srgbClr val="FF0000"/>
              </a:solidFill>
            </a:endParaRPr>
          </a:p>
          <a:p>
            <a:r>
              <a:rPr lang="it-IT" sz="4000" b="1" dirty="0"/>
              <a:t>BERE : che </a:t>
            </a:r>
            <a:r>
              <a:rPr lang="it-IT" sz="4000" b="1" dirty="0">
                <a:solidFill>
                  <a:srgbClr val="FF0000"/>
                </a:solidFill>
              </a:rPr>
              <a:t>io bevessi</a:t>
            </a:r>
            <a:endParaRPr lang="en-GB" sz="4000" dirty="0">
              <a:solidFill>
                <a:srgbClr val="FF0000"/>
              </a:solidFill>
            </a:endParaRPr>
          </a:p>
          <a:p>
            <a:r>
              <a:rPr lang="it-IT" sz="4000" b="1" dirty="0"/>
              <a:t>DIRE : che </a:t>
            </a:r>
            <a:r>
              <a:rPr lang="it-IT" sz="4000" b="1" dirty="0">
                <a:solidFill>
                  <a:srgbClr val="FF0000"/>
                </a:solidFill>
              </a:rPr>
              <a:t>io dicessi</a:t>
            </a:r>
            <a:endParaRPr lang="en-GB" sz="4000" dirty="0">
              <a:solidFill>
                <a:srgbClr val="FF0000"/>
              </a:solidFill>
            </a:endParaRPr>
          </a:p>
          <a:p>
            <a:r>
              <a:rPr lang="it-IT" sz="4000" b="1" dirty="0"/>
              <a:t>FARE : che </a:t>
            </a:r>
            <a:r>
              <a:rPr lang="it-IT" sz="4000" b="1" dirty="0">
                <a:solidFill>
                  <a:srgbClr val="FF0000"/>
                </a:solidFill>
              </a:rPr>
              <a:t>io facessi</a:t>
            </a:r>
            <a:endParaRPr lang="en-GB" sz="4000" dirty="0">
              <a:solidFill>
                <a:srgbClr val="FF0000"/>
              </a:solidFill>
            </a:endParaRPr>
          </a:p>
          <a:p>
            <a:r>
              <a:rPr lang="it-IT" sz="4000" b="1" dirty="0"/>
              <a:t>TRADURRE : che </a:t>
            </a:r>
            <a:r>
              <a:rPr lang="it-IT" sz="4000" b="1" dirty="0">
                <a:solidFill>
                  <a:srgbClr val="FF0000"/>
                </a:solidFill>
              </a:rPr>
              <a:t>io traducessi</a:t>
            </a:r>
            <a:endParaRPr lang="en-GB" sz="4000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5775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2AA5C-CDFE-448A-816F-516AB7598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CONGIUNTIVO TRAPASSATO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B66D3-00E0-457D-94FC-00FDF42BC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 </a:t>
            </a:r>
            <a:endParaRPr lang="en-GB" dirty="0"/>
          </a:p>
          <a:p>
            <a:r>
              <a:rPr lang="it-IT" sz="3200" b="1" dirty="0"/>
              <a:t>1.</a:t>
            </a:r>
            <a:r>
              <a:rPr lang="it-IT" sz="3200" b="1" u="sng" dirty="0"/>
              <a:t>Credevo</a:t>
            </a:r>
            <a:r>
              <a:rPr lang="it-IT" sz="3200" b="1" dirty="0"/>
              <a:t> che lui </a:t>
            </a:r>
            <a:r>
              <a:rPr lang="it-IT" sz="3200" b="1" u="sng" dirty="0">
                <a:solidFill>
                  <a:srgbClr val="FF0000"/>
                </a:solidFill>
              </a:rPr>
              <a:t>fosse andato</a:t>
            </a:r>
            <a:r>
              <a:rPr lang="it-IT" sz="3200" b="1" dirty="0">
                <a:solidFill>
                  <a:srgbClr val="FF0000"/>
                </a:solidFill>
              </a:rPr>
              <a:t> </a:t>
            </a:r>
            <a:r>
              <a:rPr lang="it-IT" sz="3200" b="1" dirty="0"/>
              <a:t>alla festa (cong.trapassato)</a:t>
            </a:r>
            <a:endParaRPr lang="en-GB" sz="3200" dirty="0"/>
          </a:p>
          <a:p>
            <a:pPr marL="0" indent="0">
              <a:buNone/>
            </a:pPr>
            <a:endParaRPr lang="en-GB" sz="3200" dirty="0"/>
          </a:p>
          <a:p>
            <a:r>
              <a:rPr lang="it-IT" sz="3200" b="1" u="sng" dirty="0"/>
              <a:t>2. Credevo</a:t>
            </a:r>
            <a:r>
              <a:rPr lang="it-IT" sz="3200" b="1" dirty="0"/>
              <a:t> che lui </a:t>
            </a:r>
            <a:r>
              <a:rPr lang="it-IT" sz="3200" b="1" u="sng" dirty="0">
                <a:solidFill>
                  <a:srgbClr val="FF0000"/>
                </a:solidFill>
              </a:rPr>
              <a:t>avesse mangiato</a:t>
            </a:r>
            <a:r>
              <a:rPr lang="it-IT" sz="3200" b="1" dirty="0">
                <a:solidFill>
                  <a:srgbClr val="FF0000"/>
                </a:solidFill>
              </a:rPr>
              <a:t> </a:t>
            </a:r>
            <a:r>
              <a:rPr lang="it-IT" sz="3200" b="1" dirty="0"/>
              <a:t>al ristorante</a:t>
            </a:r>
          </a:p>
          <a:p>
            <a:r>
              <a:rPr lang="it-IT" sz="3200" b="1" dirty="0"/>
              <a:t>(cong. trapassato)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028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1"/>
            <a:ext cx="10624930" cy="1690688"/>
          </a:xfrm>
        </p:spPr>
        <p:txBody>
          <a:bodyPr/>
          <a:lstStyle/>
          <a:p>
            <a:r>
              <a:rPr lang="en-GB" b="1" dirty="0" err="1"/>
              <a:t>Sei</a:t>
            </a:r>
            <a:r>
              <a:rPr lang="en-GB" b="1" dirty="0"/>
              <a:t> </a:t>
            </a:r>
            <a:r>
              <a:rPr lang="en-GB" b="1" dirty="0" err="1"/>
              <a:t>dipendente</a:t>
            </a:r>
            <a:r>
              <a:rPr lang="en-GB" b="1" dirty="0"/>
              <a:t> </a:t>
            </a:r>
            <a:r>
              <a:rPr lang="en-GB" b="1" dirty="0" err="1"/>
              <a:t>dalla</a:t>
            </a:r>
            <a:r>
              <a:rPr lang="en-GB" b="1" dirty="0"/>
              <a:t> </a:t>
            </a:r>
            <a:r>
              <a:rPr lang="en-GB" b="1" dirty="0" err="1"/>
              <a:t>tecnologia</a:t>
            </a:r>
            <a:r>
              <a:rPr lang="en-GB" b="1" dirty="0"/>
              <a:t>?</a:t>
            </a:r>
            <a:br>
              <a:rPr lang="en-GB" dirty="0"/>
            </a:br>
            <a:r>
              <a:rPr lang="en-GB" sz="2800" b="1" dirty="0">
                <a:solidFill>
                  <a:srgbClr val="FF0000"/>
                </a:solidFill>
              </a:rPr>
              <a:t>Fai </a:t>
            </a:r>
            <a:r>
              <a:rPr lang="en-GB" sz="2800" b="1" dirty="0" err="1">
                <a:solidFill>
                  <a:srgbClr val="FF0000"/>
                </a:solidFill>
              </a:rPr>
              <a:t>il</a:t>
            </a:r>
            <a:r>
              <a:rPr lang="en-GB" sz="2800" b="1" dirty="0">
                <a:solidFill>
                  <a:srgbClr val="FF0000"/>
                </a:solidFill>
              </a:rPr>
              <a:t> test, </a:t>
            </a:r>
            <a:r>
              <a:rPr lang="en-GB" sz="2800" b="1" dirty="0" err="1">
                <a:solidFill>
                  <a:srgbClr val="FF0000"/>
                </a:solidFill>
              </a:rPr>
              <a:t>completando</a:t>
            </a:r>
            <a:r>
              <a:rPr lang="en-GB" sz="2800" b="1" dirty="0">
                <a:solidFill>
                  <a:srgbClr val="FF0000"/>
                </a:solidFill>
              </a:rPr>
              <a:t> con </a:t>
            </a:r>
            <a:r>
              <a:rPr lang="en-GB" sz="2800" b="1" dirty="0" err="1">
                <a:solidFill>
                  <a:srgbClr val="FF0000"/>
                </a:solidFill>
              </a:rPr>
              <a:t>il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periodo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ipotetico</a:t>
            </a:r>
            <a:r>
              <a:rPr lang="en-GB" sz="2800" b="1" dirty="0">
                <a:solidFill>
                  <a:srgbClr val="FF0000"/>
                </a:solidFill>
              </a:rPr>
              <a:t> di 1˚ e 2˚ </a:t>
            </a:r>
            <a:r>
              <a:rPr lang="en-GB" sz="2800" b="1" dirty="0" err="1">
                <a:solidFill>
                  <a:srgbClr val="FF0000"/>
                </a:solidFill>
              </a:rPr>
              <a:t>tipo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2" y="1690688"/>
            <a:ext cx="11622155" cy="5167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1.Se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accendere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)…..</a:t>
            </a:r>
            <a:r>
              <a:rPr lang="en-GB" b="1" dirty="0" err="1"/>
              <a:t>il</a:t>
            </a:r>
            <a:r>
              <a:rPr lang="en-GB" b="1" dirty="0"/>
              <a:t> computer e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notare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)….</a:t>
            </a:r>
            <a:r>
              <a:rPr lang="en-GB" b="1" dirty="0" err="1"/>
              <a:t>che</a:t>
            </a:r>
            <a:r>
              <a:rPr lang="en-GB" b="1" dirty="0"/>
              <a:t> non </a:t>
            </a:r>
            <a:r>
              <a:rPr lang="en-GB" b="1" dirty="0" err="1"/>
              <a:t>c’è</a:t>
            </a:r>
            <a:r>
              <a:rPr lang="en-GB" b="1" dirty="0"/>
              <a:t> </a:t>
            </a:r>
            <a:r>
              <a:rPr lang="en-GB" b="1" dirty="0" err="1"/>
              <a:t>connessione</a:t>
            </a:r>
            <a:r>
              <a:rPr lang="en-GB" b="1" dirty="0"/>
              <a:t> a internet</a:t>
            </a:r>
          </a:p>
          <a:p>
            <a:pPr marL="514350" indent="-514350">
              <a:buAutoNum type="alphaLcPeriod"/>
            </a:pPr>
            <a:r>
              <a:rPr lang="en-GB" dirty="0" err="1"/>
              <a:t>ti</a:t>
            </a:r>
            <a:r>
              <a:rPr lang="en-GB" dirty="0"/>
              <a:t> </a:t>
            </a:r>
            <a:r>
              <a:rPr lang="en-GB" dirty="0" err="1"/>
              <a:t>annoi</a:t>
            </a:r>
            <a:r>
              <a:rPr lang="en-GB" dirty="0"/>
              <a:t> e non </a:t>
            </a:r>
            <a:r>
              <a:rPr lang="en-GB" dirty="0" err="1"/>
              <a:t>sai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fare</a:t>
            </a:r>
          </a:p>
          <a:p>
            <a:pPr marL="514350" indent="-514350">
              <a:buAutoNum type="alphaLcPeriod"/>
            </a:pPr>
            <a:r>
              <a:rPr lang="en-GB" dirty="0"/>
              <a:t> </a:t>
            </a:r>
            <a:r>
              <a:rPr lang="en-GB" dirty="0" err="1"/>
              <a:t>ti</a:t>
            </a:r>
            <a:r>
              <a:rPr lang="en-GB" dirty="0"/>
              <a:t> </a:t>
            </a:r>
            <a:r>
              <a:rPr lang="en-GB" dirty="0" err="1"/>
              <a:t>preoccupi</a:t>
            </a:r>
            <a:r>
              <a:rPr lang="en-GB" dirty="0"/>
              <a:t> solo se </a:t>
            </a:r>
            <a:r>
              <a:rPr lang="en-GB" dirty="0" err="1"/>
              <a:t>aspetti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e-mail </a:t>
            </a:r>
            <a:r>
              <a:rPr lang="en-GB" dirty="0" err="1"/>
              <a:t>importante</a:t>
            </a:r>
            <a:endParaRPr lang="en-GB" dirty="0"/>
          </a:p>
          <a:p>
            <a:pPr marL="514350" indent="-514350">
              <a:buAutoNum type="alphaLcPeriod"/>
            </a:pPr>
            <a:r>
              <a:rPr lang="en-GB" dirty="0"/>
              <a:t> </a:t>
            </a:r>
            <a:r>
              <a:rPr lang="en-GB" dirty="0" err="1"/>
              <a:t>finalmente</a:t>
            </a:r>
            <a:r>
              <a:rPr lang="en-GB" dirty="0"/>
              <a:t> </a:t>
            </a:r>
            <a:r>
              <a:rPr lang="en-GB" dirty="0" err="1"/>
              <a:t>puoi</a:t>
            </a:r>
            <a:r>
              <a:rPr lang="en-GB" dirty="0"/>
              <a:t> </a:t>
            </a:r>
            <a:r>
              <a:rPr lang="en-GB" dirty="0" err="1"/>
              <a:t>dedicarti</a:t>
            </a:r>
            <a:r>
              <a:rPr lang="en-GB" dirty="0"/>
              <a:t> </a:t>
            </a:r>
            <a:r>
              <a:rPr lang="en-GB" dirty="0" err="1"/>
              <a:t>ai</a:t>
            </a:r>
            <a:r>
              <a:rPr lang="en-GB" dirty="0"/>
              <a:t> </a:t>
            </a:r>
            <a:r>
              <a:rPr lang="en-GB" dirty="0" err="1"/>
              <a:t>tuoi</a:t>
            </a:r>
            <a:r>
              <a:rPr lang="en-GB" dirty="0"/>
              <a:t> </a:t>
            </a:r>
            <a:r>
              <a:rPr lang="en-GB" dirty="0" err="1"/>
              <a:t>passatempi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2. Se </a:t>
            </a:r>
            <a:r>
              <a:rPr lang="en-GB" b="1" dirty="0" err="1"/>
              <a:t>tu</a:t>
            </a:r>
            <a:r>
              <a:rPr lang="en-GB" b="1" dirty="0"/>
              <a:t>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andare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)….</a:t>
            </a:r>
            <a:r>
              <a:rPr lang="en-GB" b="1" dirty="0"/>
              <a:t>su </a:t>
            </a:r>
            <a:r>
              <a:rPr lang="en-GB" b="1" dirty="0" err="1"/>
              <a:t>un’isola</a:t>
            </a:r>
            <a:r>
              <a:rPr lang="en-GB" b="1" dirty="0"/>
              <a:t> </a:t>
            </a:r>
            <a:r>
              <a:rPr lang="en-GB" b="1" dirty="0" err="1"/>
              <a:t>deserta</a:t>
            </a:r>
            <a:r>
              <a:rPr lang="en-GB" b="1" dirty="0"/>
              <a:t>,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portare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)…….</a:t>
            </a:r>
          </a:p>
          <a:p>
            <a:pPr marL="514350" indent="-514350">
              <a:buAutoNum type="alphaLcPeriod"/>
            </a:pPr>
            <a:r>
              <a:rPr lang="en-GB" dirty="0"/>
              <a:t>Il </a:t>
            </a:r>
            <a:r>
              <a:rPr lang="en-GB" dirty="0" err="1"/>
              <a:t>tuo</a:t>
            </a:r>
            <a:r>
              <a:rPr lang="en-GB" dirty="0"/>
              <a:t> computer</a:t>
            </a:r>
          </a:p>
          <a:p>
            <a:pPr marL="514350" indent="-514350">
              <a:buAutoNum type="alphaLcPeriod"/>
            </a:pPr>
            <a:r>
              <a:rPr lang="en-GB" dirty="0"/>
              <a:t>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lettore</a:t>
            </a:r>
            <a:r>
              <a:rPr lang="en-GB" dirty="0"/>
              <a:t> di e-book</a:t>
            </a:r>
          </a:p>
          <a:p>
            <a:pPr marL="514350" indent="-514350">
              <a:buAutoNum type="alphaLcPeriod"/>
            </a:pPr>
            <a:r>
              <a:rPr lang="en-GB" dirty="0"/>
              <a:t> </a:t>
            </a:r>
            <a:r>
              <a:rPr lang="en-GB" dirty="0" err="1"/>
              <a:t>qualcosa</a:t>
            </a:r>
            <a:r>
              <a:rPr lang="en-GB" dirty="0"/>
              <a:t> da </a:t>
            </a:r>
            <a:r>
              <a:rPr lang="en-GB" dirty="0" err="1"/>
              <a:t>mangiare</a:t>
            </a:r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028328-F9EE-4643-B2AF-FAFE268CC4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258" y="154057"/>
            <a:ext cx="2352260" cy="117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82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1"/>
            <a:ext cx="10624930" cy="1690688"/>
          </a:xfrm>
        </p:spPr>
        <p:txBody>
          <a:bodyPr/>
          <a:lstStyle/>
          <a:p>
            <a:r>
              <a:rPr lang="en-GB" b="1" dirty="0" err="1"/>
              <a:t>Sei</a:t>
            </a:r>
            <a:r>
              <a:rPr lang="en-GB" b="1" dirty="0"/>
              <a:t> </a:t>
            </a:r>
            <a:r>
              <a:rPr lang="en-GB" b="1" dirty="0" err="1"/>
              <a:t>dipendente</a:t>
            </a:r>
            <a:r>
              <a:rPr lang="en-GB" b="1" dirty="0"/>
              <a:t> </a:t>
            </a:r>
            <a:r>
              <a:rPr lang="en-GB" b="1" dirty="0" err="1"/>
              <a:t>dalla</a:t>
            </a:r>
            <a:r>
              <a:rPr lang="en-GB" b="1" dirty="0"/>
              <a:t> </a:t>
            </a:r>
            <a:r>
              <a:rPr lang="en-GB" b="1" dirty="0" err="1"/>
              <a:t>tecnologia</a:t>
            </a:r>
            <a:r>
              <a:rPr lang="en-GB" b="1" dirty="0"/>
              <a:t>?</a:t>
            </a:r>
            <a:br>
              <a:rPr lang="en-GB" dirty="0"/>
            </a:br>
            <a:r>
              <a:rPr lang="en-GB" sz="2800" b="1" dirty="0">
                <a:solidFill>
                  <a:srgbClr val="FF0000"/>
                </a:solidFill>
              </a:rPr>
              <a:t>Fai </a:t>
            </a:r>
            <a:r>
              <a:rPr lang="en-GB" sz="2800" b="1" dirty="0" err="1">
                <a:solidFill>
                  <a:srgbClr val="FF0000"/>
                </a:solidFill>
              </a:rPr>
              <a:t>il</a:t>
            </a:r>
            <a:r>
              <a:rPr lang="en-GB" sz="2800" b="1" dirty="0">
                <a:solidFill>
                  <a:srgbClr val="FF0000"/>
                </a:solidFill>
              </a:rPr>
              <a:t> test, </a:t>
            </a:r>
            <a:r>
              <a:rPr lang="en-GB" sz="2800" b="1" dirty="0" err="1">
                <a:solidFill>
                  <a:srgbClr val="FF0000"/>
                </a:solidFill>
              </a:rPr>
              <a:t>completando</a:t>
            </a:r>
            <a:r>
              <a:rPr lang="en-GB" sz="2800" b="1" dirty="0">
                <a:solidFill>
                  <a:srgbClr val="FF0000"/>
                </a:solidFill>
              </a:rPr>
              <a:t> con </a:t>
            </a:r>
            <a:r>
              <a:rPr lang="en-GB" sz="2800" b="1" dirty="0" err="1">
                <a:solidFill>
                  <a:srgbClr val="FF0000"/>
                </a:solidFill>
              </a:rPr>
              <a:t>il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periodo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ipotetico</a:t>
            </a:r>
            <a:r>
              <a:rPr lang="en-GB" sz="2800" b="1" dirty="0">
                <a:solidFill>
                  <a:srgbClr val="FF0000"/>
                </a:solidFill>
              </a:rPr>
              <a:t> di 1˚ e 2˚ </a:t>
            </a:r>
            <a:r>
              <a:rPr lang="en-GB" sz="2800" b="1" dirty="0" err="1">
                <a:solidFill>
                  <a:srgbClr val="FF0000"/>
                </a:solidFill>
              </a:rPr>
              <a:t>tipo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2" y="1690688"/>
            <a:ext cx="11622155" cy="5167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3.Se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piovere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)…..</a:t>
            </a:r>
          </a:p>
          <a:p>
            <a:pPr marL="514350" indent="-514350">
              <a:buAutoNum type="alphaLcPeriod"/>
            </a:pPr>
            <a:r>
              <a:rPr lang="en-GB" dirty="0"/>
              <a:t> </a:t>
            </a:r>
            <a:r>
              <a:rPr lang="en-GB" dirty="0" err="1"/>
              <a:t>inviti</a:t>
            </a:r>
            <a:r>
              <a:rPr lang="en-GB" dirty="0"/>
              <a:t> </a:t>
            </a:r>
            <a:r>
              <a:rPr lang="en-GB" dirty="0" err="1"/>
              <a:t>gli</a:t>
            </a:r>
            <a:r>
              <a:rPr lang="en-GB" dirty="0"/>
              <a:t> amici per </a:t>
            </a:r>
            <a:r>
              <a:rPr lang="en-GB" dirty="0" err="1"/>
              <a:t>giocare</a:t>
            </a:r>
            <a:r>
              <a:rPr lang="en-GB" dirty="0"/>
              <a:t> </a:t>
            </a:r>
            <a:r>
              <a:rPr lang="en-GB" dirty="0" err="1"/>
              <a:t>alla</a:t>
            </a:r>
            <a:r>
              <a:rPr lang="en-GB" dirty="0"/>
              <a:t> Wii</a:t>
            </a:r>
          </a:p>
          <a:p>
            <a:pPr marL="514350" indent="-514350">
              <a:buAutoNum type="alphaLcPeriod"/>
            </a:pPr>
            <a:r>
              <a:rPr lang="en-GB" dirty="0"/>
              <a:t> </a:t>
            </a:r>
            <a:r>
              <a:rPr lang="en-GB" dirty="0" err="1"/>
              <a:t>guardi</a:t>
            </a:r>
            <a:r>
              <a:rPr lang="en-GB" dirty="0"/>
              <a:t> un film </a:t>
            </a:r>
            <a:r>
              <a:rPr lang="en-GB" dirty="0" err="1"/>
              <a:t>alla</a:t>
            </a:r>
            <a:r>
              <a:rPr lang="en-GB" dirty="0"/>
              <a:t> </a:t>
            </a:r>
            <a:r>
              <a:rPr lang="en-GB" dirty="0" err="1"/>
              <a:t>televisione</a:t>
            </a:r>
            <a:endParaRPr lang="en-GB" dirty="0"/>
          </a:p>
          <a:p>
            <a:pPr marL="514350" indent="-514350">
              <a:buAutoNum type="alphaLcPeriod"/>
            </a:pPr>
            <a:r>
              <a:rPr lang="en-GB" dirty="0"/>
              <a:t> </a:t>
            </a:r>
            <a:r>
              <a:rPr lang="en-GB" dirty="0" err="1"/>
              <a:t>finisci</a:t>
            </a:r>
            <a:r>
              <a:rPr lang="en-GB" dirty="0"/>
              <a:t> </a:t>
            </a:r>
            <a:r>
              <a:rPr lang="en-GB" dirty="0" err="1"/>
              <a:t>quel</a:t>
            </a:r>
            <a:r>
              <a:rPr lang="en-GB" dirty="0"/>
              <a:t> </a:t>
            </a:r>
            <a:r>
              <a:rPr lang="en-GB" dirty="0" err="1"/>
              <a:t>libro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hai</a:t>
            </a:r>
            <a:r>
              <a:rPr lang="en-GB" dirty="0"/>
              <a:t> </a:t>
            </a:r>
            <a:r>
              <a:rPr lang="en-GB" dirty="0" err="1"/>
              <a:t>iniziato</a:t>
            </a:r>
            <a:r>
              <a:rPr lang="en-GB" dirty="0"/>
              <a:t> tempo fa</a:t>
            </a:r>
          </a:p>
          <a:p>
            <a:pPr marL="0" indent="0">
              <a:buNone/>
            </a:pPr>
            <a:r>
              <a:rPr lang="en-GB" b="1" dirty="0"/>
              <a:t>4. Se </a:t>
            </a:r>
            <a:r>
              <a:rPr lang="en-GB" b="1" dirty="0" err="1"/>
              <a:t>improvvisamente</a:t>
            </a:r>
            <a:r>
              <a:rPr lang="en-GB" b="1" dirty="0"/>
              <a:t> </a:t>
            </a:r>
            <a:r>
              <a:rPr lang="en-GB" b="1" u="sng" dirty="0" err="1"/>
              <a:t>ti</a:t>
            </a:r>
            <a:r>
              <a:rPr lang="en-GB" b="1" u="sng" dirty="0"/>
              <a:t> </a:t>
            </a:r>
            <a:r>
              <a:rPr lang="en-GB" b="1" u="sng" dirty="0" err="1"/>
              <a:t>ricordassi</a:t>
            </a:r>
            <a:r>
              <a:rPr lang="en-GB" b="1" u="sng" dirty="0"/>
              <a:t> </a:t>
            </a:r>
            <a:r>
              <a:rPr lang="en-GB" b="1" dirty="0"/>
              <a:t>di un </a:t>
            </a:r>
            <a:r>
              <a:rPr lang="en-GB" b="1" dirty="0" err="1"/>
              <a:t>vecchio</a:t>
            </a:r>
            <a:r>
              <a:rPr lang="en-GB" b="1" dirty="0"/>
              <a:t> </a:t>
            </a:r>
            <a:r>
              <a:rPr lang="en-GB" b="1" dirty="0" err="1"/>
              <a:t>compagno</a:t>
            </a:r>
            <a:r>
              <a:rPr lang="en-GB" b="1" dirty="0"/>
              <a:t> di </a:t>
            </a:r>
            <a:r>
              <a:rPr lang="en-GB" b="1" dirty="0" err="1"/>
              <a:t>scuola</a:t>
            </a:r>
            <a:endParaRPr lang="en-GB" b="1" dirty="0"/>
          </a:p>
          <a:p>
            <a:pPr marL="514350" indent="-514350">
              <a:buAutoNum type="alphaLcPeriod"/>
            </a:pPr>
            <a:r>
              <a:rPr lang="en-GB" dirty="0"/>
              <a:t>lo 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cercare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) ….</a:t>
            </a:r>
            <a:r>
              <a:rPr lang="en-GB" dirty="0"/>
              <a:t>su Facebook</a:t>
            </a:r>
          </a:p>
          <a:p>
            <a:pPr marL="514350" indent="-514350">
              <a:buAutoNum type="alphaLcPeriod"/>
            </a:pPr>
            <a:r>
              <a:rPr lang="en-GB" dirty="0"/>
              <a:t> </a:t>
            </a:r>
            <a:r>
              <a:rPr lang="en-GB" dirty="0" err="1"/>
              <a:t>gli</a:t>
            </a:r>
            <a:r>
              <a:rPr lang="en-GB" dirty="0"/>
              <a:t>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telefonare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)……</a:t>
            </a:r>
          </a:p>
          <a:p>
            <a:pPr marL="514350" indent="-514350">
              <a:buAutoNum type="alphaLcPeriod"/>
            </a:pPr>
            <a:r>
              <a:rPr lang="en-GB" dirty="0"/>
              <a:t> </a:t>
            </a:r>
            <a:r>
              <a:rPr lang="en-GB" dirty="0" err="1"/>
              <a:t>gli</a:t>
            </a:r>
            <a:r>
              <a:rPr lang="en-GB" dirty="0"/>
              <a:t>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scrivere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lettera</a:t>
            </a:r>
            <a:r>
              <a:rPr lang="en-GB" dirty="0"/>
              <a:t> al </a:t>
            </a:r>
            <a:r>
              <a:rPr lang="en-GB" dirty="0" err="1"/>
              <a:t>suo</a:t>
            </a:r>
            <a:r>
              <a:rPr lang="en-GB" dirty="0"/>
              <a:t> </a:t>
            </a:r>
            <a:r>
              <a:rPr lang="en-GB" dirty="0" err="1"/>
              <a:t>indirizzo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hai</a:t>
            </a:r>
            <a:r>
              <a:rPr lang="en-GB" dirty="0"/>
              <a:t> </a:t>
            </a:r>
            <a:r>
              <a:rPr lang="en-GB" dirty="0" err="1"/>
              <a:t>conservato</a:t>
            </a:r>
            <a:r>
              <a:rPr lang="en-GB" dirty="0"/>
              <a:t> nell’ agenda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028328-F9EE-4643-B2AF-FAFE268CC4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258" y="154057"/>
            <a:ext cx="2352260" cy="117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31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1"/>
            <a:ext cx="10624930" cy="1690688"/>
          </a:xfrm>
        </p:spPr>
        <p:txBody>
          <a:bodyPr/>
          <a:lstStyle/>
          <a:p>
            <a:r>
              <a:rPr lang="en-GB" b="1" dirty="0" err="1"/>
              <a:t>Sei</a:t>
            </a:r>
            <a:r>
              <a:rPr lang="en-GB" b="1" dirty="0"/>
              <a:t> </a:t>
            </a:r>
            <a:r>
              <a:rPr lang="en-GB" b="1" dirty="0" err="1"/>
              <a:t>dipendente</a:t>
            </a:r>
            <a:r>
              <a:rPr lang="en-GB" b="1" dirty="0"/>
              <a:t> </a:t>
            </a:r>
            <a:r>
              <a:rPr lang="en-GB" b="1" dirty="0" err="1"/>
              <a:t>dalla</a:t>
            </a:r>
            <a:r>
              <a:rPr lang="en-GB" b="1" dirty="0"/>
              <a:t> </a:t>
            </a:r>
            <a:r>
              <a:rPr lang="en-GB" b="1" dirty="0" err="1"/>
              <a:t>tecnologia</a:t>
            </a:r>
            <a:r>
              <a:rPr lang="en-GB" b="1" dirty="0"/>
              <a:t>?</a:t>
            </a:r>
            <a:br>
              <a:rPr lang="en-GB" dirty="0"/>
            </a:br>
            <a:r>
              <a:rPr lang="en-GB" sz="2800" b="1" dirty="0">
                <a:solidFill>
                  <a:srgbClr val="FF0000"/>
                </a:solidFill>
              </a:rPr>
              <a:t>Fai </a:t>
            </a:r>
            <a:r>
              <a:rPr lang="en-GB" sz="2800" b="1" dirty="0" err="1">
                <a:solidFill>
                  <a:srgbClr val="FF0000"/>
                </a:solidFill>
              </a:rPr>
              <a:t>il</a:t>
            </a:r>
            <a:r>
              <a:rPr lang="en-GB" sz="2800" b="1" dirty="0">
                <a:solidFill>
                  <a:srgbClr val="FF0000"/>
                </a:solidFill>
              </a:rPr>
              <a:t> test, </a:t>
            </a:r>
            <a:r>
              <a:rPr lang="en-GB" sz="2800" b="1" dirty="0" err="1">
                <a:solidFill>
                  <a:srgbClr val="FF0000"/>
                </a:solidFill>
              </a:rPr>
              <a:t>completando</a:t>
            </a:r>
            <a:r>
              <a:rPr lang="en-GB" sz="2800" b="1" dirty="0">
                <a:solidFill>
                  <a:srgbClr val="FF0000"/>
                </a:solidFill>
              </a:rPr>
              <a:t> con </a:t>
            </a:r>
            <a:r>
              <a:rPr lang="en-GB" sz="2800" b="1" dirty="0" err="1">
                <a:solidFill>
                  <a:srgbClr val="FF0000"/>
                </a:solidFill>
              </a:rPr>
              <a:t>il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periodo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ipotetico</a:t>
            </a:r>
            <a:r>
              <a:rPr lang="en-GB" sz="2800" b="1" dirty="0">
                <a:solidFill>
                  <a:srgbClr val="FF0000"/>
                </a:solidFill>
              </a:rPr>
              <a:t> di 1˚ e 2˚ </a:t>
            </a:r>
            <a:r>
              <a:rPr lang="en-GB" sz="2800" b="1" dirty="0" err="1">
                <a:solidFill>
                  <a:srgbClr val="FF0000"/>
                </a:solidFill>
              </a:rPr>
              <a:t>tipo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2" y="1690688"/>
            <a:ext cx="11622155" cy="5167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5.Se </a:t>
            </a:r>
            <a:r>
              <a:rPr lang="en-GB" b="1" dirty="0" err="1"/>
              <a:t>tu</a:t>
            </a:r>
            <a:r>
              <a:rPr lang="en-GB" b="1" dirty="0"/>
              <a:t>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(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accorgersi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)…</a:t>
            </a:r>
            <a:r>
              <a:rPr lang="en-GB" b="1" dirty="0"/>
              <a:t>di </a:t>
            </a:r>
            <a:r>
              <a:rPr lang="en-GB" b="1" dirty="0" err="1"/>
              <a:t>avere</a:t>
            </a:r>
            <a:r>
              <a:rPr lang="en-GB" b="1" dirty="0"/>
              <a:t> </a:t>
            </a:r>
            <a:r>
              <a:rPr lang="en-GB" b="1" dirty="0" err="1"/>
              <a:t>qualche</a:t>
            </a:r>
            <a:r>
              <a:rPr lang="en-GB" b="1" dirty="0"/>
              <a:t> </a:t>
            </a:r>
            <a:r>
              <a:rPr lang="en-GB" b="1" dirty="0" err="1"/>
              <a:t>soldo</a:t>
            </a:r>
            <a:r>
              <a:rPr lang="en-GB" b="1" dirty="0"/>
              <a:t> in </a:t>
            </a:r>
            <a:r>
              <a:rPr lang="en-GB" b="1" dirty="0" err="1"/>
              <a:t>piú</a:t>
            </a:r>
            <a:r>
              <a:rPr lang="en-GB" b="1" dirty="0"/>
              <a:t>,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comprare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)…</a:t>
            </a:r>
          </a:p>
          <a:p>
            <a:pPr marL="514350" indent="-514350">
              <a:buAutoNum type="alphaLcPeriod"/>
            </a:pPr>
            <a:r>
              <a:rPr lang="en-GB" dirty="0"/>
              <a:t> l’ ultimo </a:t>
            </a:r>
            <a:r>
              <a:rPr lang="en-GB" dirty="0" err="1"/>
              <a:t>modello</a:t>
            </a:r>
            <a:r>
              <a:rPr lang="en-GB" dirty="0"/>
              <a:t> di computer;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tuo</a:t>
            </a:r>
            <a:r>
              <a:rPr lang="en-GB" dirty="0"/>
              <a:t> è </a:t>
            </a:r>
            <a:r>
              <a:rPr lang="en-GB" dirty="0" err="1"/>
              <a:t>vecchio</a:t>
            </a:r>
            <a:r>
              <a:rPr lang="en-GB" dirty="0"/>
              <a:t>: l’ </a:t>
            </a:r>
            <a:r>
              <a:rPr lang="en-GB" dirty="0" err="1"/>
              <a:t>hai</a:t>
            </a:r>
            <a:r>
              <a:rPr lang="en-GB" dirty="0"/>
              <a:t>  </a:t>
            </a:r>
            <a:r>
              <a:rPr lang="en-GB" dirty="0" err="1"/>
              <a:t>comprato</a:t>
            </a:r>
            <a:r>
              <a:rPr lang="en-GB" dirty="0"/>
              <a:t> </a:t>
            </a:r>
            <a:r>
              <a:rPr lang="en-GB" dirty="0" err="1"/>
              <a:t>sei</a:t>
            </a:r>
            <a:r>
              <a:rPr lang="en-GB" dirty="0"/>
              <a:t> </a:t>
            </a:r>
            <a:r>
              <a:rPr lang="en-GB" dirty="0" err="1"/>
              <a:t>mesi</a:t>
            </a:r>
            <a:r>
              <a:rPr lang="en-GB" dirty="0"/>
              <a:t> fa</a:t>
            </a:r>
          </a:p>
          <a:p>
            <a:pPr marL="514350" indent="-514350">
              <a:buAutoNum type="alphaLcPeriod"/>
            </a:pPr>
            <a:r>
              <a:rPr lang="en-GB" dirty="0"/>
              <a:t> un </a:t>
            </a:r>
            <a:r>
              <a:rPr lang="en-GB" dirty="0" err="1"/>
              <a:t>motorino</a:t>
            </a:r>
            <a:endParaRPr lang="en-GB" dirty="0"/>
          </a:p>
          <a:p>
            <a:pPr marL="514350" indent="-514350">
              <a:buAutoNum type="alphaLcPeriod"/>
            </a:pP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bicicletta</a:t>
            </a:r>
            <a:r>
              <a:rPr lang="en-GB" dirty="0"/>
              <a:t> per fare </a:t>
            </a:r>
            <a:r>
              <a:rPr lang="en-GB" dirty="0" err="1"/>
              <a:t>delle</a:t>
            </a:r>
            <a:r>
              <a:rPr lang="en-GB" dirty="0"/>
              <a:t> </a:t>
            </a:r>
            <a:r>
              <a:rPr lang="en-GB" dirty="0" err="1"/>
              <a:t>passeggiate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028328-F9EE-4643-B2AF-FAFE268CC4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258" y="154057"/>
            <a:ext cx="2352260" cy="117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58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0"/>
            <a:ext cx="11463130" cy="1828799"/>
          </a:xfrm>
        </p:spPr>
        <p:txBody>
          <a:bodyPr/>
          <a:lstStyle/>
          <a:p>
            <a:r>
              <a:rPr lang="en-GB" b="1" dirty="0"/>
              <a:t>                      RISULTATI</a:t>
            </a:r>
            <a:br>
              <a:rPr lang="en-GB" dirty="0"/>
            </a:b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028328-F9EE-4643-B2AF-FAFE268CC4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233" y="180561"/>
            <a:ext cx="2156790" cy="1078395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83DE462-019D-413C-93BC-CAF1A2CB96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346123"/>
              </p:ext>
            </p:extLst>
          </p:nvPr>
        </p:nvGraphicFramePr>
        <p:xfrm>
          <a:off x="0" y="993913"/>
          <a:ext cx="9780105" cy="54333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60035">
                  <a:extLst>
                    <a:ext uri="{9D8B030D-6E8A-4147-A177-3AD203B41FA5}">
                      <a16:colId xmlns:a16="http://schemas.microsoft.com/office/drawing/2014/main" val="533541896"/>
                    </a:ext>
                  </a:extLst>
                </a:gridCol>
                <a:gridCol w="3260035">
                  <a:extLst>
                    <a:ext uri="{9D8B030D-6E8A-4147-A177-3AD203B41FA5}">
                      <a16:colId xmlns:a16="http://schemas.microsoft.com/office/drawing/2014/main" val="1818491500"/>
                    </a:ext>
                  </a:extLst>
                </a:gridCol>
                <a:gridCol w="3260035">
                  <a:extLst>
                    <a:ext uri="{9D8B030D-6E8A-4147-A177-3AD203B41FA5}">
                      <a16:colId xmlns:a16="http://schemas.microsoft.com/office/drawing/2014/main" val="4242440281"/>
                    </a:ext>
                  </a:extLst>
                </a:gridCol>
              </a:tblGrid>
              <a:tr h="5433391">
                <a:tc>
                  <a:txBody>
                    <a:bodyPr/>
                    <a:lstStyle/>
                    <a:p>
                      <a:r>
                        <a:rPr lang="en-GB" sz="2800" b="1" dirty="0" err="1">
                          <a:solidFill>
                            <a:schemeClr val="tx1"/>
                          </a:solidFill>
                        </a:rPr>
                        <a:t>Sei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chemeClr val="tx1"/>
                          </a:solidFill>
                        </a:rPr>
                        <a:t>hai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dirty="0" err="1">
                          <a:solidFill>
                            <a:schemeClr val="tx1"/>
                          </a:solidFill>
                        </a:rPr>
                        <a:t>piú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dirty="0" err="1">
                          <a:solidFill>
                            <a:schemeClr val="tx1"/>
                          </a:solidFill>
                        </a:rPr>
                        <a:t>risposte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A</a:t>
                      </a:r>
                    </a:p>
                    <a:p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La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tua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è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una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vera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dipendenza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: non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puoi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vivere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senza computer e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cellulare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Attenzione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rischi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di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perdere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il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contatto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con la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realtá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Se </a:t>
                      </a:r>
                      <a:r>
                        <a:rPr lang="en-GB" sz="2800" dirty="0" err="1">
                          <a:solidFill>
                            <a:schemeClr val="tx1"/>
                          </a:solidFill>
                        </a:rPr>
                        <a:t>hai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dirty="0" err="1">
                          <a:solidFill>
                            <a:schemeClr val="tx1"/>
                          </a:solidFill>
                        </a:rPr>
                        <a:t>piú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dirty="0" err="1">
                          <a:solidFill>
                            <a:schemeClr val="tx1"/>
                          </a:solidFill>
                        </a:rPr>
                        <a:t>risposte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B</a:t>
                      </a:r>
                    </a:p>
                    <a:p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Usi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Internet e la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tecnologia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nella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giusta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misura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Pensi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che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sia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utile, ma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che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si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possa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farne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benissimo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meno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qualche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volta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Se </a:t>
                      </a:r>
                      <a:r>
                        <a:rPr lang="en-GB" sz="2800" dirty="0" err="1">
                          <a:solidFill>
                            <a:schemeClr val="tx1"/>
                          </a:solidFill>
                        </a:rPr>
                        <a:t>hai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dirty="0" err="1">
                          <a:solidFill>
                            <a:schemeClr val="tx1"/>
                          </a:solidFill>
                        </a:rPr>
                        <a:t>piú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dirty="0" err="1">
                          <a:solidFill>
                            <a:schemeClr val="tx1"/>
                          </a:solidFill>
                        </a:rPr>
                        <a:t>risposte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C</a:t>
                      </a:r>
                    </a:p>
                    <a:p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Non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sei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assolutamente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dipendente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dalla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tecnologia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: per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te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la vita è solo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quella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reale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. Al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giorno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d’oggi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però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, un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po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’ di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tecnologia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può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</a:rPr>
                        <a:t>essere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utile.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626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95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E542E-2D68-4E55-B5D3-3A3654A07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12037"/>
            <a:ext cx="11155017" cy="1152940"/>
          </a:xfrm>
        </p:spPr>
        <p:txBody>
          <a:bodyPr>
            <a:normAutofit fontScale="90000"/>
          </a:bodyPr>
          <a:lstStyle/>
          <a:p>
            <a:r>
              <a:rPr lang="en-GB" b="1" dirty="0" err="1">
                <a:solidFill>
                  <a:srgbClr val="FF0000"/>
                </a:solidFill>
              </a:rPr>
              <a:t>Periodo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ipotetico</a:t>
            </a:r>
            <a:r>
              <a:rPr lang="en-GB" b="1" dirty="0">
                <a:solidFill>
                  <a:srgbClr val="FF0000"/>
                </a:solidFill>
              </a:rPr>
              <a:t> di 1˚ </a:t>
            </a:r>
            <a:r>
              <a:rPr lang="en-GB" b="1" dirty="0" err="1">
                <a:solidFill>
                  <a:srgbClr val="FF0000"/>
                </a:solidFill>
              </a:rPr>
              <a:t>tipo</a:t>
            </a:r>
            <a:r>
              <a:rPr lang="en-GB" b="1" dirty="0">
                <a:solidFill>
                  <a:srgbClr val="FF0000"/>
                </a:solidFill>
              </a:rPr>
              <a:t> : </a:t>
            </a:r>
            <a:r>
              <a:rPr lang="en-GB" b="1" dirty="0" err="1">
                <a:solidFill>
                  <a:srgbClr val="FF0000"/>
                </a:solidFill>
              </a:rPr>
              <a:t>realtà</a:t>
            </a:r>
            <a:r>
              <a:rPr lang="en-GB" b="1" dirty="0">
                <a:solidFill>
                  <a:srgbClr val="FF0000"/>
                </a:solidFill>
              </a:rPr>
              <a:t>- </a:t>
            </a:r>
            <a:r>
              <a:rPr lang="en-GB" b="1" dirty="0" err="1">
                <a:solidFill>
                  <a:srgbClr val="FF0000"/>
                </a:solidFill>
              </a:rPr>
              <a:t>certezza</a:t>
            </a:r>
            <a:br>
              <a:rPr lang="en-GB" dirty="0"/>
            </a:br>
            <a:r>
              <a:rPr lang="en-GB" sz="2700" dirty="0"/>
              <a:t>(</a:t>
            </a:r>
            <a:r>
              <a:rPr lang="en-GB" sz="2400" dirty="0"/>
              <a:t>when the condition is real or possible. It is used the present indicative in both clauses or</a:t>
            </a:r>
            <a:br>
              <a:rPr lang="en-GB" sz="2400" dirty="0"/>
            </a:br>
            <a:r>
              <a:rPr lang="en-GB" sz="2400" dirty="0"/>
              <a:t> future + future 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6988D-ACD2-4CCD-B553-238A190C1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11" y="1527314"/>
            <a:ext cx="11155016" cy="1679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/>
              <a:t>. Se </a:t>
            </a:r>
            <a:r>
              <a:rPr lang="en-GB" sz="3600" b="1" dirty="0" err="1"/>
              <a:t>vuoi</a:t>
            </a:r>
            <a:r>
              <a:rPr lang="en-GB" sz="3600" b="1" dirty="0"/>
              <a:t> </a:t>
            </a:r>
            <a:r>
              <a:rPr lang="en-GB" sz="3600" dirty="0" err="1"/>
              <a:t>risparmiare</a:t>
            </a:r>
            <a:r>
              <a:rPr lang="en-GB" sz="3600" dirty="0"/>
              <a:t>, </a:t>
            </a:r>
            <a:r>
              <a:rPr lang="en-GB" sz="3600" b="1" dirty="0" err="1"/>
              <a:t>devi</a:t>
            </a:r>
            <a:r>
              <a:rPr lang="en-GB" sz="3600" dirty="0"/>
              <a:t> </a:t>
            </a:r>
            <a:r>
              <a:rPr lang="en-GB" sz="3600" dirty="0" err="1"/>
              <a:t>comprare</a:t>
            </a:r>
            <a:r>
              <a:rPr lang="en-GB" sz="3600" dirty="0"/>
              <a:t> un </a:t>
            </a:r>
            <a:r>
              <a:rPr lang="en-GB" sz="3600" dirty="0" err="1"/>
              <a:t>cellulare</a:t>
            </a:r>
            <a:r>
              <a:rPr lang="en-GB" sz="3600" dirty="0"/>
              <a:t> Samsung</a:t>
            </a:r>
          </a:p>
          <a:p>
            <a:pPr marL="0" indent="0">
              <a:buNone/>
            </a:pPr>
            <a:r>
              <a:rPr lang="en-GB" sz="3600" dirty="0"/>
              <a:t>. </a:t>
            </a:r>
            <a:r>
              <a:rPr lang="en-GB" sz="3600" b="1" dirty="0"/>
              <a:t>Se</a:t>
            </a:r>
            <a:r>
              <a:rPr lang="en-GB" sz="3600" dirty="0"/>
              <a:t> </a:t>
            </a:r>
            <a:r>
              <a:rPr lang="en-GB" sz="3600" b="1" dirty="0" err="1"/>
              <a:t>giocherai</a:t>
            </a:r>
            <a:r>
              <a:rPr lang="en-GB" sz="3600" b="1" dirty="0"/>
              <a:t> </a:t>
            </a:r>
            <a:r>
              <a:rPr lang="en-GB" sz="3600" dirty="0"/>
              <a:t>con la Wii , </a:t>
            </a:r>
            <a:r>
              <a:rPr lang="en-GB" sz="3600" dirty="0" err="1"/>
              <a:t>allora</a:t>
            </a:r>
            <a:r>
              <a:rPr lang="en-GB" sz="3600" dirty="0"/>
              <a:t> </a:t>
            </a:r>
            <a:r>
              <a:rPr lang="en-GB" sz="3600" b="1" dirty="0" err="1"/>
              <a:t>verró</a:t>
            </a:r>
            <a:r>
              <a:rPr lang="en-GB" sz="3600" dirty="0"/>
              <a:t> </a:t>
            </a:r>
            <a:r>
              <a:rPr lang="en-GB" sz="3600" dirty="0" err="1"/>
              <a:t>anch’io</a:t>
            </a:r>
            <a:endParaRPr lang="en-GB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C26F61-A186-4702-8B33-8F59543D7464}"/>
              </a:ext>
            </a:extLst>
          </p:cNvPr>
          <p:cNvSpPr txBox="1"/>
          <p:nvPr/>
        </p:nvSpPr>
        <p:spPr>
          <a:xfrm>
            <a:off x="92768" y="3207028"/>
            <a:ext cx="120992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rgbClr val="FF0000"/>
                </a:solidFill>
              </a:rPr>
              <a:t>Periodo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ipotetico</a:t>
            </a:r>
            <a:r>
              <a:rPr lang="en-GB" sz="3600" b="1" dirty="0">
                <a:solidFill>
                  <a:srgbClr val="FF0000"/>
                </a:solidFill>
              </a:rPr>
              <a:t> di 2˚ </a:t>
            </a:r>
            <a:r>
              <a:rPr lang="en-GB" sz="3600" b="1" dirty="0" err="1">
                <a:solidFill>
                  <a:srgbClr val="FF0000"/>
                </a:solidFill>
              </a:rPr>
              <a:t>tipo</a:t>
            </a:r>
            <a:r>
              <a:rPr lang="en-GB" sz="3600" b="1" dirty="0">
                <a:solidFill>
                  <a:srgbClr val="FF0000"/>
                </a:solidFill>
              </a:rPr>
              <a:t> : </a:t>
            </a:r>
            <a:r>
              <a:rPr lang="en-GB" sz="3600" b="1" dirty="0" err="1">
                <a:solidFill>
                  <a:srgbClr val="FF0000"/>
                </a:solidFill>
              </a:rPr>
              <a:t>possibilità</a:t>
            </a:r>
            <a:r>
              <a:rPr lang="en-GB" sz="3600" b="1" dirty="0">
                <a:solidFill>
                  <a:srgbClr val="FF0000"/>
                </a:solidFill>
              </a:rPr>
              <a:t>/</a:t>
            </a:r>
            <a:r>
              <a:rPr lang="en-GB" sz="3600" b="1" dirty="0" err="1">
                <a:solidFill>
                  <a:srgbClr val="FF0000"/>
                </a:solidFill>
              </a:rPr>
              <a:t>impossibilità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nel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presente</a:t>
            </a:r>
            <a:endParaRPr lang="en-GB" sz="3600" b="1" dirty="0">
              <a:solidFill>
                <a:srgbClr val="FF0000"/>
              </a:solidFill>
            </a:endParaRPr>
          </a:p>
          <a:p>
            <a:r>
              <a:rPr lang="en-GB" sz="2800" dirty="0"/>
              <a:t>(describes conditions that are not likely to occur).</a:t>
            </a:r>
          </a:p>
          <a:p>
            <a:r>
              <a:rPr lang="en-GB" sz="2800" dirty="0"/>
              <a:t> </a:t>
            </a:r>
            <a:r>
              <a:rPr lang="en-GB" sz="3200" b="1" dirty="0"/>
              <a:t>Se + </a:t>
            </a:r>
            <a:r>
              <a:rPr lang="en-GB" sz="3200" b="1" dirty="0" err="1"/>
              <a:t>congiuntivo</a:t>
            </a:r>
            <a:r>
              <a:rPr lang="en-GB" sz="3200" b="1" dirty="0"/>
              <a:t> </a:t>
            </a:r>
            <a:r>
              <a:rPr lang="en-GB" sz="3200" b="1" dirty="0" err="1"/>
              <a:t>imperfetto</a:t>
            </a:r>
            <a:r>
              <a:rPr lang="en-GB" sz="3200" b="1" dirty="0"/>
              <a:t> + </a:t>
            </a:r>
            <a:r>
              <a:rPr lang="en-GB" sz="3200" b="1" dirty="0" err="1"/>
              <a:t>condizionale</a:t>
            </a:r>
            <a:endParaRPr lang="en-GB" sz="3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6D5B1B-6078-4022-90A2-87B6282086A2}"/>
              </a:ext>
            </a:extLst>
          </p:cNvPr>
          <p:cNvSpPr txBox="1"/>
          <p:nvPr/>
        </p:nvSpPr>
        <p:spPr>
          <a:xfrm>
            <a:off x="357811" y="5512904"/>
            <a:ext cx="11370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 . Se </a:t>
            </a:r>
            <a:r>
              <a:rPr lang="en-GB" sz="3600" b="1" dirty="0" err="1"/>
              <a:t>avessi</a:t>
            </a:r>
            <a:r>
              <a:rPr lang="en-GB" sz="3600" b="1" dirty="0"/>
              <a:t> </a:t>
            </a:r>
            <a:r>
              <a:rPr lang="en-GB" sz="3600" dirty="0" err="1"/>
              <a:t>piú</a:t>
            </a:r>
            <a:r>
              <a:rPr lang="en-GB" sz="3600" dirty="0"/>
              <a:t> </a:t>
            </a:r>
            <a:r>
              <a:rPr lang="en-GB" sz="3600" dirty="0" err="1"/>
              <a:t>soldi,</a:t>
            </a:r>
            <a:r>
              <a:rPr lang="en-GB" sz="3600" b="1" dirty="0" err="1"/>
              <a:t>mi</a:t>
            </a:r>
            <a:r>
              <a:rPr lang="en-GB" sz="3600" b="1" dirty="0"/>
              <a:t> </a:t>
            </a:r>
            <a:r>
              <a:rPr lang="en-GB" sz="3600" b="1" dirty="0" err="1"/>
              <a:t>comprei</a:t>
            </a:r>
            <a:r>
              <a:rPr lang="en-GB" sz="3600" b="1" dirty="0"/>
              <a:t> </a:t>
            </a:r>
            <a:r>
              <a:rPr lang="en-GB" sz="3600" dirty="0" err="1"/>
              <a:t>I’Iphone</a:t>
            </a:r>
            <a:r>
              <a:rPr lang="en-GB" sz="3600" dirty="0"/>
              <a:t> 10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1271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E542E-2D68-4E55-B5D3-3A3654A07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3339"/>
            <a:ext cx="12046226" cy="1442830"/>
          </a:xfrm>
        </p:spPr>
        <p:txBody>
          <a:bodyPr>
            <a:normAutofit fontScale="90000"/>
          </a:bodyPr>
          <a:lstStyle/>
          <a:p>
            <a:r>
              <a:rPr lang="en-GB" b="1" dirty="0" err="1">
                <a:solidFill>
                  <a:srgbClr val="FF0000"/>
                </a:solidFill>
              </a:rPr>
              <a:t>Periodo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ipotetico</a:t>
            </a:r>
            <a:r>
              <a:rPr lang="en-GB" b="1" dirty="0">
                <a:solidFill>
                  <a:srgbClr val="FF0000"/>
                </a:solidFill>
              </a:rPr>
              <a:t> di 3˚ </a:t>
            </a:r>
            <a:r>
              <a:rPr lang="en-GB" b="1" dirty="0" err="1">
                <a:solidFill>
                  <a:srgbClr val="FF0000"/>
                </a:solidFill>
              </a:rPr>
              <a:t>tipo</a:t>
            </a:r>
            <a:r>
              <a:rPr lang="en-GB" b="1" dirty="0">
                <a:solidFill>
                  <a:srgbClr val="FF0000"/>
                </a:solidFill>
              </a:rPr>
              <a:t> : </a:t>
            </a:r>
            <a:r>
              <a:rPr lang="en-GB" b="1" dirty="0" err="1">
                <a:solidFill>
                  <a:srgbClr val="FF0000"/>
                </a:solidFill>
              </a:rPr>
              <a:t>impossibilità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nel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passato</a:t>
            </a:r>
            <a:br>
              <a:rPr lang="en-GB" dirty="0"/>
            </a:br>
            <a:r>
              <a:rPr lang="en-GB" sz="2700" dirty="0"/>
              <a:t>(</a:t>
            </a:r>
            <a:r>
              <a:rPr lang="en-GB" sz="2400" dirty="0"/>
              <a:t>it describes situations that are contrary to facts , cannot happen any more)</a:t>
            </a:r>
            <a:br>
              <a:rPr lang="en-GB" sz="2400" dirty="0"/>
            </a:br>
            <a:br>
              <a:rPr lang="en-GB" sz="2400" dirty="0"/>
            </a:br>
            <a:r>
              <a:rPr lang="en-GB" sz="3600" b="1" dirty="0">
                <a:solidFill>
                  <a:srgbClr val="0070C0"/>
                </a:solidFill>
              </a:rPr>
              <a:t>Se + </a:t>
            </a:r>
            <a:r>
              <a:rPr lang="en-GB" sz="3600" b="1" dirty="0" err="1">
                <a:solidFill>
                  <a:srgbClr val="0070C0"/>
                </a:solidFill>
              </a:rPr>
              <a:t>congiuntivo</a:t>
            </a:r>
            <a:r>
              <a:rPr lang="en-GB" sz="3600" b="1" dirty="0">
                <a:solidFill>
                  <a:srgbClr val="0070C0"/>
                </a:solidFill>
              </a:rPr>
              <a:t> </a:t>
            </a:r>
            <a:r>
              <a:rPr lang="en-GB" sz="3600" b="1" dirty="0" err="1">
                <a:solidFill>
                  <a:srgbClr val="0070C0"/>
                </a:solidFill>
              </a:rPr>
              <a:t>trapassato</a:t>
            </a:r>
            <a:r>
              <a:rPr lang="en-GB" sz="1800" b="1" dirty="0">
                <a:solidFill>
                  <a:srgbClr val="0070C0"/>
                </a:solidFill>
              </a:rPr>
              <a:t>(past perfect subjunctive) </a:t>
            </a:r>
            <a:r>
              <a:rPr lang="en-GB" sz="3600" b="1" dirty="0"/>
              <a:t>+ </a:t>
            </a:r>
            <a:r>
              <a:rPr lang="en-GB" sz="3600" b="1" dirty="0" err="1">
                <a:solidFill>
                  <a:srgbClr val="0070C0"/>
                </a:solidFill>
              </a:rPr>
              <a:t>condizionale</a:t>
            </a:r>
            <a:r>
              <a:rPr lang="en-GB" sz="3600" b="1" dirty="0">
                <a:solidFill>
                  <a:srgbClr val="0070C0"/>
                </a:solidFill>
              </a:rPr>
              <a:t> </a:t>
            </a:r>
            <a:r>
              <a:rPr lang="en-GB" sz="3600" b="1" dirty="0" err="1">
                <a:solidFill>
                  <a:srgbClr val="0070C0"/>
                </a:solidFill>
              </a:rPr>
              <a:t>passato</a:t>
            </a:r>
            <a:r>
              <a:rPr lang="en-GB" sz="3600" b="1" dirty="0">
                <a:solidFill>
                  <a:srgbClr val="0070C0"/>
                </a:solidFill>
              </a:rPr>
              <a:t> </a:t>
            </a:r>
            <a:r>
              <a:rPr lang="en-GB" sz="1600" b="1" dirty="0">
                <a:solidFill>
                  <a:srgbClr val="0070C0"/>
                </a:solidFill>
              </a:rPr>
              <a:t>(past conditional</a:t>
            </a:r>
            <a:r>
              <a:rPr lang="en-GB" sz="1600" b="1" dirty="0"/>
              <a:t>)</a:t>
            </a:r>
            <a:r>
              <a:rPr lang="en-GB" sz="3600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6988D-ACD2-4CCD-B553-238A190C1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99861"/>
            <a:ext cx="12046226" cy="4658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/>
              <a:t>Se </a:t>
            </a:r>
            <a:r>
              <a:rPr lang="en-GB" sz="3600" b="1" dirty="0" err="1"/>
              <a:t>avessi</a:t>
            </a:r>
            <a:r>
              <a:rPr lang="en-GB" sz="3600" b="1" dirty="0"/>
              <a:t> </a:t>
            </a:r>
            <a:r>
              <a:rPr lang="en-GB" sz="3600" b="1" dirty="0" err="1"/>
              <a:t>avuto</a:t>
            </a:r>
            <a:r>
              <a:rPr lang="en-GB" sz="3600" b="1" dirty="0"/>
              <a:t> </a:t>
            </a:r>
            <a:r>
              <a:rPr lang="en-GB" sz="3600" dirty="0" err="1"/>
              <a:t>più</a:t>
            </a:r>
            <a:r>
              <a:rPr lang="en-GB" sz="3600" dirty="0"/>
              <a:t> </a:t>
            </a:r>
            <a:r>
              <a:rPr lang="en-GB" sz="3600" dirty="0" err="1"/>
              <a:t>soldi</a:t>
            </a:r>
            <a:r>
              <a:rPr lang="en-GB" sz="3600" dirty="0"/>
              <a:t>, </a:t>
            </a:r>
            <a:r>
              <a:rPr lang="en-GB" sz="3600" b="1" dirty="0" err="1"/>
              <a:t>avrei</a:t>
            </a:r>
            <a:r>
              <a:rPr lang="en-GB" sz="3600" b="1" dirty="0"/>
              <a:t> </a:t>
            </a:r>
            <a:r>
              <a:rPr lang="en-GB" sz="3600" dirty="0"/>
              <a:t> </a:t>
            </a:r>
            <a:r>
              <a:rPr lang="en-GB" sz="3600" b="1" dirty="0" err="1"/>
              <a:t>comprato</a:t>
            </a:r>
            <a:r>
              <a:rPr lang="en-GB" sz="3600" dirty="0"/>
              <a:t> un </a:t>
            </a:r>
            <a:r>
              <a:rPr lang="en-GB" sz="3600" dirty="0" err="1"/>
              <a:t>Iphone</a:t>
            </a:r>
            <a:r>
              <a:rPr lang="en-GB" sz="3600" dirty="0"/>
              <a:t> 10.</a:t>
            </a:r>
          </a:p>
          <a:p>
            <a:pPr marL="0" indent="0">
              <a:buNone/>
            </a:pPr>
            <a:r>
              <a:rPr lang="en-GB" b="1" dirty="0"/>
              <a:t>Se </a:t>
            </a:r>
            <a:r>
              <a:rPr lang="en-GB" b="1" dirty="0" err="1"/>
              <a:t>avessi</a:t>
            </a:r>
            <a:r>
              <a:rPr lang="en-GB" b="1" dirty="0"/>
              <a:t> </a:t>
            </a:r>
            <a:r>
              <a:rPr lang="en-GB" dirty="0" err="1"/>
              <a:t>più</a:t>
            </a:r>
            <a:r>
              <a:rPr lang="en-GB" dirty="0"/>
              <a:t> </a:t>
            </a:r>
            <a:r>
              <a:rPr lang="en-GB" dirty="0" err="1"/>
              <a:t>soldi</a:t>
            </a:r>
            <a:r>
              <a:rPr lang="en-GB" dirty="0"/>
              <a:t> mi </a:t>
            </a:r>
            <a:r>
              <a:rPr lang="en-GB" b="1" dirty="0" err="1"/>
              <a:t>comprerei</a:t>
            </a:r>
            <a:r>
              <a:rPr lang="en-GB" dirty="0"/>
              <a:t> un </a:t>
            </a:r>
            <a:r>
              <a:rPr lang="en-GB" dirty="0" err="1"/>
              <a:t>Iphone</a:t>
            </a:r>
            <a:r>
              <a:rPr lang="en-GB" dirty="0"/>
              <a:t> 10.</a:t>
            </a:r>
          </a:p>
          <a:p>
            <a:pPr marL="0" indent="0">
              <a:buNone/>
            </a:pPr>
            <a:r>
              <a:rPr lang="en-GB" sz="3600" b="1" dirty="0"/>
              <a:t>Se</a:t>
            </a:r>
            <a:r>
              <a:rPr lang="en-GB" sz="3600" dirty="0"/>
              <a:t> </a:t>
            </a:r>
            <a:r>
              <a:rPr lang="en-GB" sz="3600" b="1" dirty="0"/>
              <a:t>non </a:t>
            </a:r>
            <a:r>
              <a:rPr lang="en-GB" sz="3600" b="1" dirty="0" err="1"/>
              <a:t>fossi</a:t>
            </a:r>
            <a:r>
              <a:rPr lang="en-GB" sz="3600" b="1" dirty="0"/>
              <a:t> </a:t>
            </a:r>
            <a:r>
              <a:rPr lang="en-GB" sz="3600" b="1" dirty="0" err="1"/>
              <a:t>andato</a:t>
            </a:r>
            <a:r>
              <a:rPr lang="en-GB" sz="3600" b="1" dirty="0"/>
              <a:t> </a:t>
            </a:r>
            <a:r>
              <a:rPr lang="en-GB" sz="3600" dirty="0"/>
              <a:t>a </a:t>
            </a:r>
            <a:r>
              <a:rPr lang="en-GB" sz="3600" dirty="0" err="1"/>
              <a:t>scuola</a:t>
            </a:r>
            <a:r>
              <a:rPr lang="en-GB" sz="3600" dirty="0"/>
              <a:t> , </a:t>
            </a:r>
            <a:r>
              <a:rPr lang="en-GB" sz="3600" b="1" dirty="0" err="1"/>
              <a:t>sarei</a:t>
            </a:r>
            <a:r>
              <a:rPr lang="en-GB" sz="3600" b="1" dirty="0"/>
              <a:t> </a:t>
            </a:r>
            <a:r>
              <a:rPr lang="en-GB" sz="3600" b="1" dirty="0" err="1"/>
              <a:t>stato</a:t>
            </a:r>
            <a:r>
              <a:rPr lang="en-GB" sz="3600" b="1" dirty="0"/>
              <a:t> </a:t>
            </a:r>
            <a:r>
              <a:rPr lang="en-GB" sz="3600" dirty="0"/>
              <a:t>a casa a </a:t>
            </a:r>
            <a:r>
              <a:rPr lang="en-GB" sz="3600" dirty="0" err="1"/>
              <a:t>giocare</a:t>
            </a:r>
            <a:r>
              <a:rPr lang="en-GB" sz="3600" dirty="0"/>
              <a:t> con la </a:t>
            </a:r>
            <a:r>
              <a:rPr lang="en-GB" sz="3600" dirty="0" err="1"/>
              <a:t>mia</a:t>
            </a:r>
            <a:r>
              <a:rPr lang="en-GB" sz="3600" dirty="0"/>
              <a:t> </a:t>
            </a:r>
            <a:r>
              <a:rPr lang="en-GB" sz="3600" dirty="0" err="1"/>
              <a:t>playstation</a:t>
            </a:r>
            <a:r>
              <a:rPr lang="en-GB" sz="3600" dirty="0"/>
              <a:t>.</a:t>
            </a:r>
          </a:p>
          <a:p>
            <a:pPr marL="0" indent="0">
              <a:buNone/>
            </a:pPr>
            <a:r>
              <a:rPr lang="en-GB" b="1" dirty="0"/>
              <a:t>Se non </a:t>
            </a:r>
            <a:r>
              <a:rPr lang="en-GB" b="1" dirty="0" err="1"/>
              <a:t>fossi</a:t>
            </a:r>
            <a:r>
              <a:rPr lang="en-GB" b="1" dirty="0"/>
              <a:t> </a:t>
            </a:r>
            <a:r>
              <a:rPr lang="en-GB" dirty="0"/>
              <a:t>a </a:t>
            </a:r>
            <a:r>
              <a:rPr lang="en-GB" dirty="0" err="1"/>
              <a:t>scuola</a:t>
            </a:r>
            <a:r>
              <a:rPr lang="en-GB" dirty="0"/>
              <a:t> </a:t>
            </a:r>
            <a:r>
              <a:rPr lang="en-GB" b="1" dirty="0" err="1"/>
              <a:t>sarei</a:t>
            </a:r>
            <a:r>
              <a:rPr lang="en-GB" b="1" dirty="0"/>
              <a:t> </a:t>
            </a:r>
            <a:r>
              <a:rPr lang="en-GB" dirty="0" err="1"/>
              <a:t>sicuramente</a:t>
            </a:r>
            <a:r>
              <a:rPr lang="en-GB" dirty="0"/>
              <a:t> a casa a </a:t>
            </a:r>
            <a:r>
              <a:rPr lang="en-GB" dirty="0" err="1"/>
              <a:t>giocare</a:t>
            </a:r>
            <a:r>
              <a:rPr lang="en-GB" dirty="0"/>
              <a:t> con la </a:t>
            </a:r>
            <a:r>
              <a:rPr lang="en-GB" dirty="0" err="1"/>
              <a:t>mia</a:t>
            </a:r>
            <a:r>
              <a:rPr lang="en-GB" dirty="0"/>
              <a:t> </a:t>
            </a:r>
            <a:r>
              <a:rPr lang="en-GB" dirty="0" err="1"/>
              <a:t>playstation</a:t>
            </a:r>
            <a:r>
              <a:rPr lang="en-GB" dirty="0"/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6DC93C-0D7D-4295-A434-8CFCF8865BBB}"/>
              </a:ext>
            </a:extLst>
          </p:cNvPr>
          <p:cNvSpPr/>
          <p:nvPr/>
        </p:nvSpPr>
        <p:spPr>
          <a:xfrm>
            <a:off x="5844208" y="5738191"/>
            <a:ext cx="59170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Congiuntivo trapassato ( avessi mangiato/ fossi andato)   Condizionale passato ( avrei mangiato/ sarei andato )</a:t>
            </a:r>
            <a:r>
              <a:rPr lang="it-IT" sz="2000" dirty="0">
                <a:solidFill>
                  <a:srgbClr val="548DD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20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12CAA49-DF88-44C3-A219-CE1CA37524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96" y="5339941"/>
            <a:ext cx="2584174" cy="14428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FFC540D-5AEE-4AC8-9E46-1DA6E91F5D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435" y="2733260"/>
            <a:ext cx="1242391" cy="69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10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3089</TotalTime>
  <Words>2169</Words>
  <Application>Microsoft Office PowerPoint</Application>
  <PresentationFormat>Widescreen</PresentationFormat>
  <Paragraphs>361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Office Theme</vt:lpstr>
      <vt:lpstr>       </vt:lpstr>
      <vt:lpstr>Per cominciare Parliamo un po’ in gruppo o in coppia. Fate delle domande e rispondete usando il periodo ipotetico(if clauses) di 1˚ e 2˚ tipo. Extra : date delle motivazioni ( perchè…..)</vt:lpstr>
      <vt:lpstr>Esempi di possibili risposte. Extra : date delle motivazioni ( perchè…..)</vt:lpstr>
      <vt:lpstr>Sei dipendente dalla tecnologia? Fai il test, completando con il periodo ipotetico di 1˚ e 2˚ tipo</vt:lpstr>
      <vt:lpstr>Sei dipendente dalla tecnologia? Fai il test, completando con il periodo ipotetico di 1˚ e 2˚ tipo</vt:lpstr>
      <vt:lpstr>Sei dipendente dalla tecnologia? Fai il test, completando con il periodo ipotetico di 1˚ e 2˚ tipo</vt:lpstr>
      <vt:lpstr>                      RISULTATI </vt:lpstr>
      <vt:lpstr>Periodo ipotetico di 1˚ tipo : realtà- certezza (when the condition is real or possible. It is used the present indicative in both clauses or  future + future )</vt:lpstr>
      <vt:lpstr>Periodo ipotetico di 3˚ tipo : impossibilità nel passato (it describes situations that are contrary to facts , cannot happen any more)  Se + congiuntivo trapassato(past perfect subjunctive) + condizionale passato (past conditional) </vt:lpstr>
      <vt:lpstr>Completate le frasi:</vt:lpstr>
      <vt:lpstr>Per finire … Collega le due colonne per formare dei periodi ipotetici di 1˚, 2˚ e 3˚ tipo.</vt:lpstr>
      <vt:lpstr>PowerPoint Presentation</vt:lpstr>
      <vt:lpstr>Per finire … RISPOSTE </vt:lpstr>
      <vt:lpstr>Compiti : Immaginate e scrivete (200 parole) </vt:lpstr>
      <vt:lpstr>Periodo ipotetico. Completa le seguenti frasi con la forma corretta dei verbi.</vt:lpstr>
      <vt:lpstr> Immagina !  Video :”Come sarebbe la nostra vita senza lo smartphone?”  </vt:lpstr>
      <vt:lpstr>Quanti rimpianti ! Discutetene in gruppo</vt:lpstr>
      <vt:lpstr>Verbi che vogliono il congiuntivo </vt:lpstr>
      <vt:lpstr>After impersonal expression </vt:lpstr>
      <vt:lpstr>Congiuntivo presente</vt:lpstr>
      <vt:lpstr>Congiuntivo presente - irregolari </vt:lpstr>
      <vt:lpstr>Congiuntivo presente -  irregolari</vt:lpstr>
      <vt:lpstr>Congiuntivo presente - irregolari</vt:lpstr>
      <vt:lpstr>Congiuntivo passato ( Past subjunctive)</vt:lpstr>
      <vt:lpstr>Congiuntivo passato</vt:lpstr>
      <vt:lpstr>Esempi</vt:lpstr>
      <vt:lpstr>Congiuntivo imperfetto</vt:lpstr>
      <vt:lpstr>Congiuntivo imperfetto : verbi regolari</vt:lpstr>
      <vt:lpstr>Congiuntivo imperfetto : irregolari</vt:lpstr>
      <vt:lpstr>Congiuntivo imperfetto : irregolari</vt:lpstr>
      <vt:lpstr>CONGIUNTIVO TRAPASSATO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Quanto sei bella, Roma!</dc:title>
  <dc:creator>Simon Tucker</dc:creator>
  <cp:lastModifiedBy>Pasquina Di Tano</cp:lastModifiedBy>
  <cp:revision>143</cp:revision>
  <dcterms:created xsi:type="dcterms:W3CDTF">2016-10-02T14:34:55Z</dcterms:created>
  <dcterms:modified xsi:type="dcterms:W3CDTF">2020-03-26T10:42:06Z</dcterms:modified>
</cp:coreProperties>
</file>