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22"/>
  </p:notesMasterIdLst>
  <p:sldIdLst>
    <p:sldId id="256" r:id="rId2"/>
    <p:sldId id="506" r:id="rId3"/>
    <p:sldId id="500" r:id="rId4"/>
    <p:sldId id="483" r:id="rId5"/>
    <p:sldId id="484" r:id="rId6"/>
    <p:sldId id="485" r:id="rId7"/>
    <p:sldId id="486" r:id="rId8"/>
    <p:sldId id="492" r:id="rId9"/>
    <p:sldId id="493" r:id="rId10"/>
    <p:sldId id="494" r:id="rId11"/>
    <p:sldId id="510" r:id="rId12"/>
    <p:sldId id="511" r:id="rId13"/>
    <p:sldId id="501" r:id="rId14"/>
    <p:sldId id="502" r:id="rId15"/>
    <p:sldId id="512" r:id="rId16"/>
    <p:sldId id="513" r:id="rId17"/>
    <p:sldId id="514" r:id="rId18"/>
    <p:sldId id="515" r:id="rId19"/>
    <p:sldId id="516" r:id="rId20"/>
    <p:sldId id="51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E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05" autoAdjust="0"/>
  </p:normalViewPr>
  <p:slideViewPr>
    <p:cSldViewPr snapToGrid="0" snapToObjects="1">
      <p:cViewPr>
        <p:scale>
          <a:sx n="100" d="100"/>
          <a:sy n="100" d="100"/>
        </p:scale>
        <p:origin x="-1584"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3AACB3-4662-6240-B41F-B07A238E3801}" type="datetimeFigureOut">
              <a:rPr lang="en-US" smtClean="0"/>
              <a:t>10/03/18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15E28-4DE2-194D-AF3A-4B5F0BE04192}" type="slidenum">
              <a:rPr lang="en-US" smtClean="0"/>
              <a:t>‹#›</a:t>
            </a:fld>
            <a:endParaRPr lang="en-US"/>
          </a:p>
        </p:txBody>
      </p:sp>
    </p:spTree>
    <p:extLst>
      <p:ext uri="{BB962C8B-B14F-4D97-AF65-F5344CB8AC3E}">
        <p14:creationId xmlns:p14="http://schemas.microsoft.com/office/powerpoint/2010/main" val="36109469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Held between 20 November 1945 and 1 October 1946</a:t>
            </a:r>
          </a:p>
        </p:txBody>
      </p:sp>
      <p:sp>
        <p:nvSpPr>
          <p:cNvPr id="4" name="Slide Number Placeholder 3"/>
          <p:cNvSpPr>
            <a:spLocks noGrp="1"/>
          </p:cNvSpPr>
          <p:nvPr>
            <p:ph type="sldNum" sz="quarter" idx="10"/>
          </p:nvPr>
        </p:nvSpPr>
        <p:spPr/>
        <p:txBody>
          <a:bodyPr/>
          <a:lstStyle/>
          <a:p>
            <a:fld id="{3D35AE5D-484C-324E-9855-E5F664C0DD0B}" type="slidenum">
              <a:rPr lang="en-US" smtClean="0"/>
              <a:t>7</a:t>
            </a:fld>
            <a:endParaRPr lang="en-US"/>
          </a:p>
        </p:txBody>
      </p:sp>
    </p:spTree>
    <p:extLst>
      <p:ext uri="{BB962C8B-B14F-4D97-AF65-F5344CB8AC3E}">
        <p14:creationId xmlns:p14="http://schemas.microsoft.com/office/powerpoint/2010/main" val="254280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290233-0DD1-4A80-BB1E-9ADC3556DBB6}" type="datetimeFigureOut">
              <a:rPr lang="en-US" smtClean="0"/>
              <a:t>10/03/18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290233-0DD1-4A80-BB1E-9ADC3556DBB6}" type="datetimeFigureOut">
              <a:rPr lang="en-US" smtClean="0"/>
              <a:t>10/03/18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290233-0DD1-4A80-BB1E-9ADC3556DBB6}" type="datetimeFigureOut">
              <a:rPr lang="en-US" smtClean="0"/>
              <a:t>10/03/18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290233-0DD1-4A80-BB1E-9ADC3556DBB6}" type="datetimeFigureOut">
              <a:rPr lang="en-US" smtClean="0"/>
              <a:t>10/03/18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290233-0DD1-4A80-BB1E-9ADC3556DBB6}" type="datetimeFigureOut">
              <a:rPr lang="en-US" smtClean="0"/>
              <a:t>10/03/18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290233-0DD1-4A80-BB1E-9ADC3556DBB6}" type="datetimeFigureOut">
              <a:rPr lang="en-US" smtClean="0"/>
              <a:t>10/03/18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290233-0DD1-4A80-BB1E-9ADC3556DBB6}" type="datetimeFigureOut">
              <a:rPr lang="en-US" smtClean="0"/>
              <a:t>10/03/18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290233-0DD1-4A80-BB1E-9ADC3556DBB6}" type="datetimeFigureOut">
              <a:rPr lang="en-US" smtClean="0"/>
              <a:t>10/03/18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290233-0DD1-4A80-BB1E-9ADC3556DBB6}" type="datetimeFigureOut">
              <a:rPr lang="en-US" smtClean="0"/>
              <a:t>10/03/18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290233-0DD1-4A80-BB1E-9ADC3556DBB6}" type="datetimeFigureOut">
              <a:rPr lang="en-US" smtClean="0"/>
              <a:t>10/03/18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90233-0DD1-4A80-BB1E-9ADC3556DBB6}" type="datetimeFigureOut">
              <a:rPr lang="en-US" smtClean="0"/>
              <a:t>10/03/18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4BAC9-6D41-4691-9299-18EF07EF017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4.png"/><Relationship Id="rId1" Type="http://schemas.microsoft.com/office/2007/relationships/media" Target="../media/media3.mp4"/><Relationship Id="rId2" Type="http://schemas.openxmlformats.org/officeDocument/2006/relationships/video" Target="../media/media3.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1" Type="http://schemas.openxmlformats.org/officeDocument/2006/relationships/image" Target="../media/image15.jpg"/><Relationship Id="rId12" Type="http://schemas.openxmlformats.org/officeDocument/2006/relationships/image" Target="../media/image16.jpg"/><Relationship Id="rId13" Type="http://schemas.openxmlformats.org/officeDocument/2006/relationships/image" Target="../media/image17.jpg"/><Relationship Id="rId14" Type="http://schemas.openxmlformats.org/officeDocument/2006/relationships/image" Target="../media/image18.jpg"/><Relationship Id="rId15" Type="http://schemas.openxmlformats.org/officeDocument/2006/relationships/image" Target="../media/image19.jpg"/><Relationship Id="rId16"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6" Type="http://schemas.openxmlformats.org/officeDocument/2006/relationships/image" Target="../media/image10.jpg"/><Relationship Id="rId7" Type="http://schemas.openxmlformats.org/officeDocument/2006/relationships/image" Target="../media/image11.jpg"/><Relationship Id="rId8" Type="http://schemas.openxmlformats.org/officeDocument/2006/relationships/image" Target="../media/image12.jpg"/><Relationship Id="rId9" Type="http://schemas.openxmlformats.org/officeDocument/2006/relationships/image" Target="../media/image13.jpg"/><Relationship Id="rId10"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 93 La vita e' bella (1998) - Roberto Benigni.jpg"/>
          <p:cNvPicPr>
            <a:picLocks noChangeAspect="1"/>
          </p:cNvPicPr>
          <p:nvPr/>
        </p:nvPicPr>
        <p:blipFill rotWithShape="1">
          <a:blip r:embed="rId2">
            <a:alphaModFix amt="69000"/>
            <a:extLst>
              <a:ext uri="{28A0092B-C50C-407E-A947-70E740481C1C}">
                <a14:useLocalDpi xmlns:a14="http://schemas.microsoft.com/office/drawing/2010/main" val="0"/>
              </a:ext>
            </a:extLst>
          </a:blip>
          <a:srcRect l="15250" r="12500"/>
          <a:stretch/>
        </p:blipFill>
        <p:spPr>
          <a:xfrm>
            <a:off x="0" y="0"/>
            <a:ext cx="9144000" cy="6858000"/>
          </a:xfrm>
          <a:prstGeom prst="rect">
            <a:avLst/>
          </a:prstGeom>
        </p:spPr>
      </p:pic>
      <p:sp>
        <p:nvSpPr>
          <p:cNvPr id="2" name="Title 1"/>
          <p:cNvSpPr>
            <a:spLocks noGrp="1"/>
          </p:cNvSpPr>
          <p:nvPr>
            <p:ph type="ctrTitle"/>
          </p:nvPr>
        </p:nvSpPr>
        <p:spPr>
          <a:xfrm>
            <a:off x="254000" y="1123950"/>
            <a:ext cx="8712199" cy="1924050"/>
          </a:xfrm>
        </p:spPr>
        <p:txBody>
          <a:bodyPr>
            <a:noAutofit/>
          </a:bodyPr>
          <a:lstStyle/>
          <a:p>
            <a:r>
              <a:rPr lang="en-US" sz="6200" dirty="0" smtClean="0">
                <a:solidFill>
                  <a:schemeClr val="tx1"/>
                </a:solidFill>
              </a:rPr>
              <a:t>Approaches to teaching </a:t>
            </a:r>
            <a:br>
              <a:rPr lang="en-US" sz="6200" dirty="0" smtClean="0">
                <a:solidFill>
                  <a:schemeClr val="tx1"/>
                </a:solidFill>
              </a:rPr>
            </a:br>
            <a:r>
              <a:rPr lang="en-US" sz="6200" i="1" dirty="0" smtClean="0">
                <a:solidFill>
                  <a:schemeClr val="tx1"/>
                </a:solidFill>
              </a:rPr>
              <a:t>La vita </a:t>
            </a:r>
            <a:r>
              <a:rPr lang="en-US" sz="6200" i="1" dirty="0" err="1" smtClean="0">
                <a:solidFill>
                  <a:schemeClr val="tx1"/>
                </a:solidFill>
              </a:rPr>
              <a:t>è</a:t>
            </a:r>
            <a:r>
              <a:rPr lang="en-US" sz="6200" i="1" dirty="0" smtClean="0">
                <a:solidFill>
                  <a:schemeClr val="tx1"/>
                </a:solidFill>
              </a:rPr>
              <a:t> </a:t>
            </a:r>
            <a:r>
              <a:rPr lang="en-US" sz="6200" i="1" dirty="0" err="1" smtClean="0">
                <a:solidFill>
                  <a:schemeClr val="tx1"/>
                </a:solidFill>
              </a:rPr>
              <a:t>bella</a:t>
            </a:r>
            <a:endParaRPr lang="en-US" sz="6200" dirty="0">
              <a:solidFill>
                <a:schemeClr val="tx1"/>
              </a:solidFill>
            </a:endParaRPr>
          </a:p>
        </p:txBody>
      </p:sp>
      <p:sp>
        <p:nvSpPr>
          <p:cNvPr id="3" name="Subtitle 2"/>
          <p:cNvSpPr>
            <a:spLocks noGrp="1"/>
          </p:cNvSpPr>
          <p:nvPr>
            <p:ph type="subTitle" idx="1"/>
          </p:nvPr>
        </p:nvSpPr>
        <p:spPr>
          <a:xfrm>
            <a:off x="254000" y="3886200"/>
            <a:ext cx="8331200" cy="2641600"/>
          </a:xfrm>
        </p:spPr>
        <p:txBody>
          <a:bodyPr>
            <a:noAutofit/>
          </a:bodyPr>
          <a:lstStyle/>
          <a:p>
            <a:pPr>
              <a:spcBef>
                <a:spcPts val="0"/>
              </a:spcBef>
            </a:pPr>
            <a:r>
              <a:rPr lang="en-US" sz="5000" dirty="0" smtClean="0">
                <a:solidFill>
                  <a:schemeClr val="tx1"/>
                </a:solidFill>
              </a:rPr>
              <a:t>By Charles L. Leavitt IV</a:t>
            </a:r>
          </a:p>
          <a:p>
            <a:pPr>
              <a:spcBef>
                <a:spcPts val="0"/>
              </a:spcBef>
            </a:pPr>
            <a:r>
              <a:rPr lang="en-US" sz="5000" i="1" dirty="0" smtClean="0">
                <a:solidFill>
                  <a:schemeClr val="tx1"/>
                </a:solidFill>
              </a:rPr>
              <a:t>Italian Teachers Day</a:t>
            </a:r>
          </a:p>
        </p:txBody>
      </p:sp>
    </p:spTree>
    <p:extLst>
      <p:ext uri="{BB962C8B-B14F-4D97-AF65-F5344CB8AC3E}">
        <p14:creationId xmlns:p14="http://schemas.microsoft.com/office/powerpoint/2010/main" val="12366886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lano 5.png"/>
          <p:cNvPicPr>
            <a:picLocks noChangeAspect="1"/>
          </p:cNvPicPr>
          <p:nvPr/>
        </p:nvPicPr>
        <p:blipFill rotWithShape="1">
          <a:blip r:embed="rId2">
            <a:alphaModFix amt="10000"/>
            <a:extLst>
              <a:ext uri="{28A0092B-C50C-407E-A947-70E740481C1C}">
                <a14:useLocalDpi xmlns:a14="http://schemas.microsoft.com/office/drawing/2010/main" val="0"/>
              </a:ext>
            </a:extLst>
          </a:blip>
          <a:srcRect l="9810" r="8016"/>
          <a:stretch/>
        </p:blipFill>
        <p:spPr>
          <a:xfrm>
            <a:off x="0" y="0"/>
            <a:ext cx="9144000" cy="6970608"/>
          </a:xfrm>
          <a:prstGeom prst="rect">
            <a:avLst/>
          </a:prstGeom>
        </p:spPr>
      </p:pic>
      <p:sp>
        <p:nvSpPr>
          <p:cNvPr id="2" name="Title 1"/>
          <p:cNvSpPr>
            <a:spLocks noGrp="1"/>
          </p:cNvSpPr>
          <p:nvPr>
            <p:ph type="title"/>
          </p:nvPr>
        </p:nvSpPr>
        <p:spPr>
          <a:xfrm>
            <a:off x="199792" y="-143480"/>
            <a:ext cx="8944208" cy="1336956"/>
          </a:xfrm>
        </p:spPr>
        <p:txBody>
          <a:bodyPr/>
          <a:lstStyle/>
          <a:p>
            <a:pPr algn="ctr"/>
            <a:r>
              <a:rPr lang="en-US" sz="3700" dirty="0">
                <a:solidFill>
                  <a:srgbClr val="FFFFFF"/>
                </a:solidFill>
              </a:rPr>
              <a:t>Emilio </a:t>
            </a:r>
            <a:r>
              <a:rPr lang="en-US" sz="3700" dirty="0" err="1">
                <a:solidFill>
                  <a:srgbClr val="FFFFFF"/>
                </a:solidFill>
              </a:rPr>
              <a:t>Cecchi</a:t>
            </a:r>
            <a:r>
              <a:rPr lang="en-US" sz="3700" dirty="0">
                <a:solidFill>
                  <a:srgbClr val="FFFFFF"/>
                </a:solidFill>
              </a:rPr>
              <a:t>, “</a:t>
            </a:r>
            <a:r>
              <a:rPr lang="en-US" sz="3700" dirty="0" err="1">
                <a:solidFill>
                  <a:srgbClr val="FFFFFF"/>
                </a:solidFill>
              </a:rPr>
              <a:t>Immagini</a:t>
            </a:r>
            <a:r>
              <a:rPr lang="en-US" sz="3700" dirty="0">
                <a:solidFill>
                  <a:srgbClr val="FFFFFF"/>
                </a:solidFill>
              </a:rPr>
              <a:t> </a:t>
            </a:r>
            <a:r>
              <a:rPr lang="en-US" sz="3700" dirty="0" err="1" smtClean="0">
                <a:solidFill>
                  <a:srgbClr val="FFFFFF"/>
                </a:solidFill>
              </a:rPr>
              <a:t>dell’orrore</a:t>
            </a:r>
            <a:r>
              <a:rPr lang="en-US" sz="3700" dirty="0" smtClean="0">
                <a:solidFill>
                  <a:srgbClr val="FFFFFF"/>
                </a:solidFill>
              </a:rPr>
              <a:t>.” </a:t>
            </a:r>
            <a:r>
              <a:rPr lang="en-US" sz="3700" i="1" dirty="0" err="1" smtClean="0">
                <a:solidFill>
                  <a:srgbClr val="FFFFFF"/>
                </a:solidFill>
              </a:rPr>
              <a:t>Radiovoci</a:t>
            </a:r>
            <a:r>
              <a:rPr lang="en-US" sz="3700" dirty="0" smtClean="0">
                <a:solidFill>
                  <a:srgbClr val="FFFFFF"/>
                </a:solidFill>
              </a:rPr>
              <a:t> 9 June 1945</a:t>
            </a:r>
            <a:endParaRPr lang="en-US" sz="3700" dirty="0">
              <a:solidFill>
                <a:srgbClr val="FFFFFF"/>
              </a:solidFill>
            </a:endParaRPr>
          </a:p>
        </p:txBody>
      </p:sp>
      <p:sp>
        <p:nvSpPr>
          <p:cNvPr id="3" name="Content Placeholder 2"/>
          <p:cNvSpPr>
            <a:spLocks noGrp="1"/>
          </p:cNvSpPr>
          <p:nvPr>
            <p:ph idx="1"/>
          </p:nvPr>
        </p:nvSpPr>
        <p:spPr>
          <a:xfrm>
            <a:off x="85626" y="1193476"/>
            <a:ext cx="9004860" cy="5664524"/>
          </a:xfrm>
        </p:spPr>
        <p:txBody>
          <a:bodyPr>
            <a:noAutofit/>
          </a:bodyPr>
          <a:lstStyle/>
          <a:p>
            <a:pPr marL="0" indent="0">
              <a:lnSpc>
                <a:spcPct val="100000"/>
              </a:lnSpc>
              <a:spcBef>
                <a:spcPts val="0"/>
              </a:spcBef>
              <a:buNone/>
            </a:pPr>
            <a:r>
              <a:rPr lang="it-IT" sz="2200" dirty="0" smtClean="0"/>
              <a:t>“Non c’è dubbio che, in queste ultime settimane, quanto di meglio le sale cinematografiche potevano offrire al loro pubblico, era tutto come scancellato e annullato da </a:t>
            </a:r>
            <a:r>
              <a:rPr lang="it-IT" sz="2200" b="1" dirty="0" smtClean="0">
                <a:solidFill>
                  <a:srgbClr val="FEBE20"/>
                </a:solidFill>
              </a:rPr>
              <a:t>quei terribili documentari delle atrocità </a:t>
            </a:r>
            <a:r>
              <a:rPr lang="it-IT" sz="2200" dirty="0" smtClean="0"/>
              <a:t>scoperte dalle truppe di occupazione, </a:t>
            </a:r>
            <a:r>
              <a:rPr lang="it-IT" sz="2200" b="1" dirty="0" smtClean="0"/>
              <a:t>a </a:t>
            </a:r>
            <a:r>
              <a:rPr lang="it-IT" sz="2200" dirty="0" err="1" smtClean="0"/>
              <a:t>Buckenwald</a:t>
            </a:r>
            <a:r>
              <a:rPr lang="it-IT" sz="2200" dirty="0" smtClean="0"/>
              <a:t>, </a:t>
            </a:r>
            <a:r>
              <a:rPr lang="it-IT" sz="2200" dirty="0" err="1" smtClean="0"/>
              <a:t>Dachau</a:t>
            </a:r>
            <a:r>
              <a:rPr lang="it-IT" sz="2200" dirty="0" smtClean="0"/>
              <a:t>, </a:t>
            </a:r>
            <a:r>
              <a:rPr lang="it-IT" sz="2200" dirty="0" err="1" smtClean="0"/>
              <a:t>Belsen</a:t>
            </a:r>
            <a:r>
              <a:rPr lang="it-IT" sz="2200" dirty="0" smtClean="0"/>
              <a:t> ed altri campi di concentramento.” </a:t>
            </a:r>
          </a:p>
          <a:p>
            <a:pPr marL="0" indent="0">
              <a:lnSpc>
                <a:spcPct val="100000"/>
              </a:lnSpc>
              <a:spcBef>
                <a:spcPts val="0"/>
              </a:spcBef>
              <a:buNone/>
            </a:pPr>
            <a:endParaRPr lang="it-IT" sz="1100" dirty="0" smtClean="0"/>
          </a:p>
          <a:p>
            <a:pPr marL="0" indent="0">
              <a:lnSpc>
                <a:spcPct val="100000"/>
              </a:lnSpc>
              <a:spcBef>
                <a:spcPts val="0"/>
              </a:spcBef>
              <a:buNone/>
            </a:pPr>
            <a:r>
              <a:rPr lang="it-IT" sz="2200" dirty="0" smtClean="0"/>
              <a:t>“Appunto perché </a:t>
            </a:r>
            <a:r>
              <a:rPr lang="it-IT" sz="2200" b="1" dirty="0" smtClean="0">
                <a:solidFill>
                  <a:srgbClr val="FEBE20"/>
                </a:solidFill>
              </a:rPr>
              <a:t>l’Europa</a:t>
            </a:r>
            <a:r>
              <a:rPr lang="it-IT" sz="2200" dirty="0" smtClean="0"/>
              <a:t> […] fu per secoli la più alta convivenza civile, ed </a:t>
            </a:r>
            <a:r>
              <a:rPr lang="it-IT" sz="2200" b="1" dirty="0" smtClean="0">
                <a:solidFill>
                  <a:srgbClr val="FEBE20"/>
                </a:solidFill>
              </a:rPr>
              <a:t>a meno di perire</a:t>
            </a:r>
            <a:r>
              <a:rPr lang="it-IT" sz="2200" b="1" dirty="0" smtClean="0">
                <a:solidFill>
                  <a:srgbClr val="FFFF00"/>
                </a:solidFill>
              </a:rPr>
              <a:t> </a:t>
            </a:r>
            <a:r>
              <a:rPr lang="it-IT" sz="2200" dirty="0" smtClean="0"/>
              <a:t>deve tornare ad esserlo, in forme sempre più leali e più strette: era necessario che, in seno a tale convivenza, tutti conoscessero quali insuperate devastazioni materiali e morali il furore della guerra fu capace a produrre.”</a:t>
            </a:r>
          </a:p>
          <a:p>
            <a:pPr marL="0" indent="0">
              <a:lnSpc>
                <a:spcPct val="100000"/>
              </a:lnSpc>
              <a:spcBef>
                <a:spcPts val="0"/>
              </a:spcBef>
              <a:buNone/>
            </a:pPr>
            <a:endParaRPr lang="it-IT" sz="1100" dirty="0" smtClean="0"/>
          </a:p>
          <a:p>
            <a:pPr marL="0" indent="0">
              <a:lnSpc>
                <a:spcPct val="100000"/>
              </a:lnSpc>
              <a:spcBef>
                <a:spcPts val="0"/>
              </a:spcBef>
              <a:buNone/>
            </a:pPr>
            <a:r>
              <a:rPr lang="it-IT" sz="2200" dirty="0" smtClean="0"/>
              <a:t>“Sui limiti di questi eccessi bestiali, di questi orrori mostruosi, si può affacciarsi con l’occhio e con la mente; ma per subito ritrarsene. Non dimenticheremo più mai d’aver veduto queste opere dell’inferno e della notte: ma </a:t>
            </a:r>
            <a:r>
              <a:rPr lang="it-IT" sz="2200" b="1" dirty="0" smtClean="0">
                <a:solidFill>
                  <a:srgbClr val="FEBE20"/>
                </a:solidFill>
              </a:rPr>
              <a:t>togliamone lo sguardo. Il mondo ha bisogno d’avviarsi finalmente ad uscire dagli incubi</a:t>
            </a:r>
            <a:r>
              <a:rPr lang="it-IT" sz="2200" dirty="0" smtClean="0"/>
              <a:t>. E di ricominciare a respirare, e sperare.”</a:t>
            </a:r>
            <a:endParaRPr lang="it-IT" sz="2200" dirty="0"/>
          </a:p>
        </p:txBody>
      </p:sp>
    </p:spTree>
    <p:extLst>
      <p:ext uri="{BB962C8B-B14F-4D97-AF65-F5344CB8AC3E}">
        <p14:creationId xmlns:p14="http://schemas.microsoft.com/office/powerpoint/2010/main" val="10009074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errara 1.jpg"/>
          <p:cNvPicPr>
            <a:picLocks noChangeAspect="1"/>
          </p:cNvPicPr>
          <p:nvPr/>
        </p:nvPicPr>
        <p:blipFill rotWithShape="1">
          <a:blip r:embed="rId2">
            <a:alphaModFix amt="19000"/>
            <a:extLst>
              <a:ext uri="{28A0092B-C50C-407E-A947-70E740481C1C}">
                <a14:useLocalDpi xmlns:a14="http://schemas.microsoft.com/office/drawing/2010/main" val="0"/>
              </a:ext>
            </a:extLst>
          </a:blip>
          <a:srcRect t="32111" b="15400"/>
          <a:stretch/>
        </p:blipFill>
        <p:spPr>
          <a:xfrm>
            <a:off x="0" y="0"/>
            <a:ext cx="9144000" cy="6858000"/>
          </a:xfrm>
          <a:prstGeom prst="rect">
            <a:avLst/>
          </a:prstGeom>
        </p:spPr>
      </p:pic>
      <p:sp>
        <p:nvSpPr>
          <p:cNvPr id="2" name="Title 1"/>
          <p:cNvSpPr>
            <a:spLocks noGrp="1"/>
          </p:cNvSpPr>
          <p:nvPr>
            <p:ph type="title"/>
          </p:nvPr>
        </p:nvSpPr>
        <p:spPr>
          <a:xfrm>
            <a:off x="457200" y="12700"/>
            <a:ext cx="8229600" cy="1143000"/>
          </a:xfrm>
        </p:spPr>
        <p:txBody>
          <a:bodyPr/>
          <a:lstStyle/>
          <a:p>
            <a:r>
              <a:rPr lang="en-US" dirty="0" smtClean="0"/>
              <a:t>“</a:t>
            </a:r>
            <a:r>
              <a:rPr lang="en-US" dirty="0" err="1" smtClean="0"/>
              <a:t>Una</a:t>
            </a:r>
            <a:r>
              <a:rPr lang="en-US" dirty="0" smtClean="0"/>
              <a:t> </a:t>
            </a:r>
            <a:r>
              <a:rPr lang="en-US" dirty="0" err="1" smtClean="0"/>
              <a:t>lapide</a:t>
            </a:r>
            <a:r>
              <a:rPr lang="en-US" dirty="0" smtClean="0"/>
              <a:t> in via Mazzini</a:t>
            </a:r>
            <a:r>
              <a:rPr lang="en-US" dirty="0" smtClean="0"/>
              <a:t>”</a:t>
            </a:r>
            <a:endParaRPr lang="en-US" dirty="0"/>
          </a:p>
        </p:txBody>
      </p:sp>
      <p:pic>
        <p:nvPicPr>
          <p:cNvPr id="4" name="Content Placeholder 3" descr="7779-1.jpg"/>
          <p:cNvPicPr>
            <a:picLocks noGrp="1" noChangeAspect="1"/>
          </p:cNvPicPr>
          <p:nvPr>
            <p:ph sz="half" idx="1"/>
          </p:nvPr>
        </p:nvPicPr>
        <p:blipFill>
          <a:blip r:embed="rId3">
            <a:extLst>
              <a:ext uri="{28A0092B-C50C-407E-A947-70E740481C1C}">
                <a14:useLocalDpi xmlns:a14="http://schemas.microsoft.com/office/drawing/2010/main" val="0"/>
              </a:ext>
            </a:extLst>
          </a:blip>
          <a:srcRect l="-18377" r="-18377"/>
          <a:stretch>
            <a:fillRect/>
          </a:stretch>
        </p:blipFill>
        <p:spPr>
          <a:xfrm>
            <a:off x="-266700" y="1968501"/>
            <a:ext cx="3252411" cy="3644900"/>
          </a:xfrm>
        </p:spPr>
      </p:pic>
      <p:sp>
        <p:nvSpPr>
          <p:cNvPr id="5" name="Content Placeholder 4"/>
          <p:cNvSpPr>
            <a:spLocks noGrp="1"/>
          </p:cNvSpPr>
          <p:nvPr>
            <p:ph sz="half" idx="2"/>
          </p:nvPr>
        </p:nvSpPr>
        <p:spPr>
          <a:xfrm>
            <a:off x="2794000" y="1600200"/>
            <a:ext cx="6184900" cy="5105400"/>
          </a:xfrm>
        </p:spPr>
        <p:txBody>
          <a:bodyPr>
            <a:noAutofit/>
          </a:bodyPr>
          <a:lstStyle/>
          <a:p>
            <a:pPr marL="0" indent="0">
              <a:lnSpc>
                <a:spcPct val="100000"/>
              </a:lnSpc>
              <a:spcBef>
                <a:spcPts val="0"/>
              </a:spcBef>
              <a:buNone/>
            </a:pPr>
            <a:r>
              <a:rPr lang="it-IT" sz="3300" dirty="0"/>
              <a:t>“Lui era stato a Buchenwald e, unico!, ne tornava, dopo avere sopportato chissà quali torture del corpo e dello spirito, dopo aver assistito a chissà quali orrori. Ebbene essi erano lì, a sua disposizione, tutti orecchi per ascoltare.” </a:t>
            </a:r>
            <a:endParaRPr lang="en-US" sz="3300" dirty="0"/>
          </a:p>
        </p:txBody>
      </p:sp>
    </p:spTree>
    <p:extLst>
      <p:ext uri="{BB962C8B-B14F-4D97-AF65-F5344CB8AC3E}">
        <p14:creationId xmlns:p14="http://schemas.microsoft.com/office/powerpoint/2010/main" val="28998162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errara 1.jpg"/>
          <p:cNvPicPr>
            <a:picLocks noChangeAspect="1"/>
          </p:cNvPicPr>
          <p:nvPr/>
        </p:nvPicPr>
        <p:blipFill rotWithShape="1">
          <a:blip r:embed="rId2">
            <a:alphaModFix amt="19000"/>
            <a:extLst>
              <a:ext uri="{28A0092B-C50C-407E-A947-70E740481C1C}">
                <a14:useLocalDpi xmlns:a14="http://schemas.microsoft.com/office/drawing/2010/main" val="0"/>
              </a:ext>
            </a:extLst>
          </a:blip>
          <a:srcRect t="32111" b="15400"/>
          <a:stretch/>
        </p:blipFill>
        <p:spPr>
          <a:xfrm>
            <a:off x="0" y="0"/>
            <a:ext cx="9144000" cy="6858000"/>
          </a:xfrm>
          <a:prstGeom prst="rect">
            <a:avLst/>
          </a:prstGeom>
        </p:spPr>
      </p:pic>
      <p:sp>
        <p:nvSpPr>
          <p:cNvPr id="2" name="Title 1"/>
          <p:cNvSpPr>
            <a:spLocks noGrp="1"/>
          </p:cNvSpPr>
          <p:nvPr>
            <p:ph type="title"/>
          </p:nvPr>
        </p:nvSpPr>
        <p:spPr>
          <a:xfrm>
            <a:off x="457200" y="12700"/>
            <a:ext cx="8229600" cy="1143000"/>
          </a:xfrm>
        </p:spPr>
        <p:txBody>
          <a:bodyPr/>
          <a:lstStyle/>
          <a:p>
            <a:r>
              <a:rPr lang="en-US" dirty="0" smtClean="0"/>
              <a:t>“</a:t>
            </a:r>
            <a:r>
              <a:rPr lang="en-US" dirty="0" err="1" smtClean="0"/>
              <a:t>Una</a:t>
            </a:r>
            <a:r>
              <a:rPr lang="en-US" dirty="0" smtClean="0"/>
              <a:t> </a:t>
            </a:r>
            <a:r>
              <a:rPr lang="en-US" dirty="0" err="1" smtClean="0"/>
              <a:t>lapide</a:t>
            </a:r>
            <a:r>
              <a:rPr lang="en-US" dirty="0" smtClean="0"/>
              <a:t> in via Mazzini”</a:t>
            </a:r>
            <a:endParaRPr lang="en-US" dirty="0"/>
          </a:p>
        </p:txBody>
      </p:sp>
      <p:pic>
        <p:nvPicPr>
          <p:cNvPr id="4" name="Content Placeholder 3" descr="7779-1.jpg"/>
          <p:cNvPicPr>
            <a:picLocks noGrp="1" noChangeAspect="1"/>
          </p:cNvPicPr>
          <p:nvPr>
            <p:ph sz="half" idx="1"/>
          </p:nvPr>
        </p:nvPicPr>
        <p:blipFill>
          <a:blip r:embed="rId3">
            <a:extLst>
              <a:ext uri="{28A0092B-C50C-407E-A947-70E740481C1C}">
                <a14:useLocalDpi xmlns:a14="http://schemas.microsoft.com/office/drawing/2010/main" val="0"/>
              </a:ext>
            </a:extLst>
          </a:blip>
          <a:srcRect l="-18377" r="-18377"/>
          <a:stretch>
            <a:fillRect/>
          </a:stretch>
        </p:blipFill>
        <p:spPr>
          <a:xfrm>
            <a:off x="-266700" y="1968501"/>
            <a:ext cx="3252411" cy="3644900"/>
          </a:xfrm>
        </p:spPr>
      </p:pic>
      <p:sp>
        <p:nvSpPr>
          <p:cNvPr id="5" name="Content Placeholder 4"/>
          <p:cNvSpPr>
            <a:spLocks noGrp="1"/>
          </p:cNvSpPr>
          <p:nvPr>
            <p:ph sz="half" idx="2"/>
          </p:nvPr>
        </p:nvSpPr>
        <p:spPr>
          <a:xfrm>
            <a:off x="2590800" y="1155700"/>
            <a:ext cx="6604000" cy="5549900"/>
          </a:xfrm>
        </p:spPr>
        <p:txBody>
          <a:bodyPr>
            <a:noAutofit/>
          </a:bodyPr>
          <a:lstStyle/>
          <a:p>
            <a:pPr marL="0" indent="0">
              <a:lnSpc>
                <a:spcPct val="100000"/>
              </a:lnSpc>
              <a:spcBef>
                <a:spcPts val="0"/>
              </a:spcBef>
              <a:buNone/>
            </a:pPr>
            <a:r>
              <a:rPr lang="it-IT" sz="3300" dirty="0" smtClean="0">
                <a:solidFill>
                  <a:srgbClr val="FFFFFF"/>
                </a:solidFill>
              </a:rPr>
              <a:t>“</a:t>
            </a:r>
            <a:r>
              <a:rPr lang="it-IT" sz="3300" dirty="0">
                <a:solidFill>
                  <a:srgbClr val="FFFFFF"/>
                </a:solidFill>
              </a:rPr>
              <a:t>Non era possibile francamente – esclamavano –, tirare avanti una conversazione con un individuo travestito! E d’altra parte, a lasciarlo parlare lui – continuavano –, eccolo subito che ripigliava a raccontarti di </a:t>
            </a:r>
            <a:r>
              <a:rPr lang="it-IT" sz="3300" dirty="0" err="1">
                <a:solidFill>
                  <a:srgbClr val="FFFFFF"/>
                </a:solidFill>
              </a:rPr>
              <a:t>Fòssoli</a:t>
            </a:r>
            <a:r>
              <a:rPr lang="it-IT" sz="3300" dirty="0">
                <a:solidFill>
                  <a:srgbClr val="FFFFFF"/>
                </a:solidFill>
              </a:rPr>
              <a:t>, della Germania, di Buchenwald, della fine di tutti quanti i suoi, eccetera: da non saper più, a un dato momento, in che modo squagliarsela.” </a:t>
            </a:r>
            <a:endParaRPr lang="en-US" sz="3300" dirty="0">
              <a:solidFill>
                <a:srgbClr val="FFFFFF"/>
              </a:solidFill>
            </a:endParaRPr>
          </a:p>
        </p:txBody>
      </p:sp>
    </p:spTree>
    <p:extLst>
      <p:ext uri="{BB962C8B-B14F-4D97-AF65-F5344CB8AC3E}">
        <p14:creationId xmlns:p14="http://schemas.microsoft.com/office/powerpoint/2010/main" val="3009920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9.jpg"/>
          <p:cNvPicPr>
            <a:picLocks noChangeAspect="1"/>
          </p:cNvPicPr>
          <p:nvPr/>
        </p:nvPicPr>
        <p:blipFill rotWithShape="1">
          <a:blip r:embed="rId2" cstate="print">
            <a:alphaModFix amt="13000"/>
            <a:extLst>
              <a:ext uri="{28A0092B-C50C-407E-A947-70E740481C1C}">
                <a14:useLocalDpi xmlns:a14="http://schemas.microsoft.com/office/drawing/2010/main" val="0"/>
              </a:ext>
            </a:extLst>
          </a:blip>
          <a:srcRect t="642" r="4090" b="1847"/>
          <a:stretch/>
        </p:blipFill>
        <p:spPr>
          <a:xfrm>
            <a:off x="-39279" y="0"/>
            <a:ext cx="9183280" cy="6769100"/>
          </a:xfrm>
          <a:prstGeom prst="rect">
            <a:avLst/>
          </a:prstGeom>
        </p:spPr>
      </p:pic>
      <p:sp>
        <p:nvSpPr>
          <p:cNvPr id="3" name="Content Placeholder 2"/>
          <p:cNvSpPr>
            <a:spLocks noGrp="1"/>
          </p:cNvSpPr>
          <p:nvPr>
            <p:ph idx="1"/>
          </p:nvPr>
        </p:nvSpPr>
        <p:spPr>
          <a:xfrm>
            <a:off x="152400" y="381000"/>
            <a:ext cx="8788400" cy="6350000"/>
          </a:xfrm>
        </p:spPr>
        <p:txBody>
          <a:bodyPr>
            <a:normAutofit fontScale="92500" lnSpcReduction="20000"/>
          </a:bodyPr>
          <a:lstStyle/>
          <a:p>
            <a:pPr marL="0" indent="0">
              <a:lnSpc>
                <a:spcPct val="120000"/>
              </a:lnSpc>
              <a:spcBef>
                <a:spcPts val="0"/>
              </a:spcBef>
              <a:buNone/>
            </a:pPr>
            <a:r>
              <a:rPr lang="en-US" dirty="0"/>
              <a:t>“If the purpose of Holocaust witness is </a:t>
            </a:r>
            <a:r>
              <a:rPr lang="en-US" b="1" dirty="0">
                <a:solidFill>
                  <a:srgbClr val="FEBE20"/>
                </a:solidFill>
              </a:rPr>
              <a:t>dynamic transmission</a:t>
            </a:r>
            <a:r>
              <a:rPr lang="en-US" dirty="0"/>
              <a:t>—the passing on of the testimony in a way that invests its receivers with the moral obligation to convey their knowledge to others—then the narrative must remain open to constant elaboration, adaptation, and </a:t>
            </a:r>
            <a:r>
              <a:rPr lang="en-US" dirty="0" err="1"/>
              <a:t>rearticulation</a:t>
            </a:r>
            <a:r>
              <a:rPr lang="en-US" dirty="0"/>
              <a:t> in ways that will recommend it to new generations of listeners. To insist on a documentary approach to the representation of the Holocaust is to consign it to the archives, to embalm and distance it in a way that will deprive the history of its urgent moral </a:t>
            </a:r>
            <a:r>
              <a:rPr lang="en-US" b="1" dirty="0">
                <a:solidFill>
                  <a:srgbClr val="FEBE20"/>
                </a:solidFill>
              </a:rPr>
              <a:t>claim to our attention</a:t>
            </a:r>
            <a:r>
              <a:rPr lang="en-US" dirty="0"/>
              <a:t>.</a:t>
            </a:r>
            <a:r>
              <a:rPr lang="en-US" dirty="0" smtClean="0"/>
              <a:t>” </a:t>
            </a:r>
          </a:p>
          <a:p>
            <a:pPr marL="400050" lvl="1" indent="0">
              <a:lnSpc>
                <a:spcPct val="120000"/>
              </a:lnSpc>
              <a:spcBef>
                <a:spcPts val="0"/>
              </a:spcBef>
              <a:buNone/>
            </a:pPr>
            <a:r>
              <a:rPr lang="mr-IN" dirty="0" smtClean="0"/>
              <a:t>–</a:t>
            </a:r>
            <a:r>
              <a:rPr lang="en-US" dirty="0" smtClean="0"/>
              <a:t> Millicent </a:t>
            </a:r>
            <a:r>
              <a:rPr lang="en-US" dirty="0"/>
              <a:t>Marcus, </a:t>
            </a:r>
            <a:r>
              <a:rPr lang="en-US" i="1" dirty="0"/>
              <a:t>After Fellini: National Cinema in the Postmodern Age</a:t>
            </a:r>
            <a:r>
              <a:rPr lang="en-US" dirty="0"/>
              <a:t>. </a:t>
            </a:r>
            <a:r>
              <a:rPr lang="en-US" dirty="0" smtClean="0"/>
              <a:t>(The </a:t>
            </a:r>
            <a:r>
              <a:rPr lang="en-US" dirty="0"/>
              <a:t>Johns Hopkins University Press, </a:t>
            </a:r>
            <a:r>
              <a:rPr lang="en-US" dirty="0" smtClean="0"/>
              <a:t>2002)</a:t>
            </a:r>
            <a:endParaRPr lang="en-GB" dirty="0"/>
          </a:p>
        </p:txBody>
      </p:sp>
    </p:spTree>
    <p:extLst>
      <p:ext uri="{BB962C8B-B14F-4D97-AF65-F5344CB8AC3E}">
        <p14:creationId xmlns:p14="http://schemas.microsoft.com/office/powerpoint/2010/main" val="2290149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7.jpg"/>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9144000" cy="7009805"/>
          </a:xfrm>
          <a:prstGeom prst="rect">
            <a:avLst/>
          </a:prstGeom>
        </p:spPr>
      </p:pic>
      <p:sp>
        <p:nvSpPr>
          <p:cNvPr id="3" name="Content Placeholder 2"/>
          <p:cNvSpPr>
            <a:spLocks noGrp="1"/>
          </p:cNvSpPr>
          <p:nvPr>
            <p:ph idx="1"/>
          </p:nvPr>
        </p:nvSpPr>
        <p:spPr>
          <a:xfrm>
            <a:off x="266700" y="215900"/>
            <a:ext cx="8750300" cy="6464300"/>
          </a:xfrm>
        </p:spPr>
        <p:txBody>
          <a:bodyPr>
            <a:normAutofit/>
          </a:bodyPr>
          <a:lstStyle/>
          <a:p>
            <a:pPr marL="0" indent="0">
              <a:lnSpc>
                <a:spcPct val="120000"/>
              </a:lnSpc>
              <a:spcBef>
                <a:spcPts val="0"/>
              </a:spcBef>
              <a:buNone/>
            </a:pPr>
            <a:r>
              <a:rPr lang="en-US" dirty="0"/>
              <a:t>“As the father carries his sleeping son back to their barracks in the night and fog, what appears to be a mass grave full of twisted corpses opens behind them. In this brief, wordless scene, Guido is confronted with </a:t>
            </a:r>
            <a:r>
              <a:rPr lang="en-US" b="1" dirty="0">
                <a:solidFill>
                  <a:srgbClr val="FEBE20"/>
                </a:solidFill>
              </a:rPr>
              <a:t>the ultimate signified of the Holocaust</a:t>
            </a:r>
            <a:r>
              <a:rPr lang="en-US" dirty="0"/>
              <a:t>, the referent that all his machinations have sought to </a:t>
            </a:r>
            <a:r>
              <a:rPr lang="en-US" dirty="0" smtClean="0"/>
              <a:t>mask.”</a:t>
            </a:r>
          </a:p>
          <a:p>
            <a:pPr marL="400050" lvl="1" indent="0">
              <a:lnSpc>
                <a:spcPct val="120000"/>
              </a:lnSpc>
              <a:spcBef>
                <a:spcPts val="0"/>
              </a:spcBef>
              <a:buNone/>
            </a:pPr>
            <a:r>
              <a:rPr lang="mr-IN" dirty="0" smtClean="0"/>
              <a:t>–</a:t>
            </a:r>
            <a:r>
              <a:rPr lang="en-US" dirty="0" smtClean="0"/>
              <a:t> </a:t>
            </a:r>
            <a:r>
              <a:rPr lang="en-US" dirty="0"/>
              <a:t>Millicent Marcus, </a:t>
            </a:r>
            <a:r>
              <a:rPr lang="en-US" i="1" dirty="0"/>
              <a:t>After Fellini: National Cinema in the Postmodern Age</a:t>
            </a:r>
            <a:r>
              <a:rPr lang="en-US" dirty="0"/>
              <a:t>. (The Johns Hopkins University Press, 2002</a:t>
            </a:r>
            <a:r>
              <a:rPr lang="en-US" dirty="0" smtClean="0"/>
              <a:t>)</a:t>
            </a:r>
            <a:endParaRPr lang="en-GB" dirty="0"/>
          </a:p>
        </p:txBody>
      </p:sp>
    </p:spTree>
    <p:extLst>
      <p:ext uri="{BB962C8B-B14F-4D97-AF65-F5344CB8AC3E}">
        <p14:creationId xmlns:p14="http://schemas.microsoft.com/office/powerpoint/2010/main" val="13899254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143000"/>
          </a:xfrm>
        </p:spPr>
        <p:txBody>
          <a:bodyPr>
            <a:noAutofit/>
          </a:bodyPr>
          <a:lstStyle/>
          <a:p>
            <a:r>
              <a:rPr lang="en-US" sz="4200" dirty="0" smtClean="0"/>
              <a:t>The </a:t>
            </a:r>
            <a:r>
              <a:rPr lang="en-US" sz="4200" dirty="0"/>
              <a:t>ultimate signified of the </a:t>
            </a:r>
            <a:r>
              <a:rPr lang="en-US" sz="4200" dirty="0" smtClean="0"/>
              <a:t>Holocaust?</a:t>
            </a:r>
            <a:endParaRPr lang="en-US" sz="4200" dirty="0"/>
          </a:p>
        </p:txBody>
      </p:sp>
      <p:pic>
        <p:nvPicPr>
          <p:cNvPr id="4" name="Life is Beautifu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622425"/>
            <a:ext cx="8229600" cy="4481513"/>
          </a:xfrm>
        </p:spPr>
      </p:pic>
      <p:pic>
        <p:nvPicPr>
          <p:cNvPr id="5" name="Picture 4" descr="Screen Shot 2018-03-09 at 23.56.4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978332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77800"/>
            <a:ext cx="8343900" cy="1475758"/>
          </a:xfrm>
        </p:spPr>
        <p:txBody>
          <a:bodyPr>
            <a:normAutofit fontScale="90000"/>
          </a:bodyPr>
          <a:lstStyle/>
          <a:p>
            <a:r>
              <a:rPr lang="en-US" i="1" dirty="0" err="1" smtClean="0"/>
              <a:t>Nuit</a:t>
            </a:r>
            <a:r>
              <a:rPr lang="en-US" i="1" dirty="0" smtClean="0"/>
              <a:t> et </a:t>
            </a:r>
            <a:r>
              <a:rPr lang="en-US" i="1" dirty="0" err="1" smtClean="0"/>
              <a:t>brouillard</a:t>
            </a:r>
            <a:r>
              <a:rPr lang="en-US" i="1" dirty="0" smtClean="0"/>
              <a:t> </a:t>
            </a:r>
            <a:br>
              <a:rPr lang="en-US" i="1" dirty="0" smtClean="0"/>
            </a:br>
            <a:r>
              <a:rPr lang="en-US" dirty="0" smtClean="0"/>
              <a:t>(Alain </a:t>
            </a:r>
            <a:r>
              <a:rPr lang="en-US" dirty="0" err="1" smtClean="0"/>
              <a:t>Resnais</a:t>
            </a:r>
            <a:r>
              <a:rPr lang="en-US" dirty="0" smtClean="0"/>
              <a:t>, 1956)</a:t>
            </a:r>
            <a:endParaRPr lang="en-US" dirty="0"/>
          </a:p>
        </p:txBody>
      </p:sp>
      <p:pic>
        <p:nvPicPr>
          <p:cNvPr id="4" name="Content Placeholder 3" descr="night-and-fog-55bc00bd30212.jpg"/>
          <p:cNvPicPr>
            <a:picLocks noGrp="1" noChangeAspect="1"/>
          </p:cNvPicPr>
          <p:nvPr>
            <p:ph idx="1"/>
          </p:nvPr>
        </p:nvPicPr>
        <p:blipFill>
          <a:blip r:embed="rId2">
            <a:extLst>
              <a:ext uri="{28A0092B-C50C-407E-A947-70E740481C1C}">
                <a14:useLocalDpi xmlns:a14="http://schemas.microsoft.com/office/drawing/2010/main" val="0"/>
              </a:ext>
            </a:extLst>
          </a:blip>
          <a:srcRect l="-79645" r="-79645"/>
          <a:stretch>
            <a:fillRect/>
          </a:stretch>
        </p:blipFill>
        <p:spPr>
          <a:xfrm>
            <a:off x="-327406" y="1463058"/>
            <a:ext cx="10017506" cy="5509242"/>
          </a:xfrm>
        </p:spPr>
      </p:pic>
    </p:spTree>
    <p:extLst>
      <p:ext uri="{BB962C8B-B14F-4D97-AF65-F5344CB8AC3E}">
        <p14:creationId xmlns:p14="http://schemas.microsoft.com/office/powerpoint/2010/main" val="3383993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ght and Fog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pic>
        <p:nvPicPr>
          <p:cNvPr id="5" name="Picture 4" descr="Screen Shot 2018-03-09 at 23.59.4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
        <p:nvSpPr>
          <p:cNvPr id="6" name="Title 1"/>
          <p:cNvSpPr>
            <a:spLocks noGrp="1"/>
          </p:cNvSpPr>
          <p:nvPr>
            <p:ph type="title"/>
          </p:nvPr>
        </p:nvSpPr>
        <p:spPr>
          <a:xfrm>
            <a:off x="0" y="0"/>
            <a:ext cx="9144000" cy="1143000"/>
          </a:xfrm>
        </p:spPr>
        <p:txBody>
          <a:bodyPr>
            <a:noAutofit/>
          </a:bodyPr>
          <a:lstStyle/>
          <a:p>
            <a:r>
              <a:rPr lang="en-US" sz="4200" dirty="0" smtClean="0"/>
              <a:t>The </a:t>
            </a:r>
            <a:r>
              <a:rPr lang="en-US" sz="4200" dirty="0"/>
              <a:t>ultimate signified of the </a:t>
            </a:r>
            <a:r>
              <a:rPr lang="en-US" sz="4200" dirty="0" smtClean="0"/>
              <a:t>Holocaust?</a:t>
            </a:r>
            <a:endParaRPr lang="en-US" sz="4200" dirty="0"/>
          </a:p>
        </p:txBody>
      </p:sp>
    </p:spTree>
    <p:extLst>
      <p:ext uri="{BB962C8B-B14F-4D97-AF65-F5344CB8AC3E}">
        <p14:creationId xmlns:p14="http://schemas.microsoft.com/office/powerpoint/2010/main" val="2477994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ght and Fog 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
        <p:nvSpPr>
          <p:cNvPr id="5" name="Title 1"/>
          <p:cNvSpPr>
            <a:spLocks noGrp="1"/>
          </p:cNvSpPr>
          <p:nvPr>
            <p:ph type="title"/>
          </p:nvPr>
        </p:nvSpPr>
        <p:spPr>
          <a:xfrm>
            <a:off x="0" y="25400"/>
            <a:ext cx="9144000" cy="1143000"/>
          </a:xfrm>
        </p:spPr>
        <p:txBody>
          <a:bodyPr>
            <a:noAutofit/>
          </a:bodyPr>
          <a:lstStyle/>
          <a:p>
            <a:r>
              <a:rPr lang="en-US" sz="4200" dirty="0" smtClean="0"/>
              <a:t>The </a:t>
            </a:r>
            <a:r>
              <a:rPr lang="en-US" sz="4200" dirty="0"/>
              <a:t>ultimate signified of the </a:t>
            </a:r>
            <a:r>
              <a:rPr lang="en-US" sz="4200" dirty="0" smtClean="0"/>
              <a:t>Holocaust?</a:t>
            </a:r>
            <a:endParaRPr lang="en-US" sz="4200" dirty="0"/>
          </a:p>
        </p:txBody>
      </p:sp>
      <p:pic>
        <p:nvPicPr>
          <p:cNvPr id="6" name="Picture 5" descr="Screen Shot 2018-03-10 at 00.00.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617629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143000"/>
          </a:xfrm>
        </p:spPr>
        <p:txBody>
          <a:bodyPr>
            <a:noAutofit/>
          </a:bodyPr>
          <a:lstStyle/>
          <a:p>
            <a:r>
              <a:rPr lang="en-US" sz="4200" dirty="0" smtClean="0"/>
              <a:t>The </a:t>
            </a:r>
            <a:r>
              <a:rPr lang="en-US" sz="4200" dirty="0"/>
              <a:t>ultimate signified of the </a:t>
            </a:r>
            <a:r>
              <a:rPr lang="en-US" sz="4200" dirty="0" smtClean="0"/>
              <a:t>Holocaust?</a:t>
            </a:r>
            <a:endParaRPr lang="en-US" sz="4200" dirty="0"/>
          </a:p>
        </p:txBody>
      </p:sp>
      <p:pic>
        <p:nvPicPr>
          <p:cNvPr id="5" name="Picture 4" descr="Screen Shot 2018-03-09 at 23.56.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2115036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5900"/>
            <a:ext cx="8610600" cy="6489700"/>
          </a:xfrm>
        </p:spPr>
        <p:txBody>
          <a:bodyPr>
            <a:normAutofit fontScale="62500" lnSpcReduction="20000"/>
          </a:bodyPr>
          <a:lstStyle/>
          <a:p>
            <a:pPr marL="0" indent="0">
              <a:lnSpc>
                <a:spcPct val="120000"/>
              </a:lnSpc>
              <a:spcBef>
                <a:spcPts val="0"/>
              </a:spcBef>
              <a:buNone/>
            </a:pPr>
            <a:r>
              <a:rPr lang="en-US" dirty="0"/>
              <a:t>“</a:t>
            </a:r>
            <a:r>
              <a:rPr lang="en-GB" dirty="0"/>
              <a:t>I can't help feeling we've turned a corner in the way we think about the Holocaust when a film this naively blundering can pass without question.</a:t>
            </a:r>
            <a:r>
              <a:rPr lang="en-GB" dirty="0" smtClean="0"/>
              <a:t>”</a:t>
            </a:r>
            <a:r>
              <a:rPr lang="en-GB" dirty="0"/>
              <a:t> </a:t>
            </a:r>
          </a:p>
          <a:p>
            <a:pPr marL="0" indent="0">
              <a:lnSpc>
                <a:spcPct val="120000"/>
              </a:lnSpc>
              <a:spcBef>
                <a:spcPts val="0"/>
              </a:spcBef>
              <a:buNone/>
            </a:pPr>
            <a:r>
              <a:rPr lang="en-GB" dirty="0"/>
              <a:t>“There's no doubt that </a:t>
            </a:r>
            <a:r>
              <a:rPr lang="en-GB" i="1" dirty="0"/>
              <a:t>La </a:t>
            </a:r>
            <a:r>
              <a:rPr lang="en-GB" i="1" dirty="0" smtClean="0"/>
              <a:t>vita </a:t>
            </a:r>
            <a:r>
              <a:rPr lang="en-GB" i="1" dirty="0" err="1"/>
              <a:t>è</a:t>
            </a:r>
            <a:r>
              <a:rPr lang="en-GB" i="1" dirty="0"/>
              <a:t> </a:t>
            </a:r>
            <a:r>
              <a:rPr lang="en-GB" i="1" dirty="0" err="1"/>
              <a:t>b</a:t>
            </a:r>
            <a:r>
              <a:rPr lang="en-GB" i="1" dirty="0" err="1" smtClean="0"/>
              <a:t>ella</a:t>
            </a:r>
            <a:r>
              <a:rPr lang="en-GB" i="1" dirty="0" smtClean="0"/>
              <a:t> </a:t>
            </a:r>
            <a:r>
              <a:rPr lang="en-GB" dirty="0"/>
              <a:t>is a sincere undertaking, but it's </a:t>
            </a:r>
            <a:r>
              <a:rPr lang="en-GB" b="1" dirty="0">
                <a:solidFill>
                  <a:srgbClr val="FEBE20"/>
                </a:solidFill>
              </a:rPr>
              <a:t>fundamentally </a:t>
            </a:r>
            <a:r>
              <a:rPr lang="en-GB" b="1" dirty="0" smtClean="0">
                <a:solidFill>
                  <a:srgbClr val="FEBE20"/>
                </a:solidFill>
              </a:rPr>
              <a:t>mendacious</a:t>
            </a:r>
            <a:r>
              <a:rPr lang="en-US" dirty="0" smtClean="0"/>
              <a:t>—</a:t>
            </a:r>
            <a:r>
              <a:rPr lang="en-GB" dirty="0" smtClean="0"/>
              <a:t>it </a:t>
            </a:r>
            <a:r>
              <a:rPr lang="en-GB" dirty="0"/>
              <a:t>presents the Holocaust as a gently touching tragedy with a happy ending, its horrors doused in a few cathartic tears. Its dramatic logic even implies that the horror really happened so that one man could become a hero.</a:t>
            </a:r>
            <a:r>
              <a:rPr lang="en-GB" dirty="0" smtClean="0"/>
              <a:t>” </a:t>
            </a:r>
          </a:p>
          <a:p>
            <a:pPr marL="400050" lvl="1" indent="0">
              <a:lnSpc>
                <a:spcPct val="120000"/>
              </a:lnSpc>
              <a:spcBef>
                <a:spcPts val="0"/>
              </a:spcBef>
              <a:buNone/>
            </a:pPr>
            <a:r>
              <a:rPr lang="mr-IN" dirty="0" smtClean="0"/>
              <a:t>–</a:t>
            </a:r>
            <a:r>
              <a:rPr lang="en-GB" dirty="0" smtClean="0"/>
              <a:t> Jonathan </a:t>
            </a:r>
            <a:r>
              <a:rPr lang="en-GB" dirty="0"/>
              <a:t>Romney, “Camping it up.” </a:t>
            </a:r>
            <a:r>
              <a:rPr lang="en-GB" i="1" dirty="0"/>
              <a:t>The Guardian</a:t>
            </a:r>
            <a:r>
              <a:rPr lang="en-GB" dirty="0"/>
              <a:t> 12 Feb. 1999.</a:t>
            </a:r>
          </a:p>
          <a:p>
            <a:pPr marL="0" indent="0">
              <a:lnSpc>
                <a:spcPct val="120000"/>
              </a:lnSpc>
              <a:spcBef>
                <a:spcPts val="0"/>
              </a:spcBef>
              <a:buNone/>
            </a:pPr>
            <a:r>
              <a:rPr lang="en-GB" dirty="0"/>
              <a:t/>
            </a:r>
            <a:br>
              <a:rPr lang="en-GB" dirty="0"/>
            </a:br>
            <a:endParaRPr lang="en-GB" dirty="0" smtClean="0"/>
          </a:p>
          <a:p>
            <a:pPr marL="0" indent="0">
              <a:lnSpc>
                <a:spcPct val="120000"/>
              </a:lnSpc>
              <a:spcBef>
                <a:spcPts val="0"/>
              </a:spcBef>
              <a:buNone/>
            </a:pPr>
            <a:r>
              <a:rPr lang="en-GB" dirty="0" smtClean="0"/>
              <a:t>“</a:t>
            </a:r>
            <a:r>
              <a:rPr lang="en-US" dirty="0" smtClean="0"/>
              <a:t>The </a:t>
            </a:r>
            <a:r>
              <a:rPr lang="en-US" dirty="0"/>
              <a:t>enormous worldwide success of </a:t>
            </a:r>
            <a:r>
              <a:rPr lang="en-US" i="1" dirty="0"/>
              <a:t>Life Is Beautiful </a:t>
            </a:r>
            <a:r>
              <a:rPr lang="en-US" dirty="0"/>
              <a:t>suggests that the audience is exhausted by the Holocaust, that it is sick to death of the subject's unending ability to disturb. The audience's mood is understandable, but artists are supposed to be made of sterner stuff, and surely an artist cannot transcend what he never encounters.... </a:t>
            </a:r>
            <a:r>
              <a:rPr lang="en-US" i="1" dirty="0"/>
              <a:t>Life Is Beautiful </a:t>
            </a:r>
            <a:r>
              <a:rPr lang="en-US" dirty="0"/>
              <a:t>is </a:t>
            </a:r>
            <a:r>
              <a:rPr lang="en-US" b="1" dirty="0">
                <a:solidFill>
                  <a:srgbClr val="FEBE20"/>
                </a:solidFill>
              </a:rPr>
              <a:t>a benign form of Holocaust denial</a:t>
            </a:r>
            <a:r>
              <a:rPr lang="en-US" dirty="0"/>
              <a:t>. The audience comes away feeling relieved and happy and rewards </a:t>
            </a:r>
            <a:r>
              <a:rPr lang="en-US" dirty="0" err="1"/>
              <a:t>Benigni</a:t>
            </a:r>
            <a:r>
              <a:rPr lang="en-US" dirty="0"/>
              <a:t> for allowing it, at last, to </a:t>
            </a:r>
            <a:r>
              <a:rPr lang="en-US" dirty="0" smtClean="0"/>
              <a:t>escape.” </a:t>
            </a:r>
          </a:p>
          <a:p>
            <a:pPr marL="400050" lvl="1" indent="0">
              <a:lnSpc>
                <a:spcPct val="120000"/>
              </a:lnSpc>
              <a:spcBef>
                <a:spcPts val="0"/>
              </a:spcBef>
              <a:buNone/>
            </a:pPr>
            <a:r>
              <a:rPr lang="mr-IN" dirty="0" smtClean="0"/>
              <a:t>–</a:t>
            </a:r>
            <a:r>
              <a:rPr lang="en-US" dirty="0" smtClean="0"/>
              <a:t> David </a:t>
            </a:r>
            <a:r>
              <a:rPr lang="en-US" dirty="0" err="1"/>
              <a:t>Denby</a:t>
            </a:r>
            <a:r>
              <a:rPr lang="en-US" dirty="0"/>
              <a:t>, "In the Eye of the </a:t>
            </a:r>
            <a:r>
              <a:rPr lang="en-US" dirty="0" smtClean="0"/>
              <a:t>Beholder." </a:t>
            </a:r>
            <a:r>
              <a:rPr lang="en-US" i="1" dirty="0" smtClean="0"/>
              <a:t>The New Yorker</a:t>
            </a:r>
            <a:r>
              <a:rPr lang="en-US" dirty="0"/>
              <a:t> </a:t>
            </a:r>
            <a:r>
              <a:rPr lang="en-US" dirty="0" smtClean="0"/>
              <a:t>15 March 15 1999.</a:t>
            </a:r>
            <a:endParaRPr lang="en-US" dirty="0"/>
          </a:p>
        </p:txBody>
      </p:sp>
    </p:spTree>
    <p:extLst>
      <p:ext uri="{BB962C8B-B14F-4D97-AF65-F5344CB8AC3E}">
        <p14:creationId xmlns:p14="http://schemas.microsoft.com/office/powerpoint/2010/main" val="1683473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 93 La vita e' bella (1998) - Roberto Benigni.jpg"/>
          <p:cNvPicPr>
            <a:picLocks noChangeAspect="1"/>
          </p:cNvPicPr>
          <p:nvPr/>
        </p:nvPicPr>
        <p:blipFill rotWithShape="1">
          <a:blip r:embed="rId2">
            <a:alphaModFix amt="69000"/>
            <a:extLst>
              <a:ext uri="{28A0092B-C50C-407E-A947-70E740481C1C}">
                <a14:useLocalDpi xmlns:a14="http://schemas.microsoft.com/office/drawing/2010/main" val="0"/>
              </a:ext>
            </a:extLst>
          </a:blip>
          <a:srcRect l="15250" r="12500"/>
          <a:stretch/>
        </p:blipFill>
        <p:spPr>
          <a:xfrm>
            <a:off x="0" y="0"/>
            <a:ext cx="9144000" cy="6858000"/>
          </a:xfrm>
          <a:prstGeom prst="rect">
            <a:avLst/>
          </a:prstGeom>
        </p:spPr>
      </p:pic>
      <p:sp>
        <p:nvSpPr>
          <p:cNvPr id="2" name="Title 1"/>
          <p:cNvSpPr>
            <a:spLocks noGrp="1"/>
          </p:cNvSpPr>
          <p:nvPr>
            <p:ph type="ctrTitle"/>
          </p:nvPr>
        </p:nvSpPr>
        <p:spPr>
          <a:xfrm>
            <a:off x="254000" y="1123950"/>
            <a:ext cx="8712199" cy="1924050"/>
          </a:xfrm>
        </p:spPr>
        <p:txBody>
          <a:bodyPr>
            <a:noAutofit/>
          </a:bodyPr>
          <a:lstStyle/>
          <a:p>
            <a:r>
              <a:rPr lang="en-US" sz="6200" dirty="0" smtClean="0">
                <a:solidFill>
                  <a:schemeClr val="tx1"/>
                </a:solidFill>
              </a:rPr>
              <a:t>Approaches to teaching </a:t>
            </a:r>
            <a:br>
              <a:rPr lang="en-US" sz="6200" dirty="0" smtClean="0">
                <a:solidFill>
                  <a:schemeClr val="tx1"/>
                </a:solidFill>
              </a:rPr>
            </a:br>
            <a:r>
              <a:rPr lang="en-US" sz="6200" i="1" dirty="0" smtClean="0">
                <a:solidFill>
                  <a:schemeClr val="tx1"/>
                </a:solidFill>
              </a:rPr>
              <a:t>La vita </a:t>
            </a:r>
            <a:r>
              <a:rPr lang="en-US" sz="6200" i="1" dirty="0" err="1" smtClean="0">
                <a:solidFill>
                  <a:schemeClr val="tx1"/>
                </a:solidFill>
              </a:rPr>
              <a:t>è</a:t>
            </a:r>
            <a:r>
              <a:rPr lang="en-US" sz="6200" i="1" dirty="0" smtClean="0">
                <a:solidFill>
                  <a:schemeClr val="tx1"/>
                </a:solidFill>
              </a:rPr>
              <a:t> </a:t>
            </a:r>
            <a:r>
              <a:rPr lang="en-US" sz="6200" i="1" dirty="0" err="1" smtClean="0">
                <a:solidFill>
                  <a:schemeClr val="tx1"/>
                </a:solidFill>
              </a:rPr>
              <a:t>bella</a:t>
            </a:r>
            <a:endParaRPr lang="en-US" sz="6200" dirty="0">
              <a:solidFill>
                <a:schemeClr val="tx1"/>
              </a:solidFill>
            </a:endParaRPr>
          </a:p>
        </p:txBody>
      </p:sp>
      <p:sp>
        <p:nvSpPr>
          <p:cNvPr id="3" name="Subtitle 2"/>
          <p:cNvSpPr>
            <a:spLocks noGrp="1"/>
          </p:cNvSpPr>
          <p:nvPr>
            <p:ph type="subTitle" idx="1"/>
          </p:nvPr>
        </p:nvSpPr>
        <p:spPr>
          <a:xfrm>
            <a:off x="254000" y="3886200"/>
            <a:ext cx="8331200" cy="2641600"/>
          </a:xfrm>
        </p:spPr>
        <p:txBody>
          <a:bodyPr>
            <a:noAutofit/>
          </a:bodyPr>
          <a:lstStyle/>
          <a:p>
            <a:pPr>
              <a:spcBef>
                <a:spcPts val="0"/>
              </a:spcBef>
            </a:pPr>
            <a:r>
              <a:rPr lang="en-US" sz="5000" dirty="0" smtClean="0">
                <a:solidFill>
                  <a:schemeClr val="tx1"/>
                </a:solidFill>
              </a:rPr>
              <a:t>By Charles L. Leavitt IV</a:t>
            </a:r>
          </a:p>
          <a:p>
            <a:pPr>
              <a:spcBef>
                <a:spcPts val="0"/>
              </a:spcBef>
            </a:pPr>
            <a:r>
              <a:rPr lang="en-US" sz="5000" i="1" dirty="0" smtClean="0">
                <a:solidFill>
                  <a:schemeClr val="tx1"/>
                </a:solidFill>
              </a:rPr>
              <a:t>Italian Teachers Day</a:t>
            </a:r>
          </a:p>
        </p:txBody>
      </p:sp>
    </p:spTree>
    <p:extLst>
      <p:ext uri="{BB962C8B-B14F-4D97-AF65-F5344CB8AC3E}">
        <p14:creationId xmlns:p14="http://schemas.microsoft.com/office/powerpoint/2010/main" val="8210661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jpg"/>
          <p:cNvPicPr>
            <a:picLocks noChangeAspect="1"/>
          </p:cNvPicPr>
          <p:nvPr/>
        </p:nvPicPr>
        <p:blipFill rotWithShape="1">
          <a:blip r:embed="rId2" cstate="print">
            <a:alphaModFix amt="14000"/>
            <a:extLst>
              <a:ext uri="{28A0092B-C50C-407E-A947-70E740481C1C}">
                <a14:useLocalDpi xmlns:a14="http://schemas.microsoft.com/office/drawing/2010/main" val="0"/>
              </a:ext>
            </a:extLst>
          </a:blip>
          <a:srcRect l="8794"/>
          <a:stretch/>
        </p:blipFill>
        <p:spPr>
          <a:xfrm>
            <a:off x="0" y="0"/>
            <a:ext cx="9144000" cy="6858000"/>
          </a:xfrm>
          <a:prstGeom prst="rect">
            <a:avLst/>
          </a:prstGeom>
        </p:spPr>
      </p:pic>
      <p:sp>
        <p:nvSpPr>
          <p:cNvPr id="3" name="Content Placeholder 2"/>
          <p:cNvSpPr>
            <a:spLocks noGrp="1"/>
          </p:cNvSpPr>
          <p:nvPr>
            <p:ph idx="1"/>
          </p:nvPr>
        </p:nvSpPr>
        <p:spPr>
          <a:xfrm>
            <a:off x="203200" y="266700"/>
            <a:ext cx="8737600" cy="6324600"/>
          </a:xfrm>
        </p:spPr>
        <p:txBody>
          <a:bodyPr>
            <a:normAutofit fontScale="70000" lnSpcReduction="20000"/>
          </a:bodyPr>
          <a:lstStyle/>
          <a:p>
            <a:pPr marL="0" indent="0">
              <a:lnSpc>
                <a:spcPct val="120000"/>
              </a:lnSpc>
              <a:spcBef>
                <a:spcPts val="0"/>
              </a:spcBef>
              <a:buNone/>
            </a:pPr>
            <a:r>
              <a:rPr lang="en-US" sz="3400" dirty="0"/>
              <a:t>“For a culture that has lived, with knowledge of the Holocaust for over half a century, the </a:t>
            </a:r>
            <a:r>
              <a:rPr lang="en-US" sz="3400" b="1" dirty="0">
                <a:solidFill>
                  <a:srgbClr val="FEBE20"/>
                </a:solidFill>
              </a:rPr>
              <a:t>danger of denial </a:t>
            </a:r>
            <a:r>
              <a:rPr lang="en-US" sz="3400" dirty="0"/>
              <a:t>is accompanied by the equal </a:t>
            </a:r>
            <a:r>
              <a:rPr lang="en-US" sz="3400" b="1" dirty="0">
                <a:solidFill>
                  <a:srgbClr val="FEBE20"/>
                </a:solidFill>
              </a:rPr>
              <a:t>danger of desensitization</a:t>
            </a:r>
            <a:r>
              <a:rPr lang="en-US" sz="3400" dirty="0"/>
              <a:t>. As ‘realistic’ images of the Holocaust flood popular culture, there is a danger that the event will increasingly become identified with a series of commonly known historical facts </a:t>
            </a:r>
            <a:r>
              <a:rPr lang="en-US" sz="3400" dirty="0" smtClean="0"/>
              <a:t>and </a:t>
            </a:r>
            <a:r>
              <a:rPr lang="en-US" sz="3400" dirty="0"/>
              <a:t>pictures, and hence lose its power to horrify. The distance that </a:t>
            </a:r>
            <a:r>
              <a:rPr lang="en-US" sz="3400" dirty="0" err="1"/>
              <a:t>Benigni’s</a:t>
            </a:r>
            <a:r>
              <a:rPr lang="en-US" sz="3400" dirty="0"/>
              <a:t> film maintains from realistic depictions of the Holocaust enables the directors to use history to remind the audience of the moral lessons that it contains. Guido’s protective conversations with his son awaken in the viewers </a:t>
            </a:r>
            <a:r>
              <a:rPr lang="en-US" sz="3400" b="1" dirty="0">
                <a:solidFill>
                  <a:srgbClr val="FEBE20"/>
                </a:solidFill>
              </a:rPr>
              <a:t>the horror and disbelief </a:t>
            </a:r>
            <a:r>
              <a:rPr lang="en-US" sz="3400" dirty="0"/>
              <a:t>that the Holocaust</a:t>
            </a:r>
            <a:r>
              <a:rPr lang="en-US" sz="3400" i="1" dirty="0"/>
              <a:t> must</a:t>
            </a:r>
            <a:r>
              <a:rPr lang="en-US" sz="3400" dirty="0"/>
              <a:t> continue to generate in a culture that has become so familiar with its basic facts and images.</a:t>
            </a:r>
            <a:r>
              <a:rPr lang="en-US" sz="3400" dirty="0" smtClean="0"/>
              <a:t>” </a:t>
            </a:r>
          </a:p>
          <a:p>
            <a:pPr marL="400050" lvl="1" indent="0">
              <a:lnSpc>
                <a:spcPct val="120000"/>
              </a:lnSpc>
              <a:spcBef>
                <a:spcPts val="0"/>
              </a:spcBef>
              <a:buNone/>
            </a:pPr>
            <a:r>
              <a:rPr lang="mr-IN" dirty="0" smtClean="0"/>
              <a:t>–</a:t>
            </a:r>
            <a:r>
              <a:rPr lang="en-US" dirty="0" smtClean="0"/>
              <a:t> </a:t>
            </a:r>
            <a:r>
              <a:rPr lang="en-US" dirty="0" err="1" smtClean="0"/>
              <a:t>Gefen</a:t>
            </a:r>
            <a:r>
              <a:rPr lang="en-US" dirty="0" smtClean="0"/>
              <a:t> </a:t>
            </a:r>
            <a:r>
              <a:rPr lang="en-US" dirty="0"/>
              <a:t>Bar-on, “</a:t>
            </a:r>
            <a:r>
              <a:rPr lang="en-US" dirty="0" err="1"/>
              <a:t>Benigni’s</a:t>
            </a:r>
            <a:r>
              <a:rPr lang="en-US" dirty="0"/>
              <a:t> life-affirming lie: </a:t>
            </a:r>
            <a:r>
              <a:rPr lang="en-US" i="1" dirty="0"/>
              <a:t>Life is Beautiful</a:t>
            </a:r>
            <a:r>
              <a:rPr lang="en-US" dirty="0"/>
              <a:t> as an aesthetic and moral response to the Holocaust.” </a:t>
            </a:r>
            <a:r>
              <a:rPr lang="en-GB" i="1" dirty="0"/>
              <a:t>Beyond Life is Beautiful: Comedy and Tragedy in the Cinema of Roberto </a:t>
            </a:r>
            <a:r>
              <a:rPr lang="en-GB" i="1" dirty="0" err="1"/>
              <a:t>Benigni</a:t>
            </a:r>
            <a:r>
              <a:rPr lang="en-GB" dirty="0"/>
              <a:t>. Ed. Grace Russo </a:t>
            </a:r>
            <a:r>
              <a:rPr lang="en-GB" dirty="0" err="1"/>
              <a:t>Bullaro</a:t>
            </a:r>
            <a:r>
              <a:rPr lang="en-GB" dirty="0"/>
              <a:t>. </a:t>
            </a:r>
            <a:r>
              <a:rPr lang="en-GB" dirty="0" smtClean="0"/>
              <a:t>(</a:t>
            </a:r>
            <a:r>
              <a:rPr lang="en-GB" dirty="0" err="1" smtClean="0"/>
              <a:t>Troubador</a:t>
            </a:r>
            <a:r>
              <a:rPr lang="en-GB" dirty="0" smtClean="0"/>
              <a:t> </a:t>
            </a:r>
            <a:r>
              <a:rPr lang="en-GB" dirty="0"/>
              <a:t>Publishing, </a:t>
            </a:r>
            <a:r>
              <a:rPr lang="en-GB" dirty="0" smtClean="0"/>
              <a:t>2005</a:t>
            </a:r>
            <a:r>
              <a:rPr lang="en-US" dirty="0" smtClean="0"/>
              <a:t>)</a:t>
            </a:r>
          </a:p>
        </p:txBody>
      </p:sp>
    </p:spTree>
    <p:extLst>
      <p:ext uri="{BB962C8B-B14F-4D97-AF65-F5344CB8AC3E}">
        <p14:creationId xmlns:p14="http://schemas.microsoft.com/office/powerpoint/2010/main" val="22308660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schwitz.jpg"/>
          <p:cNvPicPr>
            <a:picLocks noChangeAspect="1"/>
          </p:cNvPicPr>
          <p:nvPr/>
        </p:nvPicPr>
        <p:blipFill rotWithShape="1">
          <a:blip r:embed="rId2">
            <a:alphaModFix amt="20000"/>
            <a:extLst>
              <a:ext uri="{28A0092B-C50C-407E-A947-70E740481C1C}">
                <a14:useLocalDpi xmlns:a14="http://schemas.microsoft.com/office/drawing/2010/main" val="0"/>
              </a:ext>
            </a:extLst>
          </a:blip>
          <a:srcRect l="5026" t="1325" r="8683" b="4367"/>
          <a:stretch/>
        </p:blipFill>
        <p:spPr>
          <a:xfrm>
            <a:off x="0" y="0"/>
            <a:ext cx="9144000" cy="6858000"/>
          </a:xfrm>
          <a:prstGeom prst="rect">
            <a:avLst/>
          </a:prstGeom>
        </p:spPr>
      </p:pic>
      <p:sp>
        <p:nvSpPr>
          <p:cNvPr id="3" name="Content Placeholder 2"/>
          <p:cNvSpPr>
            <a:spLocks noGrp="1"/>
          </p:cNvSpPr>
          <p:nvPr>
            <p:ph idx="1"/>
          </p:nvPr>
        </p:nvSpPr>
        <p:spPr>
          <a:xfrm>
            <a:off x="331780" y="389025"/>
            <a:ext cx="8660629" cy="6258730"/>
          </a:xfrm>
        </p:spPr>
        <p:txBody>
          <a:bodyPr>
            <a:noAutofit/>
          </a:bodyPr>
          <a:lstStyle/>
          <a:p>
            <a:pPr marL="0" indent="0">
              <a:lnSpc>
                <a:spcPct val="100000"/>
              </a:lnSpc>
              <a:spcBef>
                <a:spcPts val="0"/>
              </a:spcBef>
              <a:buNone/>
            </a:pPr>
            <a:r>
              <a:rPr lang="en-US" sz="2700" dirty="0">
                <a:solidFill>
                  <a:schemeClr val="tx1"/>
                </a:solidFill>
              </a:rPr>
              <a:t>“‘the Holocaust,’ as we speak of it today, was largely a retrospective construction, something that would not have been recognizable to most people at the time. To speak of ‘the Holocaust’ as a distinct entity […] is to introduce an anachronism that stands in the way of understanding contemporary responses. The sheer number of victims of the Holocaust continues to inspire awe: between five and six million. But </a:t>
            </a:r>
            <a:r>
              <a:rPr lang="en-US" sz="2700" b="1" dirty="0">
                <a:solidFill>
                  <a:srgbClr val="FEBE20"/>
                </a:solidFill>
              </a:rPr>
              <a:t>the Holocaust </a:t>
            </a:r>
            <a:r>
              <a:rPr lang="en-US" sz="2700" dirty="0">
                <a:solidFill>
                  <a:schemeClr val="tx1"/>
                </a:solidFill>
              </a:rPr>
              <a:t>took place—we know this, of course, but we don’t often think of its implications</a:t>
            </a:r>
            <a:r>
              <a:rPr lang="en-US" sz="2700" dirty="0" smtClean="0">
                <a:solidFill>
                  <a:schemeClr val="tx1"/>
                </a:solidFill>
              </a:rPr>
              <a:t>—</a:t>
            </a:r>
            <a:r>
              <a:rPr lang="en-US" sz="2700" b="1" dirty="0" smtClean="0">
                <a:solidFill>
                  <a:srgbClr val="FEBE20"/>
                </a:solidFill>
              </a:rPr>
              <a:t>in the midst of a global war</a:t>
            </a:r>
            <a:r>
              <a:rPr lang="en-US" sz="2700" b="1" dirty="0" smtClean="0">
                <a:solidFill>
                  <a:srgbClr val="FF0000"/>
                </a:solidFill>
              </a:rPr>
              <a:t> </a:t>
            </a:r>
            <a:r>
              <a:rPr lang="en-US" sz="2700" dirty="0" smtClean="0">
                <a:solidFill>
                  <a:schemeClr val="tx1"/>
                </a:solidFill>
              </a:rPr>
              <a:t>the </a:t>
            </a:r>
            <a:r>
              <a:rPr lang="en-US" sz="2700" dirty="0">
                <a:solidFill>
                  <a:schemeClr val="tx1"/>
                </a:solidFill>
              </a:rPr>
              <a:t>eventually killed between fifty and sixty million people.” </a:t>
            </a:r>
            <a:endParaRPr lang="en-US" sz="2700" dirty="0" smtClean="0">
              <a:solidFill>
                <a:schemeClr val="tx1"/>
              </a:solidFill>
            </a:endParaRPr>
          </a:p>
          <a:p>
            <a:pPr marL="336550" lvl="1" indent="0">
              <a:lnSpc>
                <a:spcPct val="100000"/>
              </a:lnSpc>
              <a:spcBef>
                <a:spcPts val="0"/>
              </a:spcBef>
              <a:buNone/>
            </a:pPr>
            <a:r>
              <a:rPr lang="en-US" sz="2500" dirty="0" smtClean="0">
                <a:solidFill>
                  <a:schemeClr val="tx1"/>
                </a:solidFill>
              </a:rPr>
              <a:t>– </a:t>
            </a:r>
            <a:r>
              <a:rPr lang="en-US" sz="2500" dirty="0">
                <a:solidFill>
                  <a:schemeClr val="tx1"/>
                </a:solidFill>
              </a:rPr>
              <a:t>Peter </a:t>
            </a:r>
            <a:r>
              <a:rPr lang="en-US" sz="2500" dirty="0" err="1">
                <a:solidFill>
                  <a:schemeClr val="tx1"/>
                </a:solidFill>
              </a:rPr>
              <a:t>Novick</a:t>
            </a:r>
            <a:r>
              <a:rPr lang="en-US" sz="2500" dirty="0">
                <a:solidFill>
                  <a:schemeClr val="tx1"/>
                </a:solidFill>
              </a:rPr>
              <a:t>, </a:t>
            </a:r>
            <a:r>
              <a:rPr lang="en-US" sz="2500" i="1" dirty="0">
                <a:solidFill>
                  <a:schemeClr val="tx1"/>
                </a:solidFill>
              </a:rPr>
              <a:t>The Holocaust in American </a:t>
            </a:r>
            <a:r>
              <a:rPr lang="en-US" sz="2500" i="1" dirty="0" smtClean="0">
                <a:solidFill>
                  <a:schemeClr val="tx1"/>
                </a:solidFill>
              </a:rPr>
              <a:t>Life</a:t>
            </a:r>
            <a:endParaRPr lang="en-GB" sz="2500" dirty="0">
              <a:solidFill>
                <a:schemeClr val="tx1"/>
              </a:solidFill>
            </a:endParaRPr>
          </a:p>
        </p:txBody>
      </p:sp>
    </p:spTree>
    <p:extLst>
      <p:ext uri="{BB962C8B-B14F-4D97-AF65-F5344CB8AC3E}">
        <p14:creationId xmlns:p14="http://schemas.microsoft.com/office/powerpoint/2010/main" val="24408326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190" y="-105905"/>
            <a:ext cx="8623905" cy="1336956"/>
          </a:xfrm>
        </p:spPr>
        <p:txBody>
          <a:bodyPr/>
          <a:lstStyle/>
          <a:p>
            <a:r>
              <a:rPr lang="en-US" sz="3000" dirty="0" err="1"/>
              <a:t>Nomos</a:t>
            </a:r>
            <a:r>
              <a:rPr lang="en-US" sz="3000" dirty="0"/>
              <a:t>, “La </a:t>
            </a:r>
            <a:r>
              <a:rPr lang="en-US" sz="3000" dirty="0" err="1"/>
              <a:t>guerra</a:t>
            </a:r>
            <a:r>
              <a:rPr lang="en-US" sz="3000" dirty="0"/>
              <a:t> ci ha </a:t>
            </a:r>
            <a:r>
              <a:rPr lang="en-US" sz="3000" dirty="0" err="1"/>
              <a:t>lasciato</a:t>
            </a:r>
            <a:r>
              <a:rPr lang="en-US" sz="3000" dirty="0"/>
              <a:t> </a:t>
            </a:r>
            <a:r>
              <a:rPr lang="en-US" sz="3000" dirty="0" err="1"/>
              <a:t>sottouomini</a:t>
            </a:r>
            <a:r>
              <a:rPr lang="en-US" sz="3000" dirty="0"/>
              <a:t> </a:t>
            </a:r>
            <a:r>
              <a:rPr lang="en-US" sz="3000" dirty="0" err="1"/>
              <a:t>mutilati</a:t>
            </a:r>
            <a:r>
              <a:rPr lang="en-US" sz="3000" dirty="0"/>
              <a:t> </a:t>
            </a:r>
            <a:r>
              <a:rPr lang="en-US" sz="3000" dirty="0" err="1"/>
              <a:t>dell’anima</a:t>
            </a:r>
            <a:r>
              <a:rPr lang="en-US" sz="3000" dirty="0"/>
              <a:t>.” </a:t>
            </a:r>
            <a:r>
              <a:rPr lang="en-US" sz="3000" i="1" dirty="0" err="1"/>
              <a:t>Oggi</a:t>
            </a:r>
            <a:r>
              <a:rPr lang="en-US" sz="3000" dirty="0"/>
              <a:t> </a:t>
            </a:r>
            <a:r>
              <a:rPr lang="en-US" sz="3000" dirty="0" smtClean="0"/>
              <a:t>(</a:t>
            </a:r>
            <a:r>
              <a:rPr lang="en-US" sz="3000" b="1" dirty="0"/>
              <a:t>25 Aug 1945</a:t>
            </a:r>
            <a:r>
              <a:rPr lang="en-US" sz="3000" dirty="0" smtClean="0"/>
              <a:t>)</a:t>
            </a:r>
            <a:endParaRPr lang="en-GB" sz="3000" dirty="0"/>
          </a:p>
        </p:txBody>
      </p:sp>
      <p:pic>
        <p:nvPicPr>
          <p:cNvPr id="4" name="Content Placeholder 3" descr="Concentration Camp.jpg"/>
          <p:cNvPicPr>
            <a:picLocks noGrp="1" noChangeAspect="1"/>
          </p:cNvPicPr>
          <p:nvPr>
            <p:ph idx="1"/>
          </p:nvPr>
        </p:nvPicPr>
        <p:blipFill>
          <a:blip r:embed="rId2">
            <a:extLst>
              <a:ext uri="{28A0092B-C50C-407E-A947-70E740481C1C}">
                <a14:useLocalDpi xmlns:a14="http://schemas.microsoft.com/office/drawing/2010/main" val="0"/>
              </a:ext>
            </a:extLst>
          </a:blip>
          <a:srcRect l="-76571" r="-76571"/>
          <a:stretch>
            <a:fillRect/>
          </a:stretch>
        </p:blipFill>
        <p:spPr>
          <a:xfrm>
            <a:off x="-1143834" y="926252"/>
            <a:ext cx="11053821" cy="5969848"/>
          </a:xfrm>
        </p:spPr>
      </p:pic>
    </p:spTree>
    <p:extLst>
      <p:ext uri="{BB962C8B-B14F-4D97-AF65-F5344CB8AC3E}">
        <p14:creationId xmlns:p14="http://schemas.microsoft.com/office/powerpoint/2010/main" val="17655766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013_01_1945_0127_0001.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48752" t="33890" r="18196" b="32693"/>
          <a:stretch/>
        </p:blipFill>
        <p:spPr>
          <a:xfrm>
            <a:off x="0" y="1149048"/>
            <a:ext cx="3979333" cy="5684767"/>
          </a:xfrm>
        </p:spPr>
      </p:pic>
      <p:sp>
        <p:nvSpPr>
          <p:cNvPr id="4" name="Content Placeholder 3"/>
          <p:cNvSpPr>
            <a:spLocks noGrp="1"/>
          </p:cNvSpPr>
          <p:nvPr>
            <p:ph sz="half" idx="2"/>
          </p:nvPr>
        </p:nvSpPr>
        <p:spPr>
          <a:xfrm>
            <a:off x="4112381" y="1354667"/>
            <a:ext cx="4892895" cy="5382381"/>
          </a:xfrm>
        </p:spPr>
        <p:txBody>
          <a:bodyPr>
            <a:noAutofit/>
          </a:bodyPr>
          <a:lstStyle/>
          <a:p>
            <a:pPr marL="0" indent="0">
              <a:lnSpc>
                <a:spcPct val="100000"/>
              </a:lnSpc>
              <a:spcBef>
                <a:spcPts val="0"/>
              </a:spcBef>
              <a:buNone/>
            </a:pPr>
            <a:r>
              <a:rPr lang="it-IT" sz="2600" dirty="0" smtClean="0">
                <a:solidFill>
                  <a:srgbClr val="FFFFFF"/>
                </a:solidFill>
              </a:rPr>
              <a:t>“Ancora una testimonianza sull’orrido dei campi tedeschi di concentramento. Dopo </a:t>
            </a:r>
            <a:r>
              <a:rPr lang="it-IT" sz="2600" dirty="0" err="1" smtClean="0">
                <a:solidFill>
                  <a:srgbClr val="FFFFFF"/>
                </a:solidFill>
              </a:rPr>
              <a:t>Auswitz</a:t>
            </a:r>
            <a:r>
              <a:rPr lang="it-IT" sz="2600" dirty="0" smtClean="0">
                <a:solidFill>
                  <a:srgbClr val="FFFFFF"/>
                </a:solidFill>
              </a:rPr>
              <a:t>, </a:t>
            </a:r>
            <a:r>
              <a:rPr lang="it-IT" sz="2600" dirty="0" err="1" smtClean="0">
                <a:solidFill>
                  <a:srgbClr val="FFFFFF"/>
                </a:solidFill>
              </a:rPr>
              <a:t>Belsen</a:t>
            </a:r>
            <a:r>
              <a:rPr lang="it-IT" sz="2600" dirty="0" smtClean="0">
                <a:solidFill>
                  <a:srgbClr val="FFFFFF"/>
                </a:solidFill>
              </a:rPr>
              <a:t>, </a:t>
            </a:r>
            <a:r>
              <a:rPr lang="it-IT" sz="2600" dirty="0" err="1" smtClean="0">
                <a:solidFill>
                  <a:srgbClr val="FFFFFF"/>
                </a:solidFill>
              </a:rPr>
              <a:t>Dachau</a:t>
            </a:r>
            <a:r>
              <a:rPr lang="it-IT" sz="2600" dirty="0" smtClean="0">
                <a:solidFill>
                  <a:srgbClr val="FFFFFF"/>
                </a:solidFill>
              </a:rPr>
              <a:t> e minori, ecco Mauthausen, con le derivazioni di </a:t>
            </a:r>
            <a:r>
              <a:rPr lang="it-IT" sz="2600" dirty="0" err="1" smtClean="0">
                <a:solidFill>
                  <a:srgbClr val="FFFFFF"/>
                </a:solidFill>
              </a:rPr>
              <a:t>Gusen</a:t>
            </a:r>
            <a:r>
              <a:rPr lang="it-IT" sz="2600" dirty="0" smtClean="0">
                <a:solidFill>
                  <a:srgbClr val="FFFFFF"/>
                </a:solidFill>
              </a:rPr>
              <a:t>, </a:t>
            </a:r>
            <a:r>
              <a:rPr lang="it-IT" sz="2600" dirty="0" err="1" smtClean="0">
                <a:solidFill>
                  <a:srgbClr val="FFFFFF"/>
                </a:solidFill>
              </a:rPr>
              <a:t>Ebeusi</a:t>
            </a:r>
            <a:r>
              <a:rPr lang="it-IT" sz="2600" dirty="0" smtClean="0">
                <a:solidFill>
                  <a:srgbClr val="FFFFFF"/>
                </a:solidFill>
              </a:rPr>
              <a:t>, </a:t>
            </a:r>
            <a:r>
              <a:rPr lang="it-IT" sz="2600" dirty="0" err="1" smtClean="0">
                <a:solidFill>
                  <a:srgbClr val="FFFFFF"/>
                </a:solidFill>
              </a:rPr>
              <a:t>Melch</a:t>
            </a:r>
            <a:r>
              <a:rPr lang="it-IT" sz="2600" dirty="0" smtClean="0">
                <a:solidFill>
                  <a:srgbClr val="FFFFFF"/>
                </a:solidFill>
              </a:rPr>
              <a:t>.” </a:t>
            </a:r>
          </a:p>
          <a:p>
            <a:pPr marL="336550" lvl="1" indent="0">
              <a:lnSpc>
                <a:spcPct val="100000"/>
              </a:lnSpc>
              <a:spcBef>
                <a:spcPts val="0"/>
              </a:spcBef>
              <a:buNone/>
            </a:pPr>
            <a:r>
              <a:rPr lang="it-IT" sz="2400" dirty="0" smtClean="0">
                <a:solidFill>
                  <a:srgbClr val="FFFFFF"/>
                </a:solidFill>
              </a:rPr>
              <a:t>– Antonio Antonucci, “L’inferno di Mauthausen. Come morirono cinquemila italiani.” </a:t>
            </a:r>
            <a:r>
              <a:rPr lang="it-IT" sz="2400" i="1" dirty="0" smtClean="0">
                <a:solidFill>
                  <a:srgbClr val="FFFFFF"/>
                </a:solidFill>
              </a:rPr>
              <a:t>La Nuova Stampa </a:t>
            </a:r>
            <a:r>
              <a:rPr lang="it-IT" sz="2400" dirty="0" smtClean="0">
                <a:solidFill>
                  <a:srgbClr val="FFFFFF"/>
                </a:solidFill>
              </a:rPr>
              <a:t>16 </a:t>
            </a:r>
            <a:r>
              <a:rPr lang="it-IT" sz="2400" dirty="0" err="1" smtClean="0">
                <a:solidFill>
                  <a:srgbClr val="FFFFFF"/>
                </a:solidFill>
              </a:rPr>
              <a:t>Dec</a:t>
            </a:r>
            <a:r>
              <a:rPr lang="it-IT" sz="2400" dirty="0" smtClean="0">
                <a:solidFill>
                  <a:srgbClr val="FFFFFF"/>
                </a:solidFill>
              </a:rPr>
              <a:t>. 1945:</a:t>
            </a:r>
          </a:p>
          <a:p>
            <a:pPr marL="0" indent="0">
              <a:lnSpc>
                <a:spcPct val="100000"/>
              </a:lnSpc>
              <a:spcBef>
                <a:spcPts val="0"/>
              </a:spcBef>
              <a:buNone/>
            </a:pPr>
            <a:endParaRPr lang="it-IT" sz="2400" dirty="0">
              <a:solidFill>
                <a:srgbClr val="FFFFFF"/>
              </a:solidFill>
            </a:endParaRPr>
          </a:p>
        </p:txBody>
      </p:sp>
      <p:pic>
        <p:nvPicPr>
          <p:cNvPr id="6" name="Picture 5" descr="0013_01_1945_0127_0001.jpg"/>
          <p:cNvPicPr>
            <a:picLocks noChangeAspect="1"/>
          </p:cNvPicPr>
          <p:nvPr/>
        </p:nvPicPr>
        <p:blipFill rotWithShape="1">
          <a:blip r:embed="rId3" cstate="print">
            <a:extLst>
              <a:ext uri="{28A0092B-C50C-407E-A947-70E740481C1C}">
                <a14:useLocalDpi xmlns:a14="http://schemas.microsoft.com/office/drawing/2010/main" val="0"/>
              </a:ext>
            </a:extLst>
          </a:blip>
          <a:srcRect l="8864" t="13756" r="13594" b="78837"/>
          <a:stretch/>
        </p:blipFill>
        <p:spPr>
          <a:xfrm>
            <a:off x="496866" y="0"/>
            <a:ext cx="8508410" cy="1149048"/>
          </a:xfrm>
          <a:prstGeom prst="rect">
            <a:avLst/>
          </a:prstGeom>
        </p:spPr>
      </p:pic>
    </p:spTree>
    <p:extLst>
      <p:ext uri="{BB962C8B-B14F-4D97-AF65-F5344CB8AC3E}">
        <p14:creationId xmlns:p14="http://schemas.microsoft.com/office/powerpoint/2010/main" val="642752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a sbar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6128"/>
            <a:ext cx="1840992" cy="1261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uschwitz Stamp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337" y="2507266"/>
            <a:ext cx="2953181" cy="2882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Bambini gettat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813" y="-533823"/>
            <a:ext cx="6804603" cy="2921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Bestiale trattament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326"/>
            <a:ext cx="3314700" cy="2757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Cadaveri imbarazzanti.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7922" y="4887129"/>
            <a:ext cx="2326649" cy="23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Conquista il mond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91221" y="92964"/>
            <a:ext cx="2470912" cy="2535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Il ghetto di Varsavia.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065704"/>
            <a:ext cx="3052719" cy="2883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Dodici al capestr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8274" y="3687056"/>
            <a:ext cx="2867652" cy="2031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La pena di Morte.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7945" y="1600031"/>
            <a:ext cx="2324615" cy="1994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descr="Ultime ore a Norimberga.jpg"/>
          <p:cNvPicPr>
            <a:picLocks noChangeAspect="1"/>
          </p:cNvPicPr>
          <p:nvPr/>
        </p:nvPicPr>
        <p:blipFill rotWithShape="1">
          <a:blip r:embed="rId12">
            <a:extLst>
              <a:ext uri="{28A0092B-C50C-407E-A947-70E740481C1C}">
                <a14:useLocalDpi xmlns:a14="http://schemas.microsoft.com/office/drawing/2010/main" val="0"/>
              </a:ext>
            </a:extLst>
          </a:blip>
          <a:srcRect t="33727"/>
          <a:stretch/>
        </p:blipFill>
        <p:spPr>
          <a:xfrm>
            <a:off x="6510528" y="5718887"/>
            <a:ext cx="2633472" cy="1317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Norimberga Ebrei.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128011"/>
            <a:ext cx="2040943" cy="2468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I predatori nazisti.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0943" y="2092845"/>
            <a:ext cx="1865376" cy="1725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Norimberga Responsabilit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40943" y="3594608"/>
            <a:ext cx="2294937" cy="2001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ieci orribili volti.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04750" y="4887129"/>
            <a:ext cx="3386667" cy="2898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891275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hat to See.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l="-23155" r="-23155"/>
          <a:stretch>
            <a:fillRect/>
          </a:stretch>
        </p:blipFill>
        <p:spPr>
          <a:xfrm>
            <a:off x="1715808" y="0"/>
            <a:ext cx="6066006" cy="6860364"/>
          </a:xfrm>
          <a:prstGeom prst="rect">
            <a:avLst/>
          </a:prstGeom>
        </p:spPr>
      </p:pic>
    </p:spTree>
    <p:extLst>
      <p:ext uri="{BB962C8B-B14F-4D97-AF65-F5344CB8AC3E}">
        <p14:creationId xmlns:p14="http://schemas.microsoft.com/office/powerpoint/2010/main" val="9254139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IWM_7017.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l="5793" r="5793"/>
          <a:stretch>
            <a:fillRect/>
          </a:stretch>
        </p:blipFill>
        <p:spPr>
          <a:xfrm>
            <a:off x="4751071" y="6"/>
            <a:ext cx="4406610" cy="4983666"/>
          </a:xfrm>
          <a:prstGeom prst="rect">
            <a:avLst/>
          </a:prstGeom>
        </p:spPr>
      </p:pic>
      <p:pic>
        <p:nvPicPr>
          <p:cNvPr id="8" name="Content Placeholder 7" descr="Poster - Appointment for Love (1941)_01.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l="-17608" r="-17608"/>
          <a:stretch>
            <a:fillRect/>
          </a:stretch>
        </p:blipFill>
        <p:spPr>
          <a:xfrm>
            <a:off x="-664482" y="2116"/>
            <a:ext cx="5083769" cy="5749501"/>
          </a:xfrm>
          <a:prstGeom prst="rect">
            <a:avLst/>
          </a:prstGeom>
        </p:spPr>
      </p:pic>
      <p:pic>
        <p:nvPicPr>
          <p:cNvPr id="9" name="Picture 8" descr="What to see at the movi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387" y="4420185"/>
            <a:ext cx="2717800" cy="2692400"/>
          </a:xfrm>
          <a:prstGeom prst="rect">
            <a:avLst/>
          </a:prstGeom>
        </p:spPr>
      </p:pic>
    </p:spTree>
    <p:extLst>
      <p:ext uri="{BB962C8B-B14F-4D97-AF65-F5344CB8AC3E}">
        <p14:creationId xmlns:p14="http://schemas.microsoft.com/office/powerpoint/2010/main" val="500560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wiligh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1196</TotalTime>
  <Words>1015</Words>
  <Application>Microsoft Macintosh PowerPoint</Application>
  <PresentationFormat>On-screen Show (4:3)</PresentationFormat>
  <Paragraphs>40</Paragraphs>
  <Slides>20</Slides>
  <Notes>1</Notes>
  <HiddenSlides>0</HiddenSlides>
  <MMClips>3</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Twilight</vt:lpstr>
      <vt:lpstr>Approaches to teaching  La vita è bella</vt:lpstr>
      <vt:lpstr>PowerPoint Presentation</vt:lpstr>
      <vt:lpstr>PowerPoint Presentation</vt:lpstr>
      <vt:lpstr>PowerPoint Presentation</vt:lpstr>
      <vt:lpstr>Nomos, “La guerra ci ha lasciato sottouomini mutilati dell’anima.” Oggi (25 Aug 1945)</vt:lpstr>
      <vt:lpstr>PowerPoint Presentation</vt:lpstr>
      <vt:lpstr>PowerPoint Presentation</vt:lpstr>
      <vt:lpstr>PowerPoint Presentation</vt:lpstr>
      <vt:lpstr>PowerPoint Presentation</vt:lpstr>
      <vt:lpstr>Emilio Cecchi, “Immagini dell’orrore.” Radiovoci 9 June 1945</vt:lpstr>
      <vt:lpstr>“Una lapide in via Mazzini”</vt:lpstr>
      <vt:lpstr>“Una lapide in via Mazzini”</vt:lpstr>
      <vt:lpstr>PowerPoint Presentation</vt:lpstr>
      <vt:lpstr>PowerPoint Presentation</vt:lpstr>
      <vt:lpstr>The ultimate signified of the Holocaust?</vt:lpstr>
      <vt:lpstr>Nuit et brouillard  (Alain Resnais, 1956)</vt:lpstr>
      <vt:lpstr>The ultimate signified of the Holocaust?</vt:lpstr>
      <vt:lpstr>The ultimate signified of the Holocaust?</vt:lpstr>
      <vt:lpstr>The ultimate signified of the Holocaust?</vt:lpstr>
      <vt:lpstr>Approaches to teaching  La vita è bella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Leavitt</dc:creator>
  <cp:lastModifiedBy>Charles Leavitt</cp:lastModifiedBy>
  <cp:revision>1141</cp:revision>
  <dcterms:created xsi:type="dcterms:W3CDTF">2014-01-16T10:34:55Z</dcterms:created>
  <dcterms:modified xsi:type="dcterms:W3CDTF">2018-03-10T14:55:42Z</dcterms:modified>
</cp:coreProperties>
</file>