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57" r:id="rId5"/>
    <p:sldId id="259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25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FA5DA-CA11-4A40-BC5C-2C60855C9AAE}" type="datetimeFigureOut">
              <a:rPr lang="en-GB" smtClean="0"/>
              <a:t>18/02/2018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7FD94-AFCA-475D-B0AC-0E42FA4818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767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FA5DA-CA11-4A40-BC5C-2C60855C9AAE}" type="datetimeFigureOut">
              <a:rPr lang="en-GB" smtClean="0"/>
              <a:t>18/02/2018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7FD94-AFCA-475D-B0AC-0E42FA4818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0920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FA5DA-CA11-4A40-BC5C-2C60855C9AAE}" type="datetimeFigureOut">
              <a:rPr lang="en-GB" smtClean="0"/>
              <a:t>18/02/2018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7FD94-AFCA-475D-B0AC-0E42FA4818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587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FA5DA-CA11-4A40-BC5C-2C60855C9AAE}" type="datetimeFigureOut">
              <a:rPr lang="en-GB" smtClean="0"/>
              <a:t>18/02/2018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7FD94-AFCA-475D-B0AC-0E42FA4818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2659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FA5DA-CA11-4A40-BC5C-2C60855C9AAE}" type="datetimeFigureOut">
              <a:rPr lang="en-GB" smtClean="0"/>
              <a:t>18/02/2018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7FD94-AFCA-475D-B0AC-0E42FA4818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0349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FA5DA-CA11-4A40-BC5C-2C60855C9AAE}" type="datetimeFigureOut">
              <a:rPr lang="en-GB" smtClean="0"/>
              <a:t>18/02/2018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7FD94-AFCA-475D-B0AC-0E42FA4818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781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FA5DA-CA11-4A40-BC5C-2C60855C9AAE}" type="datetimeFigureOut">
              <a:rPr lang="en-GB" smtClean="0"/>
              <a:t>18/02/2018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7FD94-AFCA-475D-B0AC-0E42FA4818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555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FA5DA-CA11-4A40-BC5C-2C60855C9AAE}" type="datetimeFigureOut">
              <a:rPr lang="en-GB" smtClean="0"/>
              <a:t>18/02/2018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7FD94-AFCA-475D-B0AC-0E42FA4818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769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FA5DA-CA11-4A40-BC5C-2C60855C9AAE}" type="datetimeFigureOut">
              <a:rPr lang="en-GB" smtClean="0"/>
              <a:t>18/02/2018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7FD94-AFCA-475D-B0AC-0E42FA4818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2399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FA5DA-CA11-4A40-BC5C-2C60855C9AAE}" type="datetimeFigureOut">
              <a:rPr lang="en-GB" smtClean="0"/>
              <a:t>18/02/2018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7FD94-AFCA-475D-B0AC-0E42FA4818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2317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FA5DA-CA11-4A40-BC5C-2C60855C9AAE}" type="datetimeFigureOut">
              <a:rPr lang="en-GB" smtClean="0"/>
              <a:t>18/02/2018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7FD94-AFCA-475D-B0AC-0E42FA4818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749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FA5DA-CA11-4A40-BC5C-2C60855C9AAE}" type="datetimeFigureOut">
              <a:rPr lang="en-GB" smtClean="0"/>
              <a:t>18/02/2018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7FD94-AFCA-475D-B0AC-0E42FA4818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066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aSU8hrgPYQ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30805" y="150125"/>
            <a:ext cx="44726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u="sng" dirty="0" err="1" smtClean="0">
                <a:latin typeface="Comic Sans MS" panose="030F0702030302020204" pitchFamily="66" charset="0"/>
              </a:rPr>
              <a:t>mercoledì</a:t>
            </a:r>
            <a:r>
              <a:rPr lang="en-GB" sz="2400" u="sng" dirty="0" smtClean="0">
                <a:latin typeface="Comic Sans MS" panose="030F0702030302020204" pitchFamily="66" charset="0"/>
              </a:rPr>
              <a:t>, </a:t>
            </a:r>
            <a:r>
              <a:rPr lang="en-GB" sz="2400" u="sng" dirty="0" err="1" smtClean="0">
                <a:latin typeface="Comic Sans MS" panose="030F0702030302020204" pitchFamily="66" charset="0"/>
              </a:rPr>
              <a:t>il</a:t>
            </a:r>
            <a:r>
              <a:rPr lang="en-GB" sz="2400" u="sng" dirty="0" smtClean="0">
                <a:latin typeface="Comic Sans MS" panose="030F0702030302020204" pitchFamily="66" charset="0"/>
              </a:rPr>
              <a:t> 21 </a:t>
            </a:r>
            <a:r>
              <a:rPr lang="en-GB" sz="2400" u="sng" dirty="0" err="1" smtClean="0">
                <a:latin typeface="Comic Sans MS" panose="030F0702030302020204" pitchFamily="66" charset="0"/>
              </a:rPr>
              <a:t>febbraio</a:t>
            </a:r>
            <a:r>
              <a:rPr lang="en-GB" sz="2400" u="sng" dirty="0" smtClean="0">
                <a:latin typeface="Comic Sans MS" panose="030F0702030302020204" pitchFamily="66" charset="0"/>
              </a:rPr>
              <a:t> 2018</a:t>
            </a:r>
            <a:endParaRPr lang="en-GB" sz="2400" u="sng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4717" y="791571"/>
            <a:ext cx="39180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u="sng" dirty="0" err="1" smtClean="0">
                <a:latin typeface="Comic Sans MS" panose="030F0702030302020204" pitchFamily="66" charset="0"/>
              </a:rPr>
              <a:t>Titolo</a:t>
            </a:r>
            <a:r>
              <a:rPr lang="en-GB" sz="2400" u="sng" dirty="0" smtClean="0">
                <a:latin typeface="Comic Sans MS" panose="030F0702030302020204" pitchFamily="66" charset="0"/>
              </a:rPr>
              <a:t>: </a:t>
            </a:r>
            <a:r>
              <a:rPr lang="en-GB" sz="2400" u="sng" dirty="0" err="1" smtClean="0">
                <a:latin typeface="Comic Sans MS" panose="030F0702030302020204" pitchFamily="66" charset="0"/>
              </a:rPr>
              <a:t>Che</a:t>
            </a:r>
            <a:r>
              <a:rPr lang="en-GB" sz="2400" u="sng" dirty="0" smtClean="0">
                <a:latin typeface="Comic Sans MS" panose="030F0702030302020204" pitchFamily="66" charset="0"/>
              </a:rPr>
              <a:t> </a:t>
            </a:r>
            <a:r>
              <a:rPr lang="en-GB" sz="2400" u="sng" dirty="0" err="1" smtClean="0">
                <a:latin typeface="Comic Sans MS" panose="030F0702030302020204" pitchFamily="66" charset="0"/>
              </a:rPr>
              <a:t>cos’è</a:t>
            </a:r>
            <a:r>
              <a:rPr lang="en-GB" sz="2400" u="sng" dirty="0" smtClean="0">
                <a:latin typeface="Comic Sans MS" panose="030F0702030302020204" pitchFamily="66" charset="0"/>
              </a:rPr>
              <a:t> la mafia?</a:t>
            </a:r>
            <a:endParaRPr lang="en-GB" sz="2400" u="sng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7546" y="1446662"/>
            <a:ext cx="83759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err="1" smtClean="0">
                <a:latin typeface="Comic Sans MS" panose="030F0702030302020204" pitchFamily="66" charset="0"/>
              </a:rPr>
              <a:t>Scoprire</a:t>
            </a:r>
            <a:r>
              <a:rPr lang="en-GB" sz="2400" dirty="0" smtClean="0">
                <a:latin typeface="Comic Sans MS" panose="030F0702030302020204" pitchFamily="66" charset="0"/>
              </a:rPr>
              <a:t> </a:t>
            </a:r>
            <a:r>
              <a:rPr lang="en-GB" sz="2400" dirty="0" err="1" smtClean="0">
                <a:latin typeface="Comic Sans MS" panose="030F0702030302020204" pitchFamily="66" charset="0"/>
              </a:rPr>
              <a:t>il</a:t>
            </a:r>
            <a:r>
              <a:rPr lang="en-GB" sz="2400" dirty="0" smtClean="0">
                <a:latin typeface="Comic Sans MS" panose="030F0702030302020204" pitchFamily="66" charset="0"/>
              </a:rPr>
              <a:t> </a:t>
            </a:r>
            <a:r>
              <a:rPr lang="en-GB" sz="2400" dirty="0" err="1" smtClean="0">
                <a:latin typeface="Comic Sans MS" panose="030F0702030302020204" pitchFamily="66" charset="0"/>
              </a:rPr>
              <a:t>significato</a:t>
            </a:r>
            <a:r>
              <a:rPr lang="en-GB" sz="2400" dirty="0" smtClean="0">
                <a:latin typeface="Comic Sans MS" panose="030F0702030302020204" pitchFamily="66" charset="0"/>
              </a:rPr>
              <a:t> </a:t>
            </a:r>
            <a:r>
              <a:rPr lang="en-GB" sz="2400" dirty="0" err="1" smtClean="0">
                <a:latin typeface="Comic Sans MS" panose="030F0702030302020204" pitchFamily="66" charset="0"/>
              </a:rPr>
              <a:t>della</a:t>
            </a:r>
            <a:r>
              <a:rPr lang="en-GB" sz="2400" dirty="0" smtClean="0">
                <a:latin typeface="Comic Sans MS" panose="030F0702030302020204" pitchFamily="66" charset="0"/>
              </a:rPr>
              <a:t> parole “mafia”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err="1" smtClean="0">
                <a:latin typeface="Comic Sans MS" panose="030F0702030302020204" pitchFamily="66" charset="0"/>
              </a:rPr>
              <a:t>Capire</a:t>
            </a:r>
            <a:r>
              <a:rPr lang="en-GB" sz="2400" dirty="0" smtClean="0">
                <a:latin typeface="Comic Sans MS" panose="030F0702030302020204" pitchFamily="66" charset="0"/>
              </a:rPr>
              <a:t> la </a:t>
            </a:r>
            <a:r>
              <a:rPr lang="en-GB" sz="2400" dirty="0" err="1" smtClean="0">
                <a:latin typeface="Comic Sans MS" panose="030F0702030302020204" pitchFamily="66" charset="0"/>
              </a:rPr>
              <a:t>struttura</a:t>
            </a:r>
            <a:r>
              <a:rPr lang="en-GB" sz="2400" dirty="0" smtClean="0">
                <a:latin typeface="Comic Sans MS" panose="030F0702030302020204" pitchFamily="66" charset="0"/>
              </a:rPr>
              <a:t> </a:t>
            </a:r>
            <a:r>
              <a:rPr lang="en-GB" sz="2400" dirty="0" err="1" smtClean="0">
                <a:latin typeface="Comic Sans MS" panose="030F0702030302020204" pitchFamily="66" charset="0"/>
              </a:rPr>
              <a:t>della</a:t>
            </a:r>
            <a:r>
              <a:rPr lang="en-GB" sz="2400" dirty="0" smtClean="0">
                <a:latin typeface="Comic Sans MS" panose="030F0702030302020204" pitchFamily="66" charset="0"/>
              </a:rPr>
              <a:t> mafia in Italia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err="1" smtClean="0">
                <a:latin typeface="Comic Sans MS" panose="030F0702030302020204" pitchFamily="66" charset="0"/>
              </a:rPr>
              <a:t>Capire</a:t>
            </a:r>
            <a:r>
              <a:rPr lang="en-GB" sz="2400" dirty="0" smtClean="0">
                <a:latin typeface="Comic Sans MS" panose="030F0702030302020204" pitchFamily="66" charset="0"/>
              </a:rPr>
              <a:t> </a:t>
            </a:r>
            <a:r>
              <a:rPr lang="en-GB" sz="2400" dirty="0" err="1" smtClean="0">
                <a:latin typeface="Comic Sans MS" panose="030F0702030302020204" pitchFamily="66" charset="0"/>
              </a:rPr>
              <a:t>il</a:t>
            </a:r>
            <a:r>
              <a:rPr lang="en-GB" sz="2400" dirty="0" smtClean="0">
                <a:latin typeface="Comic Sans MS" panose="030F0702030302020204" pitchFamily="66" charset="0"/>
              </a:rPr>
              <a:t> </a:t>
            </a:r>
            <a:r>
              <a:rPr lang="en-GB" sz="2400" dirty="0" err="1" smtClean="0">
                <a:latin typeface="Comic Sans MS" panose="030F0702030302020204" pitchFamily="66" charset="0"/>
              </a:rPr>
              <a:t>potere</a:t>
            </a:r>
            <a:r>
              <a:rPr lang="en-GB" sz="2400" dirty="0" smtClean="0">
                <a:latin typeface="Comic Sans MS" panose="030F0702030302020204" pitchFamily="66" charset="0"/>
              </a:rPr>
              <a:t> </a:t>
            </a:r>
            <a:r>
              <a:rPr lang="en-GB" sz="2400" dirty="0" err="1" smtClean="0">
                <a:latin typeface="Comic Sans MS" panose="030F0702030302020204" pitchFamily="66" charset="0"/>
              </a:rPr>
              <a:t>della</a:t>
            </a:r>
            <a:r>
              <a:rPr lang="en-GB" sz="2400" dirty="0" smtClean="0">
                <a:latin typeface="Comic Sans MS" panose="030F0702030302020204" pitchFamily="66" charset="0"/>
              </a:rPr>
              <a:t> mafia in Italia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7546" y="3248586"/>
            <a:ext cx="837595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 smtClean="0">
                <a:latin typeface="Comic Sans MS" panose="030F0702030302020204" pitchFamily="66" charset="0"/>
              </a:rPr>
              <a:t>Leggete</a:t>
            </a:r>
            <a:r>
              <a:rPr lang="en-GB" sz="2000" dirty="0" smtClean="0">
                <a:latin typeface="Comic Sans MS" panose="030F0702030302020204" pitchFamily="66" charset="0"/>
              </a:rPr>
              <a:t> la </a:t>
            </a:r>
            <a:r>
              <a:rPr lang="en-GB" sz="2000" dirty="0" err="1" smtClean="0">
                <a:latin typeface="Comic Sans MS" panose="030F0702030302020204" pitchFamily="66" charset="0"/>
              </a:rPr>
              <a:t>definizione</a:t>
            </a:r>
            <a:r>
              <a:rPr lang="en-GB" sz="2000" dirty="0" smtClean="0">
                <a:latin typeface="Comic Sans MS" panose="030F0702030302020204" pitchFamily="66" charset="0"/>
              </a:rPr>
              <a:t> di mafia e </a:t>
            </a:r>
            <a:r>
              <a:rPr lang="en-GB" sz="2000" dirty="0" err="1" smtClean="0">
                <a:latin typeface="Comic Sans MS" panose="030F0702030302020204" pitchFamily="66" charset="0"/>
              </a:rPr>
              <a:t>traducetela</a:t>
            </a:r>
            <a:r>
              <a:rPr lang="en-GB" sz="2000" dirty="0" smtClean="0">
                <a:latin typeface="Comic Sans MS" panose="030F0702030302020204" pitchFamily="66" charset="0"/>
              </a:rPr>
              <a:t> in </a:t>
            </a:r>
            <a:r>
              <a:rPr lang="en-GB" sz="2000" dirty="0" err="1" smtClean="0">
                <a:latin typeface="Comic Sans MS" panose="030F0702030302020204" pitchFamily="66" charset="0"/>
              </a:rPr>
              <a:t>inglese</a:t>
            </a:r>
            <a:r>
              <a:rPr lang="en-GB" sz="2000" dirty="0" smtClean="0">
                <a:latin typeface="Comic Sans MS" panose="030F0702030302020204" pitchFamily="66" charset="0"/>
              </a:rPr>
              <a:t>: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Organizzazione criminale suddivisa in più associazioni </a:t>
            </a:r>
            <a:r>
              <a:rPr lang="it-IT" sz="2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(</a:t>
            </a:r>
            <a:r>
              <a:rPr lang="it-IT" sz="2000" i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cosche</a:t>
            </a:r>
            <a:r>
              <a:rPr lang="it-IT" sz="2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o </a:t>
            </a:r>
            <a:r>
              <a:rPr lang="it-IT" sz="2000" i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famiglie</a:t>
            </a:r>
            <a:r>
              <a:rPr lang="it-IT" sz="2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), </a:t>
            </a: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rette dalla legge dell'omertà e della segretezza, che esercitano il controllo di attività economiche illecite e del sottogoverno, diffusa originariamente in Sicilia.</a:t>
            </a:r>
          </a:p>
          <a:p>
            <a:endParaRPr lang="en-GB" sz="20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57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126" y="163773"/>
            <a:ext cx="717375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err="1" smtClean="0">
                <a:latin typeface="Comic Sans MS" panose="030F0702030302020204" pitchFamily="66" charset="0"/>
              </a:rPr>
              <a:t>Alcuni</a:t>
            </a:r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r>
              <a:rPr lang="en-GB" sz="2800" dirty="0" err="1" smtClean="0">
                <a:latin typeface="Comic Sans MS" panose="030F0702030302020204" pitchFamily="66" charset="0"/>
              </a:rPr>
              <a:t>vocaboli</a:t>
            </a:r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r>
              <a:rPr lang="en-GB" sz="2800" dirty="0" err="1" smtClean="0">
                <a:latin typeface="Comic Sans MS" panose="030F0702030302020204" pitchFamily="66" charset="0"/>
              </a:rPr>
              <a:t>importanti</a:t>
            </a:r>
            <a:r>
              <a:rPr lang="en-GB" sz="2800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GB" sz="2800" dirty="0" err="1" smtClean="0">
                <a:latin typeface="Comic Sans MS" panose="030F0702030302020204" pitchFamily="66" charset="0"/>
              </a:rPr>
              <a:t>Trova</a:t>
            </a:r>
            <a:r>
              <a:rPr lang="en-GB" sz="2800" dirty="0" smtClean="0">
                <a:latin typeface="Comic Sans MS" panose="030F0702030302020204" pitchFamily="66" charset="0"/>
              </a:rPr>
              <a:t> la </a:t>
            </a:r>
            <a:r>
              <a:rPr lang="en-GB" sz="2800" dirty="0" err="1" smtClean="0">
                <a:latin typeface="Comic Sans MS" panose="030F0702030302020204" pitchFamily="66" charset="0"/>
              </a:rPr>
              <a:t>definizione</a:t>
            </a:r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r>
              <a:rPr lang="en-GB" sz="2800" dirty="0" err="1" smtClean="0">
                <a:latin typeface="Comic Sans MS" panose="030F0702030302020204" pitchFamily="66" charset="0"/>
              </a:rPr>
              <a:t>dei</a:t>
            </a:r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r>
              <a:rPr lang="en-GB" sz="2800" dirty="0" err="1" smtClean="0">
                <a:latin typeface="Comic Sans MS" panose="030F0702030302020204" pitchFamily="66" charset="0"/>
              </a:rPr>
              <a:t>seguenti</a:t>
            </a:r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r>
              <a:rPr lang="en-GB" sz="2800" dirty="0" err="1" smtClean="0">
                <a:latin typeface="Comic Sans MS" panose="030F0702030302020204" pitchFamily="66" charset="0"/>
              </a:rPr>
              <a:t>vocaboli</a:t>
            </a:r>
            <a:r>
              <a:rPr lang="en-GB" sz="2800" dirty="0" smtClean="0">
                <a:latin typeface="Comic Sans MS" panose="030F0702030302020204" pitchFamily="66" charset="0"/>
              </a:rPr>
              <a:t>: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8904056"/>
              </p:ext>
            </p:extLst>
          </p:nvPr>
        </p:nvGraphicFramePr>
        <p:xfrm>
          <a:off x="464022" y="1323830"/>
          <a:ext cx="8366078" cy="47680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9620"/>
                <a:gridCol w="6646458"/>
              </a:tblGrid>
              <a:tr h="386687">
                <a:tc>
                  <a:txBody>
                    <a:bodyPr/>
                    <a:lstStyle/>
                    <a:p>
                      <a:r>
                        <a:rPr lang="en-GB" dirty="0" err="1" smtClean="0">
                          <a:latin typeface="Comic Sans MS" panose="030F0702030302020204" pitchFamily="66" charset="0"/>
                        </a:rPr>
                        <a:t>l’omertà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+mn-lt"/>
                        </a:rPr>
                        <a:t>Regola della malavita organizzata e consuetudine culturale dei luoghi da essa dominati, che obbligano al silenzio sull'autore di un delitto e sulle circostanze di esso.</a:t>
                      </a:r>
                      <a:endParaRPr lang="en-GB" dirty="0">
                        <a:latin typeface="+mn-lt"/>
                      </a:endParaRPr>
                    </a:p>
                  </a:txBody>
                  <a:tcPr anchor="ctr"/>
                </a:tc>
              </a:tr>
              <a:tr h="386687">
                <a:tc>
                  <a:txBody>
                    <a:bodyPr/>
                    <a:lstStyle/>
                    <a:p>
                      <a:r>
                        <a:rPr lang="en-GB" dirty="0" err="1" smtClean="0">
                          <a:latin typeface="Comic Sans MS" panose="030F0702030302020204" pitchFamily="66" charset="0"/>
                        </a:rPr>
                        <a:t>il</a:t>
                      </a:r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dirty="0" err="1" smtClean="0">
                          <a:latin typeface="Comic Sans MS" panose="030F0702030302020204" pitchFamily="66" charset="0"/>
                        </a:rPr>
                        <a:t>pizzo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err="1" smtClean="0">
                          <a:latin typeface="+mn-lt"/>
                        </a:rPr>
                        <a:t>Tangente</a:t>
                      </a:r>
                      <a:r>
                        <a:rPr lang="en-GB" dirty="0" smtClean="0">
                          <a:latin typeface="+mn-lt"/>
                        </a:rPr>
                        <a:t> </a:t>
                      </a:r>
                      <a:r>
                        <a:rPr lang="en-GB" dirty="0" err="1" smtClean="0">
                          <a:latin typeface="+mn-lt"/>
                        </a:rPr>
                        <a:t>estorta</a:t>
                      </a:r>
                      <a:r>
                        <a:rPr lang="en-GB" dirty="0" smtClean="0">
                          <a:latin typeface="+mn-lt"/>
                        </a:rPr>
                        <a:t> da</a:t>
                      </a:r>
                      <a:r>
                        <a:rPr lang="en-GB" baseline="0" dirty="0" smtClean="0">
                          <a:latin typeface="+mn-lt"/>
                        </a:rPr>
                        <a:t> </a:t>
                      </a:r>
                      <a:r>
                        <a:rPr lang="en-GB" dirty="0" err="1" smtClean="0">
                          <a:latin typeface="+mn-lt"/>
                        </a:rPr>
                        <a:t>organizzazioni</a:t>
                      </a:r>
                      <a:r>
                        <a:rPr lang="en-GB" dirty="0" smtClean="0">
                          <a:latin typeface="+mn-lt"/>
                        </a:rPr>
                        <a:t> </a:t>
                      </a:r>
                      <a:r>
                        <a:rPr lang="en-GB" dirty="0" err="1" smtClean="0">
                          <a:latin typeface="+mn-lt"/>
                        </a:rPr>
                        <a:t>criminali</a:t>
                      </a:r>
                      <a:r>
                        <a:rPr lang="en-GB" dirty="0" smtClean="0">
                          <a:latin typeface="+mn-lt"/>
                        </a:rPr>
                        <a:t>.</a:t>
                      </a:r>
                      <a:endParaRPr lang="en-GB" dirty="0">
                        <a:latin typeface="+mn-lt"/>
                      </a:endParaRPr>
                    </a:p>
                  </a:txBody>
                  <a:tcPr anchor="ctr"/>
                </a:tc>
              </a:tr>
              <a:tr h="386687">
                <a:tc>
                  <a:txBody>
                    <a:bodyPr/>
                    <a:lstStyle/>
                    <a:p>
                      <a:r>
                        <a:rPr lang="en-GB" dirty="0" err="1" smtClean="0">
                          <a:latin typeface="Comic Sans MS" panose="030F0702030302020204" pitchFamily="66" charset="0"/>
                        </a:rPr>
                        <a:t>cosa</a:t>
                      </a:r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 nostra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+mn-lt"/>
                        </a:rPr>
                        <a:t>Un </a:t>
                      </a:r>
                      <a:r>
                        <a:rPr lang="en-GB" dirty="0" err="1" smtClean="0">
                          <a:latin typeface="+mn-lt"/>
                        </a:rPr>
                        <a:t>sinonimo</a:t>
                      </a:r>
                      <a:r>
                        <a:rPr lang="en-GB" dirty="0" smtClean="0">
                          <a:latin typeface="+mn-lt"/>
                        </a:rPr>
                        <a:t> di mafia </a:t>
                      </a:r>
                      <a:r>
                        <a:rPr lang="en-GB" dirty="0" err="1" smtClean="0">
                          <a:latin typeface="+mn-lt"/>
                        </a:rPr>
                        <a:t>utilizzato</a:t>
                      </a:r>
                      <a:r>
                        <a:rPr lang="en-GB" dirty="0" smtClean="0">
                          <a:latin typeface="+mn-lt"/>
                        </a:rPr>
                        <a:t> </a:t>
                      </a:r>
                      <a:r>
                        <a:rPr lang="en-GB" dirty="0" err="1" smtClean="0">
                          <a:latin typeface="+mn-lt"/>
                        </a:rPr>
                        <a:t>dagli</a:t>
                      </a:r>
                      <a:r>
                        <a:rPr lang="en-GB" dirty="0" smtClean="0">
                          <a:latin typeface="+mn-lt"/>
                        </a:rPr>
                        <a:t> </a:t>
                      </a:r>
                      <a:r>
                        <a:rPr lang="en-GB" dirty="0" err="1" smtClean="0">
                          <a:latin typeface="+mn-lt"/>
                        </a:rPr>
                        <a:t>appartenenti</a:t>
                      </a:r>
                      <a:r>
                        <a:rPr lang="en-GB" dirty="0" smtClean="0">
                          <a:latin typeface="+mn-lt"/>
                        </a:rPr>
                        <a:t> </a:t>
                      </a:r>
                      <a:r>
                        <a:rPr lang="en-GB" dirty="0" err="1" smtClean="0">
                          <a:latin typeface="+mn-lt"/>
                        </a:rPr>
                        <a:t>all’organizzazione</a:t>
                      </a:r>
                      <a:r>
                        <a:rPr lang="en-GB" dirty="0" smtClean="0">
                          <a:latin typeface="+mn-lt"/>
                        </a:rPr>
                        <a:t> </a:t>
                      </a:r>
                      <a:r>
                        <a:rPr lang="en-GB" dirty="0" err="1" smtClean="0">
                          <a:latin typeface="+mn-lt"/>
                        </a:rPr>
                        <a:t>criminale</a:t>
                      </a:r>
                      <a:r>
                        <a:rPr lang="en-GB" dirty="0" smtClean="0">
                          <a:latin typeface="+mn-lt"/>
                        </a:rPr>
                        <a:t>.</a:t>
                      </a:r>
                      <a:endParaRPr lang="en-GB" dirty="0">
                        <a:latin typeface="+mn-lt"/>
                      </a:endParaRPr>
                    </a:p>
                  </a:txBody>
                  <a:tcPr anchor="ctr"/>
                </a:tc>
              </a:tr>
              <a:tr h="386687">
                <a:tc>
                  <a:txBody>
                    <a:bodyPr/>
                    <a:lstStyle/>
                    <a:p>
                      <a:r>
                        <a:rPr lang="en-GB" dirty="0" err="1" smtClean="0">
                          <a:latin typeface="Comic Sans MS" panose="030F0702030302020204" pitchFamily="66" charset="0"/>
                        </a:rPr>
                        <a:t>il</a:t>
                      </a:r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dirty="0" err="1" smtClean="0">
                          <a:latin typeface="Comic Sans MS" panose="030F0702030302020204" pitchFamily="66" charset="0"/>
                        </a:rPr>
                        <a:t>pentito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+mn-lt"/>
                        </a:rPr>
                        <a:t>Un </a:t>
                      </a:r>
                      <a:r>
                        <a:rPr lang="en-GB" dirty="0" err="1" smtClean="0">
                          <a:latin typeface="+mn-lt"/>
                        </a:rPr>
                        <a:t>criminale</a:t>
                      </a:r>
                      <a:r>
                        <a:rPr lang="en-GB" dirty="0" smtClean="0">
                          <a:latin typeface="+mn-lt"/>
                        </a:rPr>
                        <a:t> </a:t>
                      </a:r>
                      <a:r>
                        <a:rPr lang="en-GB" dirty="0" err="1" smtClean="0">
                          <a:latin typeface="+mn-lt"/>
                        </a:rPr>
                        <a:t>che</a:t>
                      </a:r>
                      <a:r>
                        <a:rPr lang="en-GB" dirty="0" smtClean="0">
                          <a:latin typeface="+mn-lt"/>
                        </a:rPr>
                        <a:t>,</a:t>
                      </a:r>
                      <a:r>
                        <a:rPr lang="en-GB" baseline="0" dirty="0" smtClean="0">
                          <a:latin typeface="+mn-lt"/>
                        </a:rPr>
                        <a:t> </a:t>
                      </a:r>
                      <a:r>
                        <a:rPr lang="en-GB" baseline="0" dirty="0" err="1" smtClean="0">
                          <a:latin typeface="+mn-lt"/>
                        </a:rPr>
                        <a:t>una</a:t>
                      </a:r>
                      <a:r>
                        <a:rPr lang="en-GB" baseline="0" dirty="0" smtClean="0">
                          <a:latin typeface="+mn-lt"/>
                        </a:rPr>
                        <a:t> </a:t>
                      </a:r>
                      <a:r>
                        <a:rPr lang="en-GB" baseline="0" dirty="0" err="1" smtClean="0">
                          <a:latin typeface="+mn-lt"/>
                        </a:rPr>
                        <a:t>volta</a:t>
                      </a:r>
                      <a:r>
                        <a:rPr lang="en-GB" baseline="0" dirty="0" smtClean="0">
                          <a:latin typeface="+mn-lt"/>
                        </a:rPr>
                        <a:t> </a:t>
                      </a:r>
                      <a:r>
                        <a:rPr lang="en-GB" baseline="0" dirty="0" err="1" smtClean="0">
                          <a:latin typeface="+mn-lt"/>
                        </a:rPr>
                        <a:t>catturato</a:t>
                      </a:r>
                      <a:r>
                        <a:rPr lang="en-GB" baseline="0" dirty="0" smtClean="0">
                          <a:latin typeface="+mn-lt"/>
                        </a:rPr>
                        <a:t>, </a:t>
                      </a:r>
                      <a:r>
                        <a:rPr lang="en-GB" baseline="0" dirty="0" err="1" smtClean="0">
                          <a:latin typeface="+mn-lt"/>
                        </a:rPr>
                        <a:t>collabora</a:t>
                      </a:r>
                      <a:r>
                        <a:rPr lang="en-GB" baseline="0" dirty="0" smtClean="0">
                          <a:latin typeface="+mn-lt"/>
                        </a:rPr>
                        <a:t> con la </a:t>
                      </a:r>
                      <a:r>
                        <a:rPr lang="en-GB" baseline="0" dirty="0" err="1" smtClean="0">
                          <a:latin typeface="+mn-lt"/>
                        </a:rPr>
                        <a:t>giustizia</a:t>
                      </a:r>
                      <a:r>
                        <a:rPr lang="en-GB" baseline="0" dirty="0" smtClean="0">
                          <a:latin typeface="+mn-lt"/>
                        </a:rPr>
                        <a:t>.</a:t>
                      </a:r>
                      <a:endParaRPr lang="en-GB" dirty="0">
                        <a:latin typeface="+mn-lt"/>
                      </a:endParaRPr>
                    </a:p>
                  </a:txBody>
                  <a:tcPr anchor="ctr"/>
                </a:tc>
              </a:tr>
              <a:tr h="386687">
                <a:tc>
                  <a:txBody>
                    <a:bodyPr/>
                    <a:lstStyle/>
                    <a:p>
                      <a:r>
                        <a:rPr lang="en-GB" dirty="0" err="1" smtClean="0">
                          <a:latin typeface="Comic Sans MS" panose="030F0702030302020204" pitchFamily="66" charset="0"/>
                        </a:rPr>
                        <a:t>il</a:t>
                      </a:r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dirty="0" err="1" smtClean="0">
                          <a:latin typeface="Comic Sans MS" panose="030F0702030302020204" pitchFamily="66" charset="0"/>
                        </a:rPr>
                        <a:t>padrino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+mn-lt"/>
                        </a:rPr>
                        <a:t>Capo</a:t>
                      </a:r>
                      <a:r>
                        <a:rPr lang="en-GB" baseline="0" dirty="0" smtClean="0">
                          <a:latin typeface="+mn-lt"/>
                        </a:rPr>
                        <a:t> Mafioso.</a:t>
                      </a:r>
                      <a:endParaRPr lang="en-GB" dirty="0">
                        <a:latin typeface="+mn-lt"/>
                      </a:endParaRPr>
                    </a:p>
                  </a:txBody>
                  <a:tcPr anchor="ctr"/>
                </a:tc>
              </a:tr>
              <a:tr h="386687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la </a:t>
                      </a:r>
                      <a:r>
                        <a:rPr lang="en-GB" dirty="0" err="1" smtClean="0">
                          <a:latin typeface="Comic Sans MS" panose="030F0702030302020204" pitchFamily="66" charset="0"/>
                        </a:rPr>
                        <a:t>tangente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Somma di denaro pagata, percepita o pretesa in cambio di favori illeciti.</a:t>
                      </a:r>
                      <a:endParaRPr lang="en-GB" dirty="0">
                        <a:latin typeface="+mn-lt"/>
                      </a:endParaRPr>
                    </a:p>
                  </a:txBody>
                  <a:tcPr anchor="ctr"/>
                </a:tc>
              </a:tr>
              <a:tr h="386687">
                <a:tc>
                  <a:txBody>
                    <a:bodyPr/>
                    <a:lstStyle/>
                    <a:p>
                      <a:r>
                        <a:rPr lang="en-GB" dirty="0" err="1" smtClean="0">
                          <a:latin typeface="Comic Sans MS" panose="030F0702030302020204" pitchFamily="66" charset="0"/>
                        </a:rPr>
                        <a:t>il</a:t>
                      </a:r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dirty="0" err="1" smtClean="0">
                          <a:latin typeface="Comic Sans MS" panose="030F0702030302020204" pitchFamily="66" charset="0"/>
                        </a:rPr>
                        <a:t>latitante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Che nasconde e sfugge alle forze dell'ordine, sottraendosi a un arresto o a un obbligo di dimora.</a:t>
                      </a:r>
                      <a:endParaRPr lang="en-GB" dirty="0">
                        <a:latin typeface="+mn-lt"/>
                      </a:endParaRPr>
                    </a:p>
                  </a:txBody>
                  <a:tcPr anchor="ctr"/>
                </a:tc>
              </a:tr>
              <a:tr h="386687">
                <a:tc>
                  <a:txBody>
                    <a:bodyPr/>
                    <a:lstStyle/>
                    <a:p>
                      <a:r>
                        <a:rPr lang="en-GB" dirty="0" err="1" smtClean="0">
                          <a:latin typeface="Comic Sans MS" panose="030F0702030302020204" pitchFamily="66" charset="0"/>
                        </a:rPr>
                        <a:t>l’affiliato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err="1" smtClean="0">
                          <a:latin typeface="+mn-lt"/>
                        </a:rPr>
                        <a:t>Qualcuno</a:t>
                      </a:r>
                      <a:r>
                        <a:rPr lang="en-GB" dirty="0" smtClean="0">
                          <a:latin typeface="+mn-lt"/>
                        </a:rPr>
                        <a:t> </a:t>
                      </a:r>
                      <a:r>
                        <a:rPr lang="en-GB" dirty="0" err="1" smtClean="0">
                          <a:latin typeface="+mn-lt"/>
                        </a:rPr>
                        <a:t>che</a:t>
                      </a:r>
                      <a:r>
                        <a:rPr lang="en-GB" dirty="0" smtClean="0">
                          <a:latin typeface="+mn-lt"/>
                        </a:rPr>
                        <a:t> fa parte di un </a:t>
                      </a:r>
                      <a:r>
                        <a:rPr lang="en-GB" dirty="0" err="1" smtClean="0">
                          <a:latin typeface="+mn-lt"/>
                        </a:rPr>
                        <a:t>organizzazione</a:t>
                      </a:r>
                      <a:endParaRPr lang="en-GB" dirty="0">
                        <a:latin typeface="+mn-lt"/>
                      </a:endParaRPr>
                    </a:p>
                  </a:txBody>
                  <a:tcPr anchor="ctr"/>
                </a:tc>
              </a:tr>
              <a:tr h="386687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la </a:t>
                      </a:r>
                      <a:r>
                        <a:rPr lang="en-GB" dirty="0" err="1" smtClean="0">
                          <a:latin typeface="Comic Sans MS" panose="030F0702030302020204" pitchFamily="66" charset="0"/>
                        </a:rPr>
                        <a:t>malavita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err="1" smtClean="0">
                          <a:latin typeface="+mn-lt"/>
                        </a:rPr>
                        <a:t>Criminalità</a:t>
                      </a:r>
                      <a:r>
                        <a:rPr lang="en-GB" dirty="0" smtClean="0">
                          <a:latin typeface="+mn-lt"/>
                        </a:rPr>
                        <a:t>/</a:t>
                      </a:r>
                      <a:r>
                        <a:rPr lang="en-GB" dirty="0" err="1" smtClean="0">
                          <a:latin typeface="+mn-lt"/>
                        </a:rPr>
                        <a:t>delinquenza</a:t>
                      </a:r>
                      <a:r>
                        <a:rPr lang="en-GB" dirty="0" smtClean="0">
                          <a:latin typeface="+mn-lt"/>
                        </a:rPr>
                        <a:t>.</a:t>
                      </a:r>
                      <a:endParaRPr lang="en-GB" dirty="0"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156346" y="372583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2248711" y="1415206"/>
            <a:ext cx="6376674" cy="71384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248711" y="2220427"/>
            <a:ext cx="6376674" cy="31805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248711" y="2714669"/>
            <a:ext cx="6376674" cy="47890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248711" y="3316406"/>
            <a:ext cx="6376674" cy="24049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2248711" y="3707868"/>
            <a:ext cx="6376674" cy="23633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294894" y="4076520"/>
            <a:ext cx="6376674" cy="55091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294894" y="4744257"/>
            <a:ext cx="6376674" cy="53827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2294894" y="5372662"/>
            <a:ext cx="6376674" cy="319297"/>
          </a:xfrm>
          <a:prstGeom prst="rect">
            <a:avLst/>
          </a:prstGeom>
          <a:solidFill>
            <a:srgbClr val="F9253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2294894" y="5752953"/>
            <a:ext cx="6376674" cy="28968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549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126" y="163773"/>
            <a:ext cx="86253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err="1" smtClean="0">
                <a:latin typeface="Comic Sans MS" panose="030F0702030302020204" pitchFamily="66" charset="0"/>
              </a:rPr>
              <a:t>Leggi</a:t>
            </a:r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r>
              <a:rPr lang="en-GB" sz="2800" dirty="0" err="1" smtClean="0">
                <a:latin typeface="Comic Sans MS" panose="030F0702030302020204" pitchFamily="66" charset="0"/>
              </a:rPr>
              <a:t>l’articolo</a:t>
            </a:r>
            <a:r>
              <a:rPr lang="en-GB" sz="2800" dirty="0">
                <a:latin typeface="Comic Sans MS" panose="030F0702030302020204" pitchFamily="66" charset="0"/>
              </a:rPr>
              <a:t> </a:t>
            </a:r>
            <a:r>
              <a:rPr lang="en-GB" sz="2800" dirty="0" smtClean="0">
                <a:latin typeface="Comic Sans MS" panose="030F0702030302020204" pitchFamily="66" charset="0"/>
              </a:rPr>
              <a:t>e </a:t>
            </a:r>
            <a:r>
              <a:rPr lang="en-GB" sz="2800" dirty="0" err="1" smtClean="0">
                <a:latin typeface="Comic Sans MS" panose="030F0702030302020204" pitchFamily="66" charset="0"/>
              </a:rPr>
              <a:t>crea</a:t>
            </a:r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r>
              <a:rPr lang="en-GB" sz="2800" dirty="0" err="1" smtClean="0">
                <a:latin typeface="Comic Sans MS" panose="030F0702030302020204" pitchFamily="66" charset="0"/>
              </a:rPr>
              <a:t>nel</a:t>
            </a:r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r>
              <a:rPr lang="en-GB" sz="2800" dirty="0" err="1" smtClean="0">
                <a:latin typeface="Comic Sans MS" panose="030F0702030302020204" pitchFamily="66" charset="0"/>
              </a:rPr>
              <a:t>tuo</a:t>
            </a:r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r>
              <a:rPr lang="en-GB" sz="2800" dirty="0" err="1" smtClean="0">
                <a:latin typeface="Comic Sans MS" panose="030F0702030302020204" pitchFamily="66" charset="0"/>
              </a:rPr>
              <a:t>quaderno</a:t>
            </a:r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r>
              <a:rPr lang="en-GB" sz="2800" dirty="0" err="1" smtClean="0">
                <a:latin typeface="Comic Sans MS" panose="030F0702030302020204" pitchFamily="66" charset="0"/>
              </a:rPr>
              <a:t>una</a:t>
            </a:r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r>
              <a:rPr lang="en-GB" sz="2800" dirty="0" err="1" smtClean="0">
                <a:latin typeface="Comic Sans MS" panose="030F0702030302020204" pitchFamily="66" charset="0"/>
              </a:rPr>
              <a:t>mappa</a:t>
            </a:r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r>
              <a:rPr lang="en-GB" sz="2800" dirty="0" err="1" smtClean="0">
                <a:latin typeface="Comic Sans MS" panose="030F0702030302020204" pitchFamily="66" charset="0"/>
              </a:rPr>
              <a:t>mentale</a:t>
            </a:r>
            <a:r>
              <a:rPr lang="en-GB" sz="2800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GB" sz="2800" b="1" u="sng" dirty="0" smtClean="0">
                <a:latin typeface="Comic Sans MS" panose="030F0702030302020204" pitchFamily="66" charset="0"/>
              </a:rPr>
              <a:t>La mafia: </a:t>
            </a:r>
            <a:r>
              <a:rPr lang="en-GB" sz="2800" b="1" u="sng" dirty="0" err="1" smtClean="0">
                <a:latin typeface="Comic Sans MS" panose="030F0702030302020204" pitchFamily="66" charset="0"/>
              </a:rPr>
              <a:t>che</a:t>
            </a:r>
            <a:r>
              <a:rPr lang="en-GB" sz="2800" b="1" u="sng" dirty="0" smtClean="0">
                <a:latin typeface="Comic Sans MS" panose="030F0702030302020204" pitchFamily="66" charset="0"/>
              </a:rPr>
              <a:t> </a:t>
            </a:r>
            <a:r>
              <a:rPr lang="en-GB" sz="2800" b="1" u="sng" dirty="0" err="1" smtClean="0">
                <a:latin typeface="Comic Sans MS" panose="030F0702030302020204" pitchFamily="66" charset="0"/>
              </a:rPr>
              <a:t>cos’è</a:t>
            </a:r>
            <a:r>
              <a:rPr lang="en-GB" sz="2800" b="1" u="sng" dirty="0" smtClean="0">
                <a:latin typeface="Comic Sans MS" panose="030F0702030302020204" pitchFamily="66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2813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3774" y="136477"/>
            <a:ext cx="265489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u="sng" dirty="0" smtClean="0">
                <a:latin typeface="Comic Sans MS" panose="030F0702030302020204" pitchFamily="66" charset="0"/>
              </a:rPr>
              <a:t>La </a:t>
            </a:r>
            <a:r>
              <a:rPr lang="en-GB" sz="2800" u="sng" dirty="0" err="1" smtClean="0">
                <a:latin typeface="Comic Sans MS" panose="030F0702030302020204" pitchFamily="66" charset="0"/>
              </a:rPr>
              <a:t>gerarchia</a:t>
            </a:r>
            <a:r>
              <a:rPr lang="en-GB" sz="2800" u="sng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en-GB" sz="2800" u="sng" dirty="0">
                <a:latin typeface="Comic Sans MS" panose="030F0702030302020204" pitchFamily="66" charset="0"/>
              </a:rPr>
              <a:t>d</a:t>
            </a:r>
            <a:r>
              <a:rPr lang="en-GB" sz="2800" u="sng" dirty="0" smtClean="0">
                <a:latin typeface="Comic Sans MS" panose="030F0702030302020204" pitchFamily="66" charset="0"/>
              </a:rPr>
              <a:t>i Cosa Nostra</a:t>
            </a:r>
            <a:endParaRPr lang="en-GB" sz="2800" u="sng" dirty="0"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3774" y="3379629"/>
            <a:ext cx="850255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/>
              <a:t>La </a:t>
            </a:r>
            <a:r>
              <a:rPr lang="it-IT" sz="2400" b="1" dirty="0" smtClean="0"/>
              <a:t>Famiglia</a:t>
            </a:r>
            <a:r>
              <a:rPr lang="it-IT" sz="2400" dirty="0" smtClean="0"/>
              <a:t> è la struttura a base territoriale di </a:t>
            </a:r>
            <a:r>
              <a:rPr lang="it-IT" sz="2400" b="1" dirty="0" smtClean="0"/>
              <a:t>Cosa Nostra</a:t>
            </a:r>
            <a:r>
              <a:rPr lang="it-IT" sz="2400" dirty="0" smtClean="0"/>
              <a:t>. La famiglia è governata da un rappresentante o capo con nomina elettiva, il </a:t>
            </a:r>
            <a:r>
              <a:rPr lang="it-IT" sz="2400" b="1" dirty="0" smtClean="0"/>
              <a:t>capofamiglia</a:t>
            </a:r>
            <a:r>
              <a:rPr lang="it-IT" sz="2400" dirty="0" smtClean="0"/>
              <a:t>. Il rappresentante è poi assistito da un </a:t>
            </a:r>
            <a:r>
              <a:rPr lang="it-IT" sz="2400" b="1" dirty="0" smtClean="0"/>
              <a:t>vicecapo</a:t>
            </a:r>
            <a:r>
              <a:rPr lang="it-IT" sz="2400" dirty="0" smtClean="0"/>
              <a:t>, nominato da lui stesso, e da uno o più </a:t>
            </a:r>
            <a:r>
              <a:rPr lang="it-IT" sz="2400" b="1" dirty="0" smtClean="0"/>
              <a:t>consiglieri</a:t>
            </a:r>
            <a:r>
              <a:rPr lang="it-IT" sz="2400" dirty="0" smtClean="0"/>
              <a:t>, eletti dai </a:t>
            </a:r>
            <a:r>
              <a:rPr lang="it-IT" sz="2400" b="1" dirty="0" smtClean="0"/>
              <a:t>soldati</a:t>
            </a:r>
            <a:r>
              <a:rPr lang="it-IT" sz="2400" dirty="0" smtClean="0"/>
              <a:t>. Gli uomini d'onore o soldati sono organizzati in gruppi da dieci, </a:t>
            </a:r>
            <a:r>
              <a:rPr lang="it-IT" sz="2400" b="1" dirty="0" smtClean="0"/>
              <a:t>le decine</a:t>
            </a:r>
            <a:r>
              <a:rPr lang="it-IT" sz="2400" dirty="0" smtClean="0"/>
              <a:t>, ciascuna delle quali è coordinata da un </a:t>
            </a:r>
            <a:r>
              <a:rPr lang="it-IT" sz="2400" b="1" dirty="0" smtClean="0"/>
              <a:t>capodecina</a:t>
            </a:r>
            <a:r>
              <a:rPr lang="it-IT" sz="2400" dirty="0" smtClean="0"/>
              <a:t>, scelto dal </a:t>
            </a:r>
            <a:r>
              <a:rPr lang="it-IT" sz="2400" b="1" dirty="0" smtClean="0"/>
              <a:t>capofamiglia</a:t>
            </a:r>
            <a:r>
              <a:rPr lang="it-IT" sz="2400" dirty="0" smtClean="0"/>
              <a:t>. </a:t>
            </a:r>
            <a:endParaRPr lang="en-GB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75" y="260547"/>
            <a:ext cx="6143625" cy="300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03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6226" y="4435691"/>
            <a:ext cx="3266704" cy="21886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2012" y="518615"/>
            <a:ext cx="812041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latin typeface="Comic Sans MS" panose="030F0702030302020204" pitchFamily="66" charset="0"/>
              </a:rPr>
              <a:t>Falcone e Borsellino erano due </a:t>
            </a:r>
            <a:r>
              <a:rPr lang="en-GB" sz="2400" dirty="0" err="1" smtClean="0">
                <a:latin typeface="Comic Sans MS" panose="030F0702030302020204" pitchFamily="66" charset="0"/>
              </a:rPr>
              <a:t>magistrati</a:t>
            </a:r>
            <a:r>
              <a:rPr lang="en-GB" sz="2400" dirty="0" smtClean="0">
                <a:latin typeface="Comic Sans MS" panose="030F0702030302020204" pitchFamily="66" charset="0"/>
              </a:rPr>
              <a:t> </a:t>
            </a:r>
            <a:r>
              <a:rPr lang="en-GB" sz="2400" dirty="0" err="1">
                <a:latin typeface="Comic Sans MS" panose="030F0702030302020204" pitchFamily="66" charset="0"/>
              </a:rPr>
              <a:t>siciliani</a:t>
            </a:r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2400" dirty="0" err="1">
                <a:latin typeface="Comic Sans MS" panose="030F0702030302020204" pitchFamily="66" charset="0"/>
              </a:rPr>
              <a:t>che</a:t>
            </a:r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err="1">
                <a:latin typeface="Comic Sans MS" panose="030F0702030302020204" pitchFamily="66" charset="0"/>
              </a:rPr>
              <a:t>hanno</a:t>
            </a:r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2400" dirty="0" err="1">
                <a:latin typeface="Comic Sans MS" panose="030F0702030302020204" pitchFamily="66" charset="0"/>
              </a:rPr>
              <a:t>dedicato</a:t>
            </a:r>
            <a:r>
              <a:rPr lang="en-GB" sz="2400" dirty="0">
                <a:latin typeface="Comic Sans MS" panose="030F0702030302020204" pitchFamily="66" charset="0"/>
              </a:rPr>
              <a:t> la </a:t>
            </a:r>
            <a:r>
              <a:rPr lang="en-GB" sz="2400" dirty="0" err="1" smtClean="0">
                <a:latin typeface="Comic Sans MS" panose="030F0702030302020204" pitchFamily="66" charset="0"/>
              </a:rPr>
              <a:t>loro</a:t>
            </a:r>
            <a:r>
              <a:rPr lang="en-GB" sz="2400" dirty="0" smtClean="0">
                <a:latin typeface="Comic Sans MS" panose="030F0702030302020204" pitchFamily="66" charset="0"/>
              </a:rPr>
              <a:t> </a:t>
            </a:r>
            <a:r>
              <a:rPr lang="it-IT" sz="2400" dirty="0" smtClean="0">
                <a:latin typeface="Comic Sans MS" panose="030F0702030302020204" pitchFamily="66" charset="0"/>
              </a:rPr>
              <a:t>vita </a:t>
            </a:r>
            <a:r>
              <a:rPr lang="it-IT" sz="2400" dirty="0">
                <a:latin typeface="Comic Sans MS" panose="030F0702030302020204" pitchFamily="66" charset="0"/>
              </a:rPr>
              <a:t>alla lotta contro </a:t>
            </a:r>
            <a:r>
              <a:rPr lang="it-IT" sz="2400" dirty="0" smtClean="0">
                <a:latin typeface="Comic Sans MS" panose="030F0702030302020204" pitchFamily="66" charset="0"/>
              </a:rPr>
              <a:t>la </a:t>
            </a:r>
            <a:r>
              <a:rPr lang="en-GB" sz="2400" dirty="0" smtClean="0">
                <a:latin typeface="Comic Sans MS" panose="030F0702030302020204" pitchFamily="66" charset="0"/>
              </a:rPr>
              <a:t>mafia.</a:t>
            </a:r>
          </a:p>
          <a:p>
            <a:r>
              <a:rPr lang="en-GB" sz="2400" dirty="0" err="1" smtClean="0">
                <a:latin typeface="Comic Sans MS" panose="030F0702030302020204" pitchFamily="66" charset="0"/>
              </a:rPr>
              <a:t>Facevano</a:t>
            </a:r>
            <a:r>
              <a:rPr lang="en-GB" sz="2400" dirty="0" smtClean="0">
                <a:latin typeface="Comic Sans MS" panose="030F0702030302020204" pitchFamily="66" charset="0"/>
              </a:rPr>
              <a:t> parte di un pool </a:t>
            </a:r>
            <a:r>
              <a:rPr lang="en-GB" sz="2400" dirty="0" err="1" smtClean="0">
                <a:latin typeface="Comic Sans MS" panose="030F0702030302020204" pitchFamily="66" charset="0"/>
              </a:rPr>
              <a:t>antimafia</a:t>
            </a:r>
            <a:r>
              <a:rPr lang="en-GB" sz="2400" dirty="0" smtClean="0">
                <a:latin typeface="Comic Sans MS" panose="030F0702030302020204" pitchFamily="66" charset="0"/>
              </a:rPr>
              <a:t> </a:t>
            </a:r>
            <a:r>
              <a:rPr lang="en-GB" sz="2400" dirty="0" err="1" smtClean="0">
                <a:latin typeface="Comic Sans MS" panose="030F0702030302020204" pitchFamily="66" charset="0"/>
              </a:rPr>
              <a:t>che</a:t>
            </a:r>
            <a:r>
              <a:rPr lang="en-GB" sz="2400" dirty="0" smtClean="0">
                <a:latin typeface="Comic Sans MS" panose="030F0702030302020204" pitchFamily="66" charset="0"/>
              </a:rPr>
              <a:t> </a:t>
            </a:r>
            <a:r>
              <a:rPr lang="en-GB" sz="2400" dirty="0" err="1" smtClean="0">
                <a:latin typeface="Comic Sans MS" panose="030F0702030302020204" pitchFamily="66" charset="0"/>
              </a:rPr>
              <a:t>nel</a:t>
            </a:r>
            <a:r>
              <a:rPr lang="en-GB" sz="2400" dirty="0" smtClean="0">
                <a:latin typeface="Comic Sans MS" panose="030F0702030302020204" pitchFamily="66" charset="0"/>
              </a:rPr>
              <a:t> 1986 </a:t>
            </a:r>
            <a:r>
              <a:rPr lang="en-GB" sz="2400" dirty="0" err="1" smtClean="0">
                <a:latin typeface="Comic Sans MS" panose="030F0702030302020204" pitchFamily="66" charset="0"/>
              </a:rPr>
              <a:t>iniziò</a:t>
            </a:r>
            <a:r>
              <a:rPr lang="en-GB" sz="2400" dirty="0" smtClean="0">
                <a:latin typeface="Comic Sans MS" panose="030F0702030302020204" pitchFamily="66" charset="0"/>
              </a:rPr>
              <a:t> un </a:t>
            </a:r>
            <a:r>
              <a:rPr lang="en-GB" sz="2400" dirty="0" err="1" smtClean="0">
                <a:latin typeface="Comic Sans MS" panose="030F0702030302020204" pitchFamily="66" charset="0"/>
              </a:rPr>
              <a:t>maxiprocesso</a:t>
            </a:r>
            <a:r>
              <a:rPr lang="en-GB" sz="2400" dirty="0" smtClean="0">
                <a:latin typeface="Comic Sans MS" panose="030F0702030302020204" pitchFamily="66" charset="0"/>
              </a:rPr>
              <a:t> </a:t>
            </a:r>
            <a:r>
              <a:rPr lang="en-GB" sz="2400" dirty="0" err="1" smtClean="0">
                <a:latin typeface="Comic Sans MS" panose="030F0702030302020204" pitchFamily="66" charset="0"/>
              </a:rPr>
              <a:t>contro</a:t>
            </a:r>
            <a:r>
              <a:rPr lang="en-GB" sz="2400" dirty="0" smtClean="0">
                <a:latin typeface="Comic Sans MS" panose="030F0702030302020204" pitchFamily="66" charset="0"/>
              </a:rPr>
              <a:t> Cosa Nostra </a:t>
            </a:r>
            <a:r>
              <a:rPr lang="en-GB" sz="2400" dirty="0" err="1" smtClean="0">
                <a:latin typeface="Comic Sans MS" panose="030F0702030302020204" pitchFamily="66" charset="0"/>
              </a:rPr>
              <a:t>che</a:t>
            </a:r>
            <a:r>
              <a:rPr lang="en-GB" sz="2400" dirty="0" smtClean="0">
                <a:latin typeface="Comic Sans MS" panose="030F0702030302020204" pitchFamily="66" charset="0"/>
              </a:rPr>
              <a:t> </a:t>
            </a:r>
            <a:r>
              <a:rPr lang="en-GB" sz="2400" dirty="0" err="1" smtClean="0">
                <a:latin typeface="Comic Sans MS" panose="030F0702030302020204" pitchFamily="66" charset="0"/>
              </a:rPr>
              <a:t>durò</a:t>
            </a:r>
            <a:r>
              <a:rPr lang="en-GB" sz="2400" dirty="0" smtClean="0">
                <a:latin typeface="Comic Sans MS" panose="030F0702030302020204" pitchFamily="66" charset="0"/>
              </a:rPr>
              <a:t> </a:t>
            </a:r>
            <a:r>
              <a:rPr lang="en-GB" sz="2400" dirty="0" err="1" smtClean="0">
                <a:latin typeface="Comic Sans MS" panose="030F0702030302020204" pitchFamily="66" charset="0"/>
              </a:rPr>
              <a:t>fino</a:t>
            </a:r>
            <a:r>
              <a:rPr lang="en-GB" sz="2400" dirty="0" smtClean="0">
                <a:latin typeface="Comic Sans MS" panose="030F0702030302020204" pitchFamily="66" charset="0"/>
              </a:rPr>
              <a:t> </a:t>
            </a:r>
            <a:r>
              <a:rPr lang="en-GB" sz="2400" dirty="0" err="1" smtClean="0">
                <a:latin typeface="Comic Sans MS" panose="030F0702030302020204" pitchFamily="66" charset="0"/>
              </a:rPr>
              <a:t>alla</a:t>
            </a:r>
            <a:r>
              <a:rPr lang="en-GB" sz="2400" dirty="0" smtClean="0">
                <a:latin typeface="Comic Sans MS" panose="030F0702030302020204" pitchFamily="66" charset="0"/>
              </a:rPr>
              <a:t> fine del 1987. 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360 </a:t>
            </a:r>
            <a:r>
              <a:rPr lang="en-GB" sz="2400" dirty="0" err="1" smtClean="0">
                <a:latin typeface="Comic Sans MS" panose="030F0702030302020204" pitchFamily="66" charset="0"/>
              </a:rPr>
              <a:t>mafiosi</a:t>
            </a:r>
            <a:r>
              <a:rPr lang="en-GB" sz="2400" dirty="0" smtClean="0">
                <a:latin typeface="Comic Sans MS" panose="030F0702030302020204" pitchFamily="66" charset="0"/>
              </a:rPr>
              <a:t> </a:t>
            </a:r>
            <a:r>
              <a:rPr lang="en-GB" sz="2400" dirty="0" err="1" smtClean="0">
                <a:latin typeface="Comic Sans MS" panose="030F0702030302020204" pitchFamily="66" charset="0"/>
              </a:rPr>
              <a:t>vennero</a:t>
            </a:r>
            <a:r>
              <a:rPr lang="en-GB" sz="2400" dirty="0" smtClean="0">
                <a:latin typeface="Comic Sans MS" panose="030F0702030302020204" pitchFamily="66" charset="0"/>
              </a:rPr>
              <a:t> </a:t>
            </a:r>
            <a:r>
              <a:rPr lang="en-GB" sz="2400" dirty="0" err="1" smtClean="0">
                <a:latin typeface="Comic Sans MS" panose="030F0702030302020204" pitchFamily="66" charset="0"/>
              </a:rPr>
              <a:t>condannati</a:t>
            </a:r>
            <a:r>
              <a:rPr lang="en-GB" sz="2400" dirty="0" smtClean="0">
                <a:latin typeface="Comic Sans MS" panose="030F0702030302020204" pitchFamily="66" charset="0"/>
              </a:rPr>
              <a:t> e </a:t>
            </a:r>
            <a:r>
              <a:rPr lang="en-GB" sz="2400" dirty="0" err="1" smtClean="0">
                <a:latin typeface="Comic Sans MS" panose="030F0702030302020204" pitchFamily="66" charset="0"/>
              </a:rPr>
              <a:t>finalmente</a:t>
            </a:r>
            <a:r>
              <a:rPr lang="en-GB" sz="2400" dirty="0" smtClean="0">
                <a:latin typeface="Comic Sans MS" panose="030F0702030302020204" pitchFamily="66" charset="0"/>
              </a:rPr>
              <a:t> </a:t>
            </a:r>
            <a:r>
              <a:rPr lang="en-GB" sz="2400" dirty="0" err="1" smtClean="0">
                <a:latin typeface="Comic Sans MS" panose="030F0702030302020204" pitchFamily="66" charset="0"/>
              </a:rPr>
              <a:t>l’esistenza</a:t>
            </a:r>
            <a:r>
              <a:rPr lang="en-GB" sz="2400" dirty="0" smtClean="0">
                <a:latin typeface="Comic Sans MS" panose="030F0702030302020204" pitchFamily="66" charset="0"/>
              </a:rPr>
              <a:t> di Cosa Nostra </a:t>
            </a:r>
            <a:r>
              <a:rPr lang="en-GB" sz="2400" dirty="0" err="1" smtClean="0">
                <a:latin typeface="Comic Sans MS" panose="030F0702030302020204" pitchFamily="66" charset="0"/>
              </a:rPr>
              <a:t>fu</a:t>
            </a:r>
            <a:r>
              <a:rPr lang="en-GB" sz="2400" dirty="0" smtClean="0">
                <a:latin typeface="Comic Sans MS" panose="030F0702030302020204" pitchFamily="66" charset="0"/>
              </a:rPr>
              <a:t> </a:t>
            </a:r>
            <a:r>
              <a:rPr lang="en-GB" sz="2400" dirty="0" err="1" smtClean="0">
                <a:latin typeface="Comic Sans MS" panose="030F0702030302020204" pitchFamily="66" charset="0"/>
              </a:rPr>
              <a:t>confermata</a:t>
            </a:r>
            <a:r>
              <a:rPr lang="en-GB" sz="2400" dirty="0" smtClean="0">
                <a:latin typeface="Comic Sans MS" panose="030F0702030302020204" pitchFamily="66" charset="0"/>
              </a:rPr>
              <a:t> </a:t>
            </a:r>
            <a:r>
              <a:rPr lang="en-GB" sz="2400" dirty="0" err="1" smtClean="0">
                <a:latin typeface="Comic Sans MS" panose="030F0702030302020204" pitchFamily="66" charset="0"/>
              </a:rPr>
              <a:t>giudizialmente</a:t>
            </a:r>
            <a:r>
              <a:rPr lang="en-GB" sz="2400" smtClean="0">
                <a:latin typeface="Comic Sans MS" panose="030F0702030302020204" pitchFamily="66" charset="0"/>
              </a:rPr>
              <a:t>. </a:t>
            </a:r>
          </a:p>
          <a:p>
            <a:r>
              <a:rPr lang="en-GB" sz="2400" smtClean="0">
                <a:latin typeface="Comic Sans MS" panose="030F0702030302020204" pitchFamily="66" charset="0"/>
              </a:rPr>
              <a:t>Falcone </a:t>
            </a:r>
            <a:r>
              <a:rPr lang="en-GB" sz="2400" dirty="0" err="1" smtClean="0">
                <a:latin typeface="Comic Sans MS" panose="030F0702030302020204" pitchFamily="66" charset="0"/>
              </a:rPr>
              <a:t>venne</a:t>
            </a:r>
            <a:r>
              <a:rPr lang="en-GB" sz="2400" dirty="0" smtClean="0">
                <a:latin typeface="Comic Sans MS" panose="030F0702030302020204" pitchFamily="66" charset="0"/>
              </a:rPr>
              <a:t> </a:t>
            </a:r>
            <a:r>
              <a:rPr lang="en-GB" sz="2400" dirty="0" err="1" smtClean="0">
                <a:latin typeface="Comic Sans MS" panose="030F0702030302020204" pitchFamily="66" charset="0"/>
              </a:rPr>
              <a:t>ucciso</a:t>
            </a:r>
            <a:r>
              <a:rPr lang="en-GB" sz="2400" dirty="0" smtClean="0">
                <a:latin typeface="Comic Sans MS" panose="030F0702030302020204" pitchFamily="66" charset="0"/>
              </a:rPr>
              <a:t> </a:t>
            </a:r>
            <a:r>
              <a:rPr lang="en-GB" sz="2400" dirty="0" err="1" smtClean="0">
                <a:latin typeface="Comic Sans MS" panose="030F0702030302020204" pitchFamily="66" charset="0"/>
              </a:rPr>
              <a:t>nell’attentato</a:t>
            </a:r>
            <a:r>
              <a:rPr lang="en-GB" sz="2400" dirty="0" smtClean="0">
                <a:latin typeface="Comic Sans MS" panose="030F0702030302020204" pitchFamily="66" charset="0"/>
              </a:rPr>
              <a:t> di </a:t>
            </a:r>
            <a:r>
              <a:rPr lang="en-GB" sz="2400" dirty="0" err="1" smtClean="0">
                <a:latin typeface="Comic Sans MS" panose="030F0702030302020204" pitchFamily="66" charset="0"/>
              </a:rPr>
              <a:t>Capaci</a:t>
            </a:r>
            <a:r>
              <a:rPr lang="en-GB" sz="2400" dirty="0" smtClean="0">
                <a:latin typeface="Comic Sans MS" panose="030F0702030302020204" pitchFamily="66" charset="0"/>
              </a:rPr>
              <a:t> </a:t>
            </a:r>
            <a:r>
              <a:rPr lang="en-GB" sz="2400" dirty="0" err="1" smtClean="0">
                <a:latin typeface="Comic Sans MS" panose="030F0702030302020204" pitchFamily="66" charset="0"/>
              </a:rPr>
              <a:t>il</a:t>
            </a:r>
            <a:r>
              <a:rPr lang="en-GB" sz="2400" dirty="0" smtClean="0">
                <a:latin typeface="Comic Sans MS" panose="030F0702030302020204" pitchFamily="66" charset="0"/>
              </a:rPr>
              <a:t> 23 Maggio 1992.</a:t>
            </a:r>
          </a:p>
          <a:p>
            <a:r>
              <a:rPr lang="en-GB" sz="2400" dirty="0" err="1" smtClean="0">
                <a:latin typeface="Comic Sans MS" panose="030F0702030302020204" pitchFamily="66" charset="0"/>
              </a:rPr>
              <a:t>Borsellino</a:t>
            </a:r>
            <a:r>
              <a:rPr lang="en-GB" sz="2400" dirty="0" smtClean="0">
                <a:latin typeface="Comic Sans MS" panose="030F0702030302020204" pitchFamily="66" charset="0"/>
              </a:rPr>
              <a:t> </a:t>
            </a:r>
            <a:r>
              <a:rPr lang="en-GB" sz="2400" dirty="0" err="1" smtClean="0">
                <a:latin typeface="Comic Sans MS" panose="030F0702030302020204" pitchFamily="66" charset="0"/>
              </a:rPr>
              <a:t>morì</a:t>
            </a:r>
            <a:r>
              <a:rPr lang="en-GB" sz="2400" dirty="0" smtClean="0">
                <a:latin typeface="Comic Sans MS" panose="030F0702030302020204" pitchFamily="66" charset="0"/>
              </a:rPr>
              <a:t> </a:t>
            </a:r>
            <a:r>
              <a:rPr lang="en-GB" sz="2400" dirty="0" err="1" smtClean="0">
                <a:latin typeface="Comic Sans MS" panose="030F0702030302020204" pitchFamily="66" charset="0"/>
              </a:rPr>
              <a:t>nell’attentato</a:t>
            </a:r>
            <a:r>
              <a:rPr lang="en-GB" sz="2400" dirty="0" smtClean="0">
                <a:latin typeface="Comic Sans MS" panose="030F0702030302020204" pitchFamily="66" charset="0"/>
              </a:rPr>
              <a:t> di Via </a:t>
            </a:r>
            <a:r>
              <a:rPr lang="en-GB" sz="2400" dirty="0" err="1" smtClean="0">
                <a:latin typeface="Comic Sans MS" panose="030F0702030302020204" pitchFamily="66" charset="0"/>
              </a:rPr>
              <a:t>d’Amelio</a:t>
            </a:r>
            <a:r>
              <a:rPr lang="en-GB" sz="2400" dirty="0" smtClean="0">
                <a:latin typeface="Comic Sans MS" panose="030F0702030302020204" pitchFamily="66" charset="0"/>
              </a:rPr>
              <a:t>, sotto casa </a:t>
            </a:r>
            <a:r>
              <a:rPr lang="en-GB" sz="2400" dirty="0" err="1" smtClean="0">
                <a:latin typeface="Comic Sans MS" panose="030F0702030302020204" pitchFamily="66" charset="0"/>
              </a:rPr>
              <a:t>della</a:t>
            </a:r>
            <a:r>
              <a:rPr lang="en-GB" sz="2400" dirty="0" smtClean="0">
                <a:latin typeface="Comic Sans MS" panose="030F0702030302020204" pitchFamily="66" charset="0"/>
              </a:rPr>
              <a:t> </a:t>
            </a:r>
            <a:r>
              <a:rPr lang="en-GB" sz="2400" dirty="0" err="1" smtClean="0">
                <a:latin typeface="Comic Sans MS" panose="030F0702030302020204" pitchFamily="66" charset="0"/>
              </a:rPr>
              <a:t>madre</a:t>
            </a:r>
            <a:r>
              <a:rPr lang="en-GB" sz="2400" dirty="0" smtClean="0">
                <a:latin typeface="Comic Sans MS" panose="030F0702030302020204" pitchFamily="66" charset="0"/>
              </a:rPr>
              <a:t>, </a:t>
            </a:r>
            <a:r>
              <a:rPr lang="en-GB" sz="2400" dirty="0" err="1" smtClean="0">
                <a:latin typeface="Comic Sans MS" panose="030F0702030302020204" pitchFamily="66" charset="0"/>
              </a:rPr>
              <a:t>il</a:t>
            </a:r>
            <a:r>
              <a:rPr lang="en-GB" sz="2400" dirty="0" smtClean="0">
                <a:latin typeface="Comic Sans MS" panose="030F0702030302020204" pitchFamily="66" charset="0"/>
              </a:rPr>
              <a:t> 19 </a:t>
            </a:r>
            <a:r>
              <a:rPr lang="en-GB" sz="2400" dirty="0" err="1" smtClean="0">
                <a:latin typeface="Comic Sans MS" panose="030F0702030302020204" pitchFamily="66" charset="0"/>
              </a:rPr>
              <a:t>luglio</a:t>
            </a:r>
            <a:r>
              <a:rPr lang="en-GB" sz="2400" dirty="0" smtClean="0">
                <a:latin typeface="Comic Sans MS" panose="030F0702030302020204" pitchFamily="66" charset="0"/>
              </a:rPr>
              <a:t> 1992.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2400" dirty="0" smtClean="0">
                <a:latin typeface="Comic Sans MS" panose="030F0702030302020204" pitchFamily="66" charset="0"/>
              </a:rPr>
              <a:t>                                   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" y="0"/>
            <a:ext cx="89529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u="sng" dirty="0" smtClean="0">
                <a:latin typeface="Comic Sans MS" panose="030F0702030302020204" pitchFamily="66" charset="0"/>
              </a:rPr>
              <a:t>Falcone e </a:t>
            </a:r>
            <a:r>
              <a:rPr lang="en-GB" sz="2400" b="1" u="sng" dirty="0" err="1" smtClean="0">
                <a:latin typeface="Comic Sans MS" panose="030F0702030302020204" pitchFamily="66" charset="0"/>
              </a:rPr>
              <a:t>Borsellino</a:t>
            </a:r>
            <a:r>
              <a:rPr lang="en-GB" sz="2400" b="1" u="sng" dirty="0" smtClean="0">
                <a:latin typeface="Comic Sans MS" panose="030F0702030302020204" pitchFamily="66" charset="0"/>
              </a:rPr>
              <a:t>: due </a:t>
            </a:r>
            <a:r>
              <a:rPr lang="en-GB" sz="2400" b="1" u="sng" dirty="0" err="1" smtClean="0">
                <a:latin typeface="Comic Sans MS" panose="030F0702030302020204" pitchFamily="66" charset="0"/>
              </a:rPr>
              <a:t>magistrati</a:t>
            </a:r>
            <a:r>
              <a:rPr lang="en-GB" sz="2400" b="1" u="sng" dirty="0" smtClean="0">
                <a:latin typeface="Comic Sans MS" panose="030F0702030302020204" pitchFamily="66" charset="0"/>
              </a:rPr>
              <a:t> </a:t>
            </a:r>
            <a:r>
              <a:rPr lang="en-GB" sz="2400" b="1" u="sng" dirty="0" err="1" smtClean="0">
                <a:latin typeface="Comic Sans MS" panose="030F0702030302020204" pitchFamily="66" charset="0"/>
              </a:rPr>
              <a:t>molto</a:t>
            </a:r>
            <a:r>
              <a:rPr lang="en-GB" sz="2400" b="1" u="sng" dirty="0" smtClean="0">
                <a:latin typeface="Comic Sans MS" panose="030F0702030302020204" pitchFamily="66" charset="0"/>
              </a:rPr>
              <a:t> </a:t>
            </a:r>
            <a:r>
              <a:rPr lang="en-GB" sz="2400" b="1" u="sng" dirty="0" err="1" smtClean="0">
                <a:latin typeface="Comic Sans MS" panose="030F0702030302020204" pitchFamily="66" charset="0"/>
              </a:rPr>
              <a:t>coraggiosi</a:t>
            </a:r>
            <a:endParaRPr lang="en-GB" sz="2400" b="1" u="sng" dirty="0" smtClean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012" y="4830312"/>
            <a:ext cx="2828925" cy="16192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8334" y="4736514"/>
            <a:ext cx="2770496" cy="1806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81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6477" y="659698"/>
            <a:ext cx="86322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hlinkClick r:id="rId2"/>
              </a:rPr>
              <a:t>https://www.youtube.com/watch?v=PaSU8hrgPYQ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36477" y="136478"/>
            <a:ext cx="38395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u="sng" dirty="0" err="1" smtClean="0">
                <a:latin typeface="Comic Sans MS" panose="030F0702030302020204" pitchFamily="66" charset="0"/>
              </a:rPr>
              <a:t>Pensa</a:t>
            </a:r>
            <a:r>
              <a:rPr lang="en-GB" sz="2800" u="sng" dirty="0" smtClean="0">
                <a:latin typeface="Comic Sans MS" panose="030F0702030302020204" pitchFamily="66" charset="0"/>
              </a:rPr>
              <a:t> – </a:t>
            </a:r>
            <a:r>
              <a:rPr lang="en-GB" sz="2800" u="sng" dirty="0" err="1" smtClean="0">
                <a:latin typeface="Comic Sans MS" panose="030F0702030302020204" pitchFamily="66" charset="0"/>
              </a:rPr>
              <a:t>Fabrizio</a:t>
            </a:r>
            <a:r>
              <a:rPr lang="en-GB" sz="2800" u="sng" dirty="0" smtClean="0">
                <a:latin typeface="Comic Sans MS" panose="030F0702030302020204" pitchFamily="66" charset="0"/>
              </a:rPr>
              <a:t> Moro</a:t>
            </a:r>
            <a:endParaRPr lang="en-GB" sz="2800" u="sng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6477" y="992074"/>
            <a:ext cx="8447964" cy="5632311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r>
              <a:rPr lang="it-IT" sz="1200" dirty="0" smtClean="0"/>
              <a:t>Ci sono stati uomini che hanno scritto pagine </a:t>
            </a:r>
          </a:p>
          <a:p>
            <a:r>
              <a:rPr lang="it-IT" sz="1200" dirty="0" smtClean="0"/>
              <a:t>Appunti di una vita dal valore inestimabile </a:t>
            </a:r>
          </a:p>
          <a:p>
            <a:r>
              <a:rPr lang="it-IT" sz="1200" dirty="0" smtClean="0"/>
              <a:t>Insostituibili perché hanno denunciato </a:t>
            </a:r>
          </a:p>
          <a:p>
            <a:r>
              <a:rPr lang="it-IT" sz="1200" dirty="0" smtClean="0"/>
              <a:t>il più corrotto dei sistemi troppo spesso ignorato </a:t>
            </a:r>
          </a:p>
          <a:p>
            <a:r>
              <a:rPr lang="it-IT" sz="1200" dirty="0" smtClean="0"/>
              <a:t>Uomini o angeli mandati sulla terra per combattere una guerra </a:t>
            </a:r>
          </a:p>
          <a:p>
            <a:r>
              <a:rPr lang="it-IT" sz="1200" dirty="0" smtClean="0"/>
              <a:t>di faide e di famiglie sparse come tante biglie </a:t>
            </a:r>
          </a:p>
          <a:p>
            <a:r>
              <a:rPr lang="it-IT" sz="1200" dirty="0" smtClean="0"/>
              <a:t>su un isola di sangue che fra tante meraviglie </a:t>
            </a:r>
          </a:p>
          <a:p>
            <a:r>
              <a:rPr lang="it-IT" sz="1200" dirty="0" smtClean="0"/>
              <a:t>fra limoni e fra conchiglie... massacra figli e figlie </a:t>
            </a:r>
          </a:p>
          <a:p>
            <a:r>
              <a:rPr lang="it-IT" sz="1200" dirty="0" smtClean="0"/>
              <a:t>di una generazione costretta a non guardare </a:t>
            </a:r>
          </a:p>
          <a:p>
            <a:r>
              <a:rPr lang="it-IT" sz="1200" dirty="0" smtClean="0"/>
              <a:t>a parlare a bassa voce a spegnere la luce </a:t>
            </a:r>
          </a:p>
          <a:p>
            <a:r>
              <a:rPr lang="it-IT" sz="1200" dirty="0" smtClean="0"/>
              <a:t>a commentare in pace ogni pallottola nell'aria </a:t>
            </a:r>
          </a:p>
          <a:p>
            <a:r>
              <a:rPr lang="it-IT" sz="1200" dirty="0" smtClean="0"/>
              <a:t>ogni cadavere in un fosso </a:t>
            </a:r>
          </a:p>
          <a:p>
            <a:r>
              <a:rPr lang="it-IT" sz="1200" dirty="0" smtClean="0"/>
              <a:t>Ci sono stati uomini che passo dopo passo </a:t>
            </a:r>
          </a:p>
          <a:p>
            <a:r>
              <a:rPr lang="it-IT" sz="1200" dirty="0" smtClean="0"/>
              <a:t>hanno lasciato un segno con coraggio e con impegno </a:t>
            </a:r>
          </a:p>
          <a:p>
            <a:r>
              <a:rPr lang="it-IT" sz="1200" dirty="0" smtClean="0"/>
              <a:t>con dedizione contro un'istituzione organizzata </a:t>
            </a:r>
          </a:p>
          <a:p>
            <a:r>
              <a:rPr lang="it-IT" sz="1200" dirty="0" smtClean="0"/>
              <a:t>cosa nostra... cosa vostra... cos'è vostro? </a:t>
            </a:r>
          </a:p>
          <a:p>
            <a:r>
              <a:rPr lang="it-IT" sz="1200" dirty="0" smtClean="0"/>
              <a:t>è nostra... la libertà di dire </a:t>
            </a:r>
          </a:p>
          <a:p>
            <a:r>
              <a:rPr lang="it-IT" sz="1200" dirty="0" smtClean="0"/>
              <a:t>che gli occhi sono fatti per guardare </a:t>
            </a:r>
          </a:p>
          <a:p>
            <a:r>
              <a:rPr lang="it-IT" sz="1200" dirty="0" smtClean="0"/>
              <a:t>La bocca per parlare le orecchie ascoltano... </a:t>
            </a:r>
          </a:p>
          <a:p>
            <a:r>
              <a:rPr lang="it-IT" sz="1200" dirty="0" smtClean="0"/>
              <a:t>Non solo musica non solo musica </a:t>
            </a:r>
          </a:p>
          <a:p>
            <a:r>
              <a:rPr lang="it-IT" sz="1200" dirty="0" smtClean="0"/>
              <a:t>La testa si gira e aggiusta la mira ragiona </a:t>
            </a:r>
          </a:p>
          <a:p>
            <a:r>
              <a:rPr lang="it-IT" sz="1200" dirty="0" smtClean="0"/>
              <a:t>A volte condanna a volte perdona </a:t>
            </a:r>
          </a:p>
          <a:p>
            <a:r>
              <a:rPr lang="it-IT" sz="1200" dirty="0" smtClean="0"/>
              <a:t>Semplicemente </a:t>
            </a:r>
          </a:p>
          <a:p>
            <a:r>
              <a:rPr lang="it-IT" sz="1200" dirty="0" smtClean="0"/>
              <a:t>Pensa prima di sparare </a:t>
            </a:r>
          </a:p>
          <a:p>
            <a:r>
              <a:rPr lang="it-IT" sz="1200" dirty="0" smtClean="0"/>
              <a:t>Pensa prima di dire e di giudicare prova a pensare </a:t>
            </a:r>
          </a:p>
          <a:p>
            <a:r>
              <a:rPr lang="it-IT" sz="1200" dirty="0" smtClean="0"/>
              <a:t>Pensa che puoi decidere tu </a:t>
            </a:r>
          </a:p>
          <a:p>
            <a:r>
              <a:rPr lang="it-IT" sz="1200" dirty="0" smtClean="0"/>
              <a:t>Resta un attimo soltanto un attimo di più </a:t>
            </a:r>
          </a:p>
          <a:p>
            <a:r>
              <a:rPr lang="it-IT" sz="1200" dirty="0" smtClean="0"/>
              <a:t>Con la testa fra le mani </a:t>
            </a:r>
          </a:p>
          <a:p>
            <a:r>
              <a:rPr lang="it-IT" sz="1200" dirty="0" smtClean="0"/>
              <a:t>Ci sono stati uomini che sono morti giovani </a:t>
            </a:r>
          </a:p>
          <a:p>
            <a:r>
              <a:rPr lang="it-IT" sz="1200" dirty="0" smtClean="0"/>
              <a:t>Ma consapevoli che le loro idee </a:t>
            </a:r>
          </a:p>
          <a:p>
            <a:r>
              <a:rPr lang="it-IT" sz="1200" dirty="0" smtClean="0"/>
              <a:t>Sarebbero rimaste nei secoli come parole iperbole </a:t>
            </a:r>
          </a:p>
          <a:p>
            <a:r>
              <a:rPr lang="it-IT" sz="1200" dirty="0" smtClean="0"/>
              <a:t>Intatte e reali come piccoli miracoli </a:t>
            </a:r>
          </a:p>
          <a:p>
            <a:r>
              <a:rPr lang="it-IT" sz="1200" dirty="0" smtClean="0"/>
              <a:t>Idee di uguaglianza idee di educazione </a:t>
            </a:r>
          </a:p>
          <a:p>
            <a:r>
              <a:rPr lang="it-IT" sz="1200" dirty="0" smtClean="0"/>
              <a:t>Contro ogni uomo che eserciti oppressione </a:t>
            </a:r>
          </a:p>
          <a:p>
            <a:r>
              <a:rPr lang="it-IT" sz="1200" dirty="0" smtClean="0"/>
              <a:t>Contro ogni suo simile contro chi è più debole </a:t>
            </a:r>
          </a:p>
          <a:p>
            <a:r>
              <a:rPr lang="it-IT" sz="1200" dirty="0" smtClean="0"/>
              <a:t>Contro chi sotterra la coscienza nel cemento </a:t>
            </a:r>
          </a:p>
          <a:p>
            <a:r>
              <a:rPr lang="it-IT" sz="1200" dirty="0" smtClean="0"/>
              <a:t>Pensa prima di sparare </a:t>
            </a:r>
          </a:p>
          <a:p>
            <a:r>
              <a:rPr lang="it-IT" sz="1200" dirty="0" smtClean="0"/>
              <a:t>Pensa prima di dire e di giudicare prova a pensare </a:t>
            </a:r>
          </a:p>
          <a:p>
            <a:r>
              <a:rPr lang="it-IT" sz="1200" dirty="0" smtClean="0"/>
              <a:t>Pensa che puoi decidere tu </a:t>
            </a:r>
          </a:p>
          <a:p>
            <a:r>
              <a:rPr lang="it-IT" sz="1200" dirty="0" smtClean="0"/>
              <a:t>Resta un attimo soltanto un attimo di più </a:t>
            </a:r>
          </a:p>
          <a:p>
            <a:r>
              <a:rPr lang="it-IT" sz="1200" dirty="0" smtClean="0"/>
              <a:t>Con la testa fra le mani </a:t>
            </a:r>
          </a:p>
          <a:p>
            <a:r>
              <a:rPr lang="it-IT" sz="1200" dirty="0" smtClean="0"/>
              <a:t>Ci sono stati uomini che hanno continuato </a:t>
            </a:r>
          </a:p>
          <a:p>
            <a:r>
              <a:rPr lang="it-IT" sz="1200" dirty="0" smtClean="0"/>
              <a:t>Nonostante intorno fosse tutto bruciato </a:t>
            </a:r>
          </a:p>
          <a:p>
            <a:r>
              <a:rPr lang="it-IT" sz="1200" dirty="0" smtClean="0"/>
              <a:t>Perché in fondo questa vita non ha significato </a:t>
            </a:r>
          </a:p>
          <a:p>
            <a:r>
              <a:rPr lang="it-IT" sz="1200" dirty="0" smtClean="0"/>
              <a:t>Se hai paura di una bomba o di un fucile puntato </a:t>
            </a:r>
          </a:p>
          <a:p>
            <a:r>
              <a:rPr lang="it-IT" sz="1200" dirty="0" smtClean="0"/>
              <a:t>Gli uomini passano e passa una canzone </a:t>
            </a:r>
          </a:p>
          <a:p>
            <a:r>
              <a:rPr lang="it-IT" sz="1200" dirty="0" smtClean="0"/>
              <a:t>Ma nessuno potrà fermare mai la convinzione </a:t>
            </a:r>
          </a:p>
          <a:p>
            <a:r>
              <a:rPr lang="it-IT" sz="1200" dirty="0" smtClean="0"/>
              <a:t>Che la giustizia no... non è solo un'illusione </a:t>
            </a:r>
          </a:p>
          <a:p>
            <a:r>
              <a:rPr lang="it-IT" sz="1200" dirty="0" smtClean="0"/>
              <a:t>Pensa prima di sparare </a:t>
            </a:r>
          </a:p>
          <a:p>
            <a:r>
              <a:rPr lang="it-IT" sz="1200" dirty="0" smtClean="0"/>
              <a:t>Pensa prima dì dire e di giudicare prova a pensare </a:t>
            </a:r>
          </a:p>
          <a:p>
            <a:r>
              <a:rPr lang="it-IT" sz="1200" dirty="0" smtClean="0"/>
              <a:t>Pensa che puoi decidere tu </a:t>
            </a:r>
          </a:p>
          <a:p>
            <a:r>
              <a:rPr lang="it-IT" sz="1200" dirty="0" smtClean="0"/>
              <a:t>Resta un attimo soltanto un attimo di più </a:t>
            </a:r>
          </a:p>
          <a:p>
            <a:r>
              <a:rPr lang="it-IT" sz="1200" dirty="0" smtClean="0"/>
              <a:t>Con la testa fra le mani </a:t>
            </a:r>
          </a:p>
          <a:p>
            <a:r>
              <a:rPr lang="it-IT" sz="1200" dirty="0" smtClean="0"/>
              <a:t>Pensa</a:t>
            </a:r>
          </a:p>
          <a:p>
            <a:r>
              <a:rPr lang="it-IT" sz="1200" dirty="0" smtClean="0"/>
              <a:t>Pensa che puoi decidere tu</a:t>
            </a:r>
          </a:p>
          <a:p>
            <a:r>
              <a:rPr lang="it-IT" sz="1200" dirty="0" smtClean="0"/>
              <a:t>Resta un attimo soltanto un attimo di più</a:t>
            </a:r>
          </a:p>
          <a:p>
            <a:r>
              <a:rPr lang="it-IT" sz="1200" dirty="0" smtClean="0"/>
              <a:t>Con la testa fra le mani.</a:t>
            </a:r>
            <a:endParaRPr lang="en-GB" sz="1200" dirty="0"/>
          </a:p>
        </p:txBody>
      </p:sp>
      <p:sp>
        <p:nvSpPr>
          <p:cNvPr id="8" name="Cloud Callout 7"/>
          <p:cNvSpPr/>
          <p:nvPr/>
        </p:nvSpPr>
        <p:spPr>
          <a:xfrm>
            <a:off x="791569" y="1306028"/>
            <a:ext cx="7615451" cy="4726281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Una </a:t>
            </a:r>
            <a:r>
              <a:rPr lang="en-GB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discussione</a:t>
            </a:r>
            <a:endParaRPr lang="en-GB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Quali</a:t>
            </a:r>
            <a:r>
              <a:rPr lang="en-GB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GB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temi</a:t>
            </a:r>
            <a:r>
              <a:rPr lang="en-GB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GB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tratta</a:t>
            </a:r>
            <a:r>
              <a:rPr lang="en-GB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GB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questa</a:t>
            </a:r>
            <a:r>
              <a:rPr lang="en-GB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canzone?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A chi </a:t>
            </a:r>
            <a:r>
              <a:rPr lang="en-GB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si</a:t>
            </a:r>
            <a:r>
              <a:rPr lang="en-GB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GB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riferisce</a:t>
            </a:r>
            <a:r>
              <a:rPr lang="en-GB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?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Perché</a:t>
            </a:r>
            <a:r>
              <a:rPr lang="en-GB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GB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credi</a:t>
            </a:r>
            <a:r>
              <a:rPr lang="en-GB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GB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che</a:t>
            </a:r>
            <a:r>
              <a:rPr lang="en-GB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GB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Fabrizio</a:t>
            </a:r>
            <a:r>
              <a:rPr lang="en-GB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Moro </a:t>
            </a:r>
            <a:r>
              <a:rPr lang="en-GB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abbia</a:t>
            </a:r>
            <a:r>
              <a:rPr lang="en-GB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GB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sentito</a:t>
            </a:r>
            <a:r>
              <a:rPr lang="en-GB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GB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il</a:t>
            </a:r>
            <a:r>
              <a:rPr lang="en-GB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GB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bisogno</a:t>
            </a:r>
            <a:r>
              <a:rPr lang="en-GB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di </a:t>
            </a:r>
            <a:r>
              <a:rPr lang="en-GB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scrivere</a:t>
            </a:r>
            <a:r>
              <a:rPr lang="en-GB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GB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questa</a:t>
            </a:r>
            <a:r>
              <a:rPr lang="en-GB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canzone?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Esiste</a:t>
            </a:r>
            <a:r>
              <a:rPr lang="en-GB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GB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un’organizzazione</a:t>
            </a:r>
            <a:r>
              <a:rPr lang="en-GB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simile </a:t>
            </a:r>
            <a:r>
              <a:rPr lang="en-GB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nel</a:t>
            </a:r>
            <a:r>
              <a:rPr lang="en-GB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GB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Regno</a:t>
            </a:r>
            <a:r>
              <a:rPr lang="en-GB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GB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Unito</a:t>
            </a:r>
            <a:r>
              <a:rPr lang="en-GB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?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Perché</a:t>
            </a:r>
            <a:r>
              <a:rPr lang="en-GB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secondo </a:t>
            </a:r>
            <a:r>
              <a:rPr lang="en-GB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te</a:t>
            </a:r>
            <a:r>
              <a:rPr lang="en-GB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GB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la mafia è </a:t>
            </a:r>
            <a:r>
              <a:rPr lang="en-GB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così</a:t>
            </a:r>
            <a:r>
              <a:rPr lang="en-GB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difficile da </a:t>
            </a:r>
            <a:r>
              <a:rPr lang="en-GB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eliminare</a:t>
            </a:r>
            <a:r>
              <a:rPr lang="en-GB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?</a:t>
            </a:r>
          </a:p>
          <a:p>
            <a:pPr algn="ctr"/>
            <a:endParaRPr lang="en-GB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971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854</Words>
  <Application>Microsoft Office PowerPoint</Application>
  <PresentationFormat>On-screen Show (4:3)</PresentationFormat>
  <Paragraphs>106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 Josephs Catholic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Martina Amadori</dc:creator>
  <cp:lastModifiedBy>Martina Amadori</cp:lastModifiedBy>
  <cp:revision>10</cp:revision>
  <dcterms:created xsi:type="dcterms:W3CDTF">2018-02-18T13:35:49Z</dcterms:created>
  <dcterms:modified xsi:type="dcterms:W3CDTF">2018-02-18T15:04:17Z</dcterms:modified>
</cp:coreProperties>
</file>