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7" r:id="rId4"/>
    <p:sldId id="266" r:id="rId5"/>
    <p:sldId id="282" r:id="rId6"/>
    <p:sldId id="264" r:id="rId7"/>
    <p:sldId id="265" r:id="rId8"/>
    <p:sldId id="28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4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4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66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6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9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9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8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4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5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8B2A-A83F-4AF1-A707-D130BF2D68E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140A-1F5B-4371-A209-2583E76A3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Interdisciplinarity</a:t>
            </a:r>
            <a:r>
              <a:rPr lang="en-GB" b="1" dirty="0"/>
              <a:t> in the </a:t>
            </a:r>
            <a:r>
              <a:rPr lang="en-GB" b="1" dirty="0" smtClean="0"/>
              <a:t>classroom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History and Visual Culture </a:t>
            </a:r>
            <a:r>
              <a:rPr lang="en-GB" sz="3200" b="1" dirty="0" smtClean="0"/>
              <a:t>in the Italian curriculum</a:t>
            </a:r>
          </a:p>
          <a:p>
            <a:endParaRPr lang="en-GB" sz="2800" dirty="0" smtClean="0"/>
          </a:p>
          <a:p>
            <a:r>
              <a:rPr lang="en-GB" sz="2800" dirty="0" smtClean="0"/>
              <a:t>Dr David Brown; Mr Peter Langdale; Prof Giuliana Pieri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89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Modern History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073" y="1573306"/>
            <a:ext cx="5550928" cy="4772986"/>
          </a:xfrm>
        </p:spPr>
        <p:txBody>
          <a:bodyPr/>
          <a:lstStyle/>
          <a:p>
            <a:r>
              <a:rPr lang="en-GB" b="1" dirty="0" smtClean="0"/>
              <a:t>Futurism and the </a:t>
            </a:r>
            <a:r>
              <a:rPr lang="en-GB" b="1" dirty="0" smtClean="0"/>
              <a:t>rise of nationalism in early 20</a:t>
            </a:r>
            <a:r>
              <a:rPr lang="en-GB" b="1" baseline="30000" dirty="0" smtClean="0"/>
              <a:t>th</a:t>
            </a:r>
            <a:r>
              <a:rPr lang="en-GB" b="1" dirty="0" smtClean="0"/>
              <a:t>-C </a:t>
            </a:r>
            <a:r>
              <a:rPr lang="en-GB" b="1" dirty="0" smtClean="0"/>
              <a:t>Italy</a:t>
            </a:r>
          </a:p>
          <a:p>
            <a:r>
              <a:rPr lang="en-GB" b="1" dirty="0" smtClean="0"/>
              <a:t>The Cult of the </a:t>
            </a:r>
            <a:r>
              <a:rPr lang="en-GB" b="1" dirty="0" err="1" smtClean="0"/>
              <a:t>Duce</a:t>
            </a:r>
            <a:endParaRPr lang="en-GB" b="1" dirty="0" smtClean="0"/>
          </a:p>
          <a:p>
            <a:r>
              <a:rPr lang="en-GB" b="1" dirty="0" smtClean="0"/>
              <a:t>The (visual) culture of Fascism</a:t>
            </a:r>
          </a:p>
          <a:p>
            <a:r>
              <a:rPr lang="en-GB" b="1" dirty="0" smtClean="0"/>
              <a:t>Mussolini and th</a:t>
            </a:r>
            <a:r>
              <a:rPr lang="en-GB" b="1" dirty="0" smtClean="0"/>
              <a:t>e Italians</a:t>
            </a:r>
          </a:p>
          <a:p>
            <a:r>
              <a:rPr lang="en-GB" b="1" dirty="0" smtClean="0"/>
              <a:t>Propaganda and the regime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6294" y="365125"/>
            <a:ext cx="4990634" cy="62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30" y="54990"/>
            <a:ext cx="10515600" cy="1325563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5400" b="1" dirty="0" smtClean="0"/>
              <a:t>Who?  </a:t>
            </a:r>
            <a:endParaRPr lang="en-GB" sz="5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5" y="4114198"/>
            <a:ext cx="5181600" cy="2588058"/>
          </a:xfrm>
        </p:spPr>
      </p:pic>
      <p:pic>
        <p:nvPicPr>
          <p:cNvPr id="1026" name="Picture 2" descr="https://pbs.twimg.com/profile_images/756112867854786560/bFGknWf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54" y="1872088"/>
            <a:ext cx="2242110" cy="22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udycanada.eu/files/uploads/Canada/High-Schools/Queen-Margarets-School-Duncan-British-Columbia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nderconsideration.com/brandnew/archives/tate_2016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9" y="1380553"/>
            <a:ext cx="5810058" cy="24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AHR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6" y="3789687"/>
            <a:ext cx="26574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2" y="403412"/>
            <a:ext cx="11958918" cy="1287276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/>
              <a:t>Where?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Tate Modern – Tate </a:t>
            </a:r>
            <a:r>
              <a:rPr lang="en-GB" dirty="0" smtClean="0"/>
              <a:t>Exchange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00" y="1879662"/>
            <a:ext cx="6361600" cy="4243265"/>
          </a:xfrm>
        </p:spPr>
      </p:pic>
      <p:pic>
        <p:nvPicPr>
          <p:cNvPr id="1030" name="Picture 6" descr="https://ichef.bbci.co.uk/news/624/cpsprodpb/16218/production/_85684609_tate-modern-arti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" y="1879662"/>
            <a:ext cx="5181600" cy="42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The Interdisciplinary Futurism Project</a:t>
            </a:r>
            <a:endParaRPr lang="en-GB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A-level students of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History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Art History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Design</a:t>
            </a:r>
            <a:endParaRPr lang="en-GB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91" y="0"/>
            <a:ext cx="3251609" cy="4873625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42" y="3522833"/>
            <a:ext cx="5000158" cy="3335167"/>
          </a:xfr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48" y="798639"/>
            <a:ext cx="4744373" cy="316455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62" y="3533172"/>
            <a:ext cx="4984657" cy="33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94129"/>
            <a:ext cx="2891117" cy="6589059"/>
          </a:xfrm>
        </p:spPr>
        <p:txBody>
          <a:bodyPr>
            <a:normAutofit/>
          </a:bodyPr>
          <a:lstStyle/>
          <a:p>
            <a:r>
              <a:rPr lang="en-GB" dirty="0" smtClean="0"/>
              <a:t>Giacomo </a:t>
            </a:r>
            <a:r>
              <a:rPr lang="en-GB" dirty="0" err="1" smtClean="0"/>
              <a:t>Balla</a:t>
            </a:r>
            <a:r>
              <a:rPr lang="en-GB" dirty="0" smtClean="0"/>
              <a:t>, </a:t>
            </a:r>
            <a:r>
              <a:rPr lang="en-GB" dirty="0" err="1" smtClean="0"/>
              <a:t>Velocità</a:t>
            </a:r>
            <a:r>
              <a:rPr lang="en-GB" dirty="0" smtClean="0"/>
              <a:t> </a:t>
            </a:r>
            <a:r>
              <a:rPr lang="en-GB" dirty="0" err="1" smtClean="0"/>
              <a:t>astratta</a:t>
            </a:r>
            <a:r>
              <a:rPr lang="en-GB" dirty="0" smtClean="0"/>
              <a:t>, 1913, Pinacoteca </a:t>
            </a:r>
            <a:r>
              <a:rPr lang="en-GB" dirty="0" err="1" smtClean="0"/>
              <a:t>Agnelli</a:t>
            </a:r>
            <a:r>
              <a:rPr lang="en-GB" dirty="0" smtClean="0"/>
              <a:t>, Turin.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90" y="0"/>
            <a:ext cx="8582410" cy="6858000"/>
          </a:xfrm>
        </p:spPr>
      </p:pic>
    </p:spTree>
    <p:extLst>
      <p:ext uri="{BB962C8B-B14F-4D97-AF65-F5344CB8AC3E}">
        <p14:creationId xmlns:p14="http://schemas.microsoft.com/office/powerpoint/2010/main" val="22869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941"/>
            <a:ext cx="2985247" cy="5903259"/>
          </a:xfrm>
        </p:spPr>
        <p:txBody>
          <a:bodyPr>
            <a:normAutofit/>
          </a:bodyPr>
          <a:lstStyle/>
          <a:p>
            <a:r>
              <a:rPr lang="en-GB" dirty="0" smtClean="0"/>
              <a:t>Giacomo </a:t>
            </a:r>
            <a:r>
              <a:rPr lang="en-GB" dirty="0" err="1" smtClean="0"/>
              <a:t>Balla</a:t>
            </a:r>
            <a:r>
              <a:rPr lang="en-GB" dirty="0" smtClean="0"/>
              <a:t>, March on Rome, 1931-32. Pinacoteca </a:t>
            </a:r>
            <a:r>
              <a:rPr lang="en-GB" dirty="0" err="1" smtClean="0"/>
              <a:t>Agnelli</a:t>
            </a:r>
            <a:r>
              <a:rPr lang="en-GB" dirty="0" smtClean="0"/>
              <a:t>, Turin.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5" y="0"/>
            <a:ext cx="8713695" cy="69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next?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282" y="188260"/>
            <a:ext cx="5710518" cy="652182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Presenting the project at </a:t>
            </a:r>
            <a:r>
              <a:rPr lang="en-GB" sz="4000" dirty="0" smtClean="0"/>
              <a:t>conferences </a:t>
            </a:r>
            <a:r>
              <a:rPr lang="en-GB" sz="4000" dirty="0" smtClean="0"/>
              <a:t>in </a:t>
            </a:r>
            <a:r>
              <a:rPr lang="en-GB" sz="4000" dirty="0" smtClean="0"/>
              <a:t>2018 (Historical Association)</a:t>
            </a:r>
            <a:endParaRPr lang="en-GB" sz="4000" dirty="0" smtClean="0"/>
          </a:p>
          <a:p>
            <a:pPr marL="0" indent="0">
              <a:buNone/>
            </a:pPr>
            <a:endParaRPr lang="en-GB" sz="4000" dirty="0" smtClean="0"/>
          </a:p>
          <a:p>
            <a:r>
              <a:rPr lang="en-GB" sz="4000" dirty="0" smtClean="0"/>
              <a:t>Developing teaching resources and a ‘how to run an interdisciplinary project on Futurism and Fascism’ teachers’ pack.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35" y="188260"/>
            <a:ext cx="5119630" cy="6521822"/>
          </a:xfrm>
        </p:spPr>
      </p:pic>
    </p:spTree>
    <p:extLst>
      <p:ext uri="{BB962C8B-B14F-4D97-AF65-F5344CB8AC3E}">
        <p14:creationId xmlns:p14="http://schemas.microsoft.com/office/powerpoint/2010/main" val="21514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133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Interdisciplinarity in the classroom</vt:lpstr>
      <vt:lpstr>Modern History</vt:lpstr>
      <vt:lpstr> Who?  </vt:lpstr>
      <vt:lpstr>Where?  Tate Modern – Tate Exchange</vt:lpstr>
      <vt:lpstr>The Interdisciplinary Futurism Project</vt:lpstr>
      <vt:lpstr>Giacomo Balla, Velocità astratta, 1913, Pinacoteca Agnelli, Turin.</vt:lpstr>
      <vt:lpstr>Giacomo Balla, March on Rome, 1931-32. Pinacoteca Agnelli, Turin.</vt:lpstr>
      <vt:lpstr>What next?</vt:lpstr>
      <vt:lpstr>PowerPoint Presentation</vt:lpstr>
    </vt:vector>
  </TitlesOfParts>
  <Company>RHUL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Interdisciplinarity in the classroom:</dc:title>
  <dc:creator>Pieri, G</dc:creator>
  <cp:lastModifiedBy>Pieri, G</cp:lastModifiedBy>
  <cp:revision>21</cp:revision>
  <dcterms:created xsi:type="dcterms:W3CDTF">2017-06-15T14:57:40Z</dcterms:created>
  <dcterms:modified xsi:type="dcterms:W3CDTF">2018-03-07T22:09:46Z</dcterms:modified>
</cp:coreProperties>
</file>