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63" r:id="rId6"/>
    <p:sldId id="259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69E74-A906-487B-8F22-6819E6AB6BF4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6F4D-2BF0-405B-AF2E-54A21E128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6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6F4D-2BF0-405B-AF2E-54A21E128B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1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5E56F-3AAC-4F02-A60D-C212A7F7807D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275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DBCC9-DF46-458E-B651-8A5ACA3CAA46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5937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F4676-2A9C-4802-8BC5-C3EF24D5C8D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8835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E6444-4808-4BF4-BCE4-81F951CEE2CF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19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0D9A0-6E79-4B32-BC22-9744C3B08CD6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9143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9DE87-D9E2-4123-B5D2-E1F151C079E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1508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00BAA-FCD6-4D9F-9DB5-C43C96ED6E5C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150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C3111-BD39-4905-ADD6-9B42A681B82E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3979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E4434-2A78-48FC-B9A7-C16B460D84A8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5680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EB99E-A2A6-4E65-B119-0DDA722C5F9A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0362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4A40B-E8E2-4305-97AF-7E26FB151339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933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A0A557-0459-498C-B67B-F67D1A3739BC}" type="slidenum">
              <a:rPr lang="en-US" altLang="it-IT"/>
              <a:pPr/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eter\Documents\ITALIAN\AUDIO%20E%20VIDEO\Amici%20CDs\Amici%20CD2\Amici%20-%20Amici%20CD2%20-%2010.mp3" TargetMode="External"/><Relationship Id="rId1" Type="http://schemas.microsoft.com/office/2007/relationships/media" Target="file:///C:\Users\Peter\Documents\ITALIAN\AUDIO%20E%20VIDEO\Amici%20CDs\Amici%20CD2\Amici%20-%20Amici%20CD2%20-%2010.mp3" TargetMode="Externa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eter\Documents\ITALIAN\AUDIO%20E%20VIDEO\Amici%20CDs\Amici%20CD2\Amici%20-%20Amici%20CD2%20-%2011.mp3" TargetMode="External"/><Relationship Id="rId1" Type="http://schemas.microsoft.com/office/2007/relationships/media" Target="file:///C:\Users\Peter\Documents\ITALIAN\AUDIO%20E%20VIDEO\Amici%20CDs\Amici%20CD2\Amici%20-%20Amici%20CD2%20-%2011.mp3" TargetMode="External"/><Relationship Id="rId6" Type="http://schemas.openxmlformats.org/officeDocument/2006/relationships/image" Target="../media/image2.W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Il passato prossimo</a:t>
            </a:r>
            <a:endParaRPr lang="en-US" altLang="it-IT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narrative past tense</a:t>
            </a:r>
            <a:endParaRPr lang="en-US" altLang="it-IT" smtClean="0"/>
          </a:p>
        </p:txBody>
      </p:sp>
      <p:pic>
        <p:nvPicPr>
          <p:cNvPr id="2052" name="Picture 5" descr="coniugazione-ver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30"/>
          <a:stretch>
            <a:fillRect/>
          </a:stretch>
        </p:blipFill>
        <p:spPr bwMode="auto">
          <a:xfrm>
            <a:off x="3492500" y="333375"/>
            <a:ext cx="18510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 tu?</a:t>
            </a:r>
            <a:endParaRPr lang="en-US" altLang="it-IT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Dove sei andata in vacanza quest’anno?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Quanto tempo ti sei fermata?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Quando sei andata?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Come hai viaggiato?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Con chi sei andata?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Ti sei divertita? </a:t>
            </a:r>
            <a:r>
              <a:rPr lang="it-IT" altLang="it-IT" i="1" smtClean="0"/>
              <a:t>Vi siete divertite</a:t>
            </a:r>
            <a:r>
              <a:rPr lang="it-IT" altLang="it-IT" smtClean="0"/>
              <a:t>?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altLang="it-IT" smtClean="0"/>
              <a:t>Che cosa hai (</a:t>
            </a:r>
            <a:r>
              <a:rPr lang="it-IT" altLang="it-IT" i="1" smtClean="0"/>
              <a:t>avete)</a:t>
            </a:r>
            <a:r>
              <a:rPr lang="it-IT" altLang="it-IT" smtClean="0"/>
              <a:t> fatto?</a:t>
            </a:r>
            <a:endParaRPr lang="en-US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>
                <a:latin typeface="Comic Sans MS" pitchFamily="66" charset="0"/>
              </a:rPr>
              <a:t>verbi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comuni</a:t>
            </a:r>
            <a:r>
              <a:rPr lang="en-GB" dirty="0" smtClean="0">
                <a:latin typeface="Comic Sans MS" pitchFamily="66" charset="0"/>
              </a:rPr>
              <a:t> in </a:t>
            </a:r>
            <a:r>
              <a:rPr lang="en-GB" i="1" dirty="0" err="1" smtClean="0">
                <a:latin typeface="Comic Sans MS" pitchFamily="66" charset="0"/>
              </a:rPr>
              <a:t>essere</a:t>
            </a:r>
            <a:endParaRPr lang="en-GB" i="1" dirty="0" smtClean="0">
              <a:latin typeface="Comic Sans MS" pitchFamily="66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557338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M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Morire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(Anna è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morta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 smtClean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Partire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(Io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sono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partita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Rimanere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(Gianni è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rimasto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U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Uscire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(Luca è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uscito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endParaRPr lang="en-GB" sz="20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Salire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Tu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sei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salito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 </a:t>
            </a:r>
            <a:r>
              <a:rPr lang="en-GB" sz="2400" dirty="0">
                <a:latin typeface="Comic Sans MS" pitchFamily="66" charset="0"/>
                <a:cs typeface="Arial" charset="0"/>
              </a:rPr>
              <a:t>		</a:t>
            </a:r>
            <a:r>
              <a:rPr lang="en-GB" sz="2400" dirty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GB" sz="2400" dirty="0">
                <a:latin typeface="Comic Sans MS" pitchFamily="66" charset="0"/>
                <a:cs typeface="Arial" charset="0"/>
              </a:rPr>
              <a:t>. Stare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Voi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siete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stati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Entrare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Noi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siamo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entrati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Scendere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(Io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sono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scesa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V</a:t>
            </a:r>
            <a:r>
              <a:rPr lang="en-GB" sz="2400" dirty="0">
                <a:latin typeface="Comic Sans MS" pitchFamily="66" charset="0"/>
                <a:cs typeface="Arial" charset="0"/>
              </a:rPr>
              <a:t>. Venire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Voi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siete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venuti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r>
              <a:rPr lang="en-GB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Cadere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Loro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sono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caduti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A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Andare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Loro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sono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andati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) 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A.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Arrivare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tu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sei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arrivato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Nascere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(Io </a:t>
            </a: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sono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nata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r>
              <a:rPr lang="en-GB" sz="2400" dirty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 smtClean="0">
                <a:latin typeface="Comic Sans MS" pitchFamily="66" charset="0"/>
                <a:cs typeface="Arial" charset="0"/>
              </a:rPr>
              <a:t>	</a:t>
            </a:r>
            <a:r>
              <a:rPr lang="en-GB" sz="2400" dirty="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en-GB" sz="2400" dirty="0">
                <a:latin typeface="Comic Sans MS" pitchFamily="66" charset="0"/>
                <a:cs typeface="Arial" charset="0"/>
              </a:rPr>
              <a:t>. </a:t>
            </a:r>
            <a:r>
              <a:rPr lang="en-GB" sz="2400" dirty="0" err="1">
                <a:latin typeface="Comic Sans MS" pitchFamily="66" charset="0"/>
                <a:cs typeface="Arial" charset="0"/>
              </a:rPr>
              <a:t>Tornare</a:t>
            </a: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Noi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siamo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tornati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Altri verbi importanti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Diventare (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mio fratello è diventato medico</a:t>
            </a:r>
            <a:r>
              <a:rPr lang="en-GB" sz="280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Durare (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Il viaggio è durato tre ore</a:t>
            </a:r>
            <a:r>
              <a:rPr lang="en-GB" sz="280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Costare (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Il francobollo è costato 2 Euro</a:t>
            </a:r>
            <a:r>
              <a:rPr lang="en-GB" sz="280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Piacere (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Mi è piaciuto il film</a:t>
            </a:r>
            <a:r>
              <a:rPr lang="en-GB" sz="280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Succedere (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che cosa è successo?)</a:t>
            </a:r>
          </a:p>
          <a:p>
            <a:pPr eaLnBrk="1" hangingPunct="1">
              <a:lnSpc>
                <a:spcPct val="140000"/>
              </a:lnSpc>
            </a:pPr>
            <a:r>
              <a:rPr lang="en-GB" sz="2800" smtClean="0">
                <a:latin typeface="Comic Sans MS" pitchFamily="66" charset="0"/>
              </a:rPr>
              <a:t>Riuscire</a:t>
            </a:r>
            <a:r>
              <a:rPr lang="en-GB" sz="2800" smtClean="0">
                <a:solidFill>
                  <a:srgbClr val="FF0000"/>
                </a:solidFill>
                <a:latin typeface="Comic Sans MS" pitchFamily="66" charset="0"/>
              </a:rPr>
              <a:t> (Sono riuscito a parlare)</a:t>
            </a:r>
          </a:p>
        </p:txBody>
      </p:sp>
    </p:spTree>
    <p:extLst>
      <p:ext uri="{BB962C8B-B14F-4D97-AF65-F5344CB8AC3E}">
        <p14:creationId xmlns:p14="http://schemas.microsoft.com/office/powerpoint/2010/main" val="16671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esempi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Maria è ingrassata</a:t>
            </a:r>
          </a:p>
          <a:p>
            <a:r>
              <a:rPr lang="it-IT" dirty="0" smtClean="0"/>
              <a:t>Giovanna è dimagrita</a:t>
            </a:r>
          </a:p>
          <a:p>
            <a:endParaRPr lang="it-IT" dirty="0" smtClean="0"/>
          </a:p>
          <a:p>
            <a:r>
              <a:rPr lang="it-IT" dirty="0" smtClean="0"/>
              <a:t>Il professore è invecchiato</a:t>
            </a:r>
          </a:p>
          <a:p>
            <a:r>
              <a:rPr lang="it-IT" dirty="0" smtClean="0"/>
              <a:t>Ma no! è ringiovanito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72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Finire e Cominciare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Attenzione!</a:t>
            </a:r>
          </a:p>
          <a:p>
            <a:pPr algn="ctr" eaLnBrk="1" hangingPunct="1">
              <a:buFontTx/>
              <a:buNone/>
              <a:defRPr/>
            </a:pPr>
            <a:r>
              <a:rPr lang="en-GB" b="1" smtClean="0">
                <a:solidFill>
                  <a:schemeClr val="accent2"/>
                </a:solidFill>
                <a:latin typeface="Comic Sans MS" pitchFamily="66" charset="0"/>
              </a:rPr>
              <a:t>Ho</a:t>
            </a:r>
            <a:r>
              <a:rPr lang="en-GB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b="1" smtClean="0">
                <a:solidFill>
                  <a:schemeClr val="accent2"/>
                </a:solidFill>
                <a:latin typeface="Comic Sans MS" pitchFamily="66" charset="0"/>
              </a:rPr>
              <a:t>finito</a:t>
            </a:r>
            <a:r>
              <a:rPr lang="en-GB" smtClean="0">
                <a:latin typeface="Comic Sans MS" pitchFamily="66" charset="0"/>
              </a:rPr>
              <a:t> i compiti </a:t>
            </a:r>
          </a:p>
          <a:p>
            <a:pPr algn="ctr" eaLnBrk="1" hangingPunct="1">
              <a:buFontTx/>
              <a:buNone/>
              <a:defRPr/>
            </a:pPr>
            <a:r>
              <a:rPr lang="en-GB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</a:t>
            </a:r>
            <a:r>
              <a:rPr lang="en-GB" smtClean="0">
                <a:latin typeface="Comic Sans MS" pitchFamily="66" charset="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en-GB" smtClean="0">
                <a:latin typeface="Comic Sans MS" pitchFamily="66" charset="0"/>
              </a:rPr>
              <a:t>La scuola </a:t>
            </a:r>
            <a:r>
              <a:rPr lang="en-GB" b="1" smtClean="0">
                <a:solidFill>
                  <a:srgbClr val="FF0000"/>
                </a:solidFill>
                <a:latin typeface="Comic Sans MS" pitchFamily="66" charset="0"/>
              </a:rPr>
              <a:t>è finita</a:t>
            </a:r>
            <a:r>
              <a:rPr lang="en-GB" smtClean="0">
                <a:latin typeface="Comic Sans MS" pitchFamily="66" charset="0"/>
              </a:rPr>
              <a:t> alle 4</a:t>
            </a:r>
          </a:p>
          <a:p>
            <a:pPr eaLnBrk="1" hangingPunct="1">
              <a:buFontTx/>
              <a:buNone/>
              <a:defRPr/>
            </a:pPr>
            <a:endParaRPr lang="en-GB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GB" b="1" smtClean="0">
                <a:solidFill>
                  <a:schemeClr val="accent2"/>
                </a:solidFill>
                <a:latin typeface="Comic Sans MS" pitchFamily="66" charset="0"/>
              </a:rPr>
              <a:t>Ho cominciato</a:t>
            </a:r>
            <a:r>
              <a:rPr lang="en-GB" smtClean="0">
                <a:latin typeface="Comic Sans MS" pitchFamily="66" charset="0"/>
              </a:rPr>
              <a:t> a scrivere </a:t>
            </a:r>
          </a:p>
          <a:p>
            <a:pPr algn="ctr" eaLnBrk="1" hangingPunct="1">
              <a:buFontTx/>
              <a:buNone/>
              <a:defRPr/>
            </a:pPr>
            <a:r>
              <a:rPr lang="en-GB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 </a:t>
            </a:r>
          </a:p>
          <a:p>
            <a:pPr algn="ctr" eaLnBrk="1" hangingPunct="1">
              <a:buFontTx/>
              <a:buNone/>
              <a:defRPr/>
            </a:pPr>
            <a:r>
              <a:rPr lang="en-GB" smtClean="0">
                <a:latin typeface="Comic Sans MS" pitchFamily="66" charset="0"/>
              </a:rPr>
              <a:t>Il film </a:t>
            </a:r>
            <a:r>
              <a:rPr lang="en-GB" b="1" smtClean="0">
                <a:solidFill>
                  <a:srgbClr val="FF0000"/>
                </a:solidFill>
                <a:latin typeface="Comic Sans MS" pitchFamily="66" charset="0"/>
              </a:rPr>
              <a:t>è cominciato</a:t>
            </a:r>
            <a:r>
              <a:rPr lang="en-GB" smtClean="0">
                <a:latin typeface="Comic Sans MS" pitchFamily="66" charset="0"/>
              </a:rPr>
              <a:t> alle 2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627313" y="2060575"/>
            <a:ext cx="20161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140200" y="3213100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24075" y="4437063"/>
            <a:ext cx="28797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348038" y="5589588"/>
            <a:ext cx="2519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1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Transitivo e intransitivo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Sono</a:t>
            </a:r>
            <a:r>
              <a:rPr lang="it-IT" dirty="0" smtClean="0"/>
              <a:t> salito </a:t>
            </a:r>
            <a:r>
              <a:rPr lang="it-IT" u="sng" dirty="0" smtClean="0"/>
              <a:t>fino</a:t>
            </a:r>
            <a:r>
              <a:rPr lang="it-IT" dirty="0" smtClean="0"/>
              <a:t> in cima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Sono</a:t>
            </a:r>
            <a:r>
              <a:rPr lang="it-IT" dirty="0" smtClean="0"/>
              <a:t> scesa </a:t>
            </a:r>
            <a:r>
              <a:rPr lang="it-IT" u="sng" dirty="0" smtClean="0"/>
              <a:t>dalla</a:t>
            </a:r>
            <a:r>
              <a:rPr lang="it-IT" dirty="0" smtClean="0"/>
              <a:t> torre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Sono</a:t>
            </a:r>
            <a:r>
              <a:rPr lang="it-IT" dirty="0" smtClean="0"/>
              <a:t> corso </a:t>
            </a:r>
            <a:r>
              <a:rPr lang="it-IT" u="sng" dirty="0" smtClean="0"/>
              <a:t>all’</a:t>
            </a:r>
            <a:r>
              <a:rPr lang="it-IT" dirty="0" smtClean="0"/>
              <a:t>ospedale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Tutto</a:t>
            </a:r>
            <a:r>
              <a:rPr lang="it-IT" dirty="0" smtClean="0"/>
              <a:t> è saltato </a:t>
            </a:r>
            <a:r>
              <a:rPr lang="it-IT" u="sng" dirty="0" smtClean="0"/>
              <a:t>in</a:t>
            </a:r>
            <a:r>
              <a:rPr lang="it-IT" dirty="0" smtClean="0"/>
              <a:t> aria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Ho</a:t>
            </a:r>
            <a:r>
              <a:rPr lang="it-IT" dirty="0" smtClean="0"/>
              <a:t> salito le scale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Ho</a:t>
            </a:r>
            <a:r>
              <a:rPr lang="it-IT" dirty="0" smtClean="0"/>
              <a:t> sceso le scale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Ho</a:t>
            </a:r>
            <a:r>
              <a:rPr lang="it-IT" dirty="0" smtClean="0"/>
              <a:t> corso cinque chilometri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Ho</a:t>
            </a:r>
            <a:r>
              <a:rPr lang="it-IT" dirty="0" smtClean="0"/>
              <a:t> saltato il muro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67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L’accordo del participio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Luca è uscito un’ora fa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Daniela è riuscita a vincere il concorso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Io e Luca siamo partiti alle 3 del pomeriggio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Maria e Lucia sono scese dal treno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32138" y="1773238"/>
            <a:ext cx="2159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95738" y="2349500"/>
            <a:ext cx="2159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03800" y="2924175"/>
            <a:ext cx="2159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64163" y="3933825"/>
            <a:ext cx="2159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 tu?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Dove sei andata in vacanza quest’anno?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Quanto tempo ti sei fermata?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Quando sei andata?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Come hai viaggiata?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Con chi sei andata?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Ti sei divertita? </a:t>
            </a:r>
            <a:r>
              <a:rPr lang="it-IT" i="1" smtClean="0"/>
              <a:t>Vi sieti divertiti/e</a:t>
            </a:r>
            <a:r>
              <a:rPr lang="it-IT" smtClean="0"/>
              <a:t>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</a:pPr>
            <a:r>
              <a:rPr lang="it-IT" smtClean="0"/>
              <a:t>Che cosa hai (</a:t>
            </a:r>
            <a:r>
              <a:rPr lang="it-IT" i="1" smtClean="0"/>
              <a:t>avete)</a:t>
            </a:r>
            <a:r>
              <a:rPr lang="it-IT" smtClean="0"/>
              <a:t> fatto?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223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Esercizio 1 CD2/10 – verbi regolari con avere</a:t>
            </a:r>
            <a:endParaRPr lang="en-US" altLang="it-IT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z="2800" dirty="0" smtClean="0"/>
          </a:p>
          <a:p>
            <a:pPr eaLnBrk="1" hangingPunct="1">
              <a:defRPr/>
            </a:pPr>
            <a:r>
              <a:rPr lang="it-IT" sz="2800" dirty="0" smtClean="0"/>
              <a:t>Franco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pass</a:t>
            </a:r>
            <a:r>
              <a:rPr lang="it-IT" sz="2800" b="1" dirty="0" smtClean="0"/>
              <a:t>ato</a:t>
            </a:r>
            <a:r>
              <a:rPr lang="it-IT" sz="2800" dirty="0" smtClean="0"/>
              <a:t> tutto il tempo a studiare</a:t>
            </a:r>
          </a:p>
          <a:p>
            <a:pPr eaLnBrk="1" hangingPunct="1">
              <a:defRPr/>
            </a:pPr>
            <a:r>
              <a:rPr lang="it-IT" sz="2800" dirty="0" smtClean="0"/>
              <a:t>Claudio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visit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</a:t>
            </a:r>
            <a:r>
              <a:rPr lang="it-IT" sz="2800" dirty="0" smtClean="0"/>
              <a:t> diversi paesi europei</a:t>
            </a:r>
          </a:p>
          <a:p>
            <a:pPr eaLnBrk="1" hangingPunct="1">
              <a:defRPr/>
            </a:pPr>
            <a:r>
              <a:rPr lang="it-IT" sz="2800" dirty="0" smtClean="0"/>
              <a:t>Silvana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mangi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</a:t>
            </a:r>
            <a:r>
              <a:rPr lang="it-IT" sz="2800" dirty="0" smtClean="0"/>
              <a:t> male</a:t>
            </a:r>
          </a:p>
          <a:p>
            <a:pPr eaLnBrk="1" hangingPunct="1">
              <a:defRPr/>
            </a:pPr>
            <a:r>
              <a:rPr lang="it-IT" sz="2800" dirty="0" smtClean="0"/>
              <a:t>Barbara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accompagn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</a:t>
            </a:r>
            <a:r>
              <a:rPr lang="it-IT" sz="2800" dirty="0" smtClean="0"/>
              <a:t> un gruppo di turisti</a:t>
            </a:r>
          </a:p>
          <a:p>
            <a:pPr eaLnBrk="1" hangingPunct="1">
              <a:defRPr/>
            </a:pPr>
            <a:r>
              <a:rPr lang="it-IT" sz="2800" dirty="0" smtClean="0"/>
              <a:t>Silvia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lavor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</a:t>
            </a:r>
            <a:r>
              <a:rPr lang="it-IT" sz="2800" dirty="0" smtClean="0"/>
              <a:t> durante il giorno</a:t>
            </a:r>
          </a:p>
          <a:p>
            <a:pPr eaLnBrk="1" hangingPunct="1">
              <a:defRPr/>
            </a:pPr>
            <a:r>
              <a:rPr lang="it-IT" sz="2800" dirty="0" smtClean="0"/>
              <a:t>Silvana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dorm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ito</a:t>
            </a:r>
            <a:r>
              <a:rPr lang="it-IT" sz="2800" dirty="0" smtClean="0"/>
              <a:t> in albergo</a:t>
            </a:r>
          </a:p>
          <a:p>
            <a:pPr eaLnBrk="1" hangingPunct="1">
              <a:defRPr/>
            </a:pPr>
            <a:r>
              <a:rPr lang="it-IT" sz="2800" dirty="0" smtClean="0"/>
              <a:t>Barbara 	</a:t>
            </a:r>
            <a:r>
              <a:rPr lang="it-IT" sz="2800" dirty="0" smtClean="0">
                <a:solidFill>
                  <a:srgbClr val="CC0000"/>
                </a:solidFill>
              </a:rPr>
              <a:t>ha</a:t>
            </a:r>
            <a:r>
              <a:rPr lang="it-IT" sz="2800" dirty="0" smtClean="0"/>
              <a:t> viaggi</a:t>
            </a:r>
            <a:r>
              <a:rPr 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</a:t>
            </a:r>
            <a:r>
              <a:rPr lang="it-IT" sz="2800" dirty="0" smtClean="0"/>
              <a:t> in pullman</a:t>
            </a:r>
            <a:endParaRPr lang="en-US" sz="28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650" y="2708275"/>
            <a:ext cx="1368425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3284538"/>
            <a:ext cx="14398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00113" y="3716338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00113" y="4292600"/>
            <a:ext cx="9350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27088" y="4797425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27088" y="5300663"/>
            <a:ext cx="129698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  <p:pic>
        <p:nvPicPr>
          <p:cNvPr id="2" name="Amici - Amici CD2 - 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461991"/>
            <a:ext cx="873663" cy="677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Grammatica 1</a:t>
            </a:r>
            <a:endParaRPr lang="en-US" altLang="it-IT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The passato prossimo is formed by using the past participle of the verb preceded by an auxiliary verb (avere or essere)</a:t>
            </a:r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r>
              <a:rPr lang="it-IT" u="sng" smtClean="0"/>
              <a:t>Regular past participles</a:t>
            </a:r>
            <a:r>
              <a:rPr lang="it-IT" smtClean="0"/>
              <a:t> </a:t>
            </a:r>
          </a:p>
          <a:p>
            <a:pPr lvl="1" eaLnBrk="1" hangingPunct="1">
              <a:defRPr/>
            </a:pPr>
            <a:r>
              <a:rPr lang="it-IT" smtClean="0"/>
              <a:t>ARE – ato   	ho mangi</a:t>
            </a:r>
            <a:r>
              <a:rPr lang="it-IT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</a:t>
            </a:r>
            <a:r>
              <a:rPr lang="it-IT" smtClean="0"/>
              <a:t> (all </a:t>
            </a:r>
            <a:r>
              <a:rPr lang="it-IT" i="1" smtClean="0"/>
              <a:t>are</a:t>
            </a:r>
            <a:r>
              <a:rPr lang="it-IT" smtClean="0"/>
              <a:t> verbs)</a:t>
            </a:r>
            <a:endParaRPr lang="it-IT" b="1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defRPr/>
            </a:pPr>
            <a:r>
              <a:rPr lang="it-IT" smtClean="0"/>
              <a:t>IRE – ito	ho fin</a:t>
            </a:r>
            <a:r>
              <a:rPr lang="it-IT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ito</a:t>
            </a:r>
          </a:p>
          <a:p>
            <a:pPr lvl="1" eaLnBrk="1" hangingPunct="1">
              <a:defRPr/>
            </a:pPr>
            <a:r>
              <a:rPr lang="it-IT" smtClean="0"/>
              <a:t>ERE – uto	ho cred</a:t>
            </a:r>
            <a:r>
              <a:rPr lang="it-IT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uto</a:t>
            </a:r>
            <a:endParaRPr lang="en-US" b="1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Grammatica 2</a:t>
            </a:r>
            <a:endParaRPr lang="en-US" altLang="it-IT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04250" cy="4525962"/>
          </a:xfrm>
        </p:spPr>
        <p:txBody>
          <a:bodyPr/>
          <a:lstStyle/>
          <a:p>
            <a:pPr eaLnBrk="1" hangingPunct="1">
              <a:defRPr/>
            </a:pPr>
            <a:r>
              <a:rPr lang="it-IT" u="sng" dirty="0" smtClean="0"/>
              <a:t>Some key </a:t>
            </a:r>
            <a:r>
              <a:rPr lang="it-IT" u="sng" dirty="0" err="1" smtClean="0"/>
              <a:t>irregular</a:t>
            </a:r>
            <a:r>
              <a:rPr lang="it-IT" u="sng" dirty="0" smtClean="0"/>
              <a:t> </a:t>
            </a:r>
            <a:r>
              <a:rPr lang="it-IT" u="sng" dirty="0" err="1" smtClean="0"/>
              <a:t>past</a:t>
            </a:r>
            <a:r>
              <a:rPr lang="it-IT" u="sng" dirty="0" smtClean="0"/>
              <a:t> </a:t>
            </a:r>
            <a:r>
              <a:rPr lang="it-IT" u="sng" dirty="0" err="1" smtClean="0"/>
              <a:t>participles</a:t>
            </a:r>
            <a:endParaRPr lang="it-IT" u="sng" dirty="0" smtClean="0"/>
          </a:p>
          <a:p>
            <a:pPr lvl="1" eaLnBrk="1" hangingPunct="1">
              <a:defRPr/>
            </a:pPr>
            <a:r>
              <a:rPr lang="it-IT" u="sng" dirty="0" smtClean="0"/>
              <a:t>Fare</a:t>
            </a:r>
            <a:r>
              <a:rPr lang="it-IT" dirty="0" smtClean="0"/>
              <a:t> 		(Che cosa hai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fatto</a:t>
            </a:r>
            <a:r>
              <a:rPr lang="it-IT" dirty="0" smtClean="0"/>
              <a:t>?)</a:t>
            </a:r>
          </a:p>
          <a:p>
            <a:pPr lvl="1" eaLnBrk="1" hangingPunct="1">
              <a:defRPr/>
            </a:pPr>
            <a:r>
              <a:rPr lang="it-IT" u="sng" dirty="0" smtClean="0"/>
              <a:t>Leggere</a:t>
            </a:r>
            <a:r>
              <a:rPr lang="it-IT" dirty="0" smtClean="0"/>
              <a:t> 	(Ho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letto</a:t>
            </a:r>
            <a:r>
              <a:rPr lang="it-IT" dirty="0" smtClean="0"/>
              <a:t> un libro)</a:t>
            </a:r>
          </a:p>
          <a:p>
            <a:pPr lvl="1" eaLnBrk="1" hangingPunct="1">
              <a:defRPr/>
            </a:pPr>
            <a:r>
              <a:rPr lang="it-IT" u="sng" dirty="0" smtClean="0"/>
              <a:t>Scrivere</a:t>
            </a:r>
            <a:r>
              <a:rPr lang="it-IT" dirty="0" smtClean="0"/>
              <a:t> 	(Maria ha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scritto</a:t>
            </a:r>
            <a:r>
              <a:rPr lang="it-IT" dirty="0" smtClean="0"/>
              <a:t> una lettera)</a:t>
            </a:r>
          </a:p>
          <a:p>
            <a:pPr lvl="1" eaLnBrk="1" hangingPunct="1">
              <a:defRPr/>
            </a:pPr>
            <a:r>
              <a:rPr lang="it-IT" u="sng" dirty="0" smtClean="0"/>
              <a:t>Vedere</a:t>
            </a:r>
            <a:r>
              <a:rPr lang="it-IT" dirty="0" smtClean="0"/>
              <a:t> 	(abbiamo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visto</a:t>
            </a:r>
            <a:r>
              <a:rPr lang="it-IT" dirty="0" smtClean="0"/>
              <a:t> il Duomo)</a:t>
            </a:r>
          </a:p>
          <a:p>
            <a:pPr lvl="1" eaLnBrk="1" hangingPunct="1">
              <a:defRPr/>
            </a:pPr>
            <a:r>
              <a:rPr lang="it-IT" u="sng" dirty="0" smtClean="0"/>
              <a:t>Prendere</a:t>
            </a:r>
            <a:r>
              <a:rPr lang="it-IT" dirty="0" smtClean="0"/>
              <a:t> 	(ho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preso</a:t>
            </a:r>
            <a:r>
              <a:rPr lang="it-IT" dirty="0" smtClean="0"/>
              <a:t> il treno)</a:t>
            </a:r>
          </a:p>
          <a:p>
            <a:pPr lvl="1" eaLnBrk="1" hangingPunct="1">
              <a:defRPr/>
            </a:pPr>
            <a:r>
              <a:rPr lang="it-IT" u="sng" dirty="0" smtClean="0"/>
              <a:t>Succedere</a:t>
            </a:r>
            <a:r>
              <a:rPr lang="it-IT" dirty="0" smtClean="0"/>
              <a:t> 	(Cosa è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successo</a:t>
            </a:r>
            <a:r>
              <a:rPr lang="it-IT" dirty="0" smtClean="0"/>
              <a:t>?)</a:t>
            </a:r>
          </a:p>
          <a:p>
            <a:pPr lvl="1" eaLnBrk="1" hangingPunct="1">
              <a:defRPr/>
            </a:pPr>
            <a:r>
              <a:rPr lang="it-IT" u="sng" dirty="0" smtClean="0"/>
              <a:t>Rimanere</a:t>
            </a:r>
            <a:r>
              <a:rPr lang="it-IT" dirty="0" smtClean="0"/>
              <a:t> 	(sono </a:t>
            </a:r>
            <a:r>
              <a:rPr lang="it-IT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rimasta</a:t>
            </a:r>
            <a:r>
              <a:rPr lang="it-IT" dirty="0" smtClean="0"/>
              <a:t> 10 giorni a Roma)</a:t>
            </a:r>
          </a:p>
          <a:p>
            <a:pPr lvl="1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esempi</a:t>
            </a:r>
            <a:endParaRPr lang="en-US" altLang="it-IT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(io) ho mangiato una pizza</a:t>
            </a:r>
          </a:p>
          <a:p>
            <a:pPr eaLnBrk="1" hangingPunct="1"/>
            <a:r>
              <a:rPr lang="it-IT" altLang="it-IT" smtClean="0"/>
              <a:t>(tu) hai guardato la televisione</a:t>
            </a:r>
          </a:p>
          <a:p>
            <a:pPr eaLnBrk="1" hangingPunct="1"/>
            <a:r>
              <a:rPr lang="it-IT" altLang="it-IT" smtClean="0"/>
              <a:t>Pierino ha dormito tutto il giorno</a:t>
            </a:r>
          </a:p>
          <a:p>
            <a:pPr eaLnBrk="1" hangingPunct="1"/>
            <a:r>
              <a:rPr lang="it-IT" altLang="it-IT" smtClean="0"/>
              <a:t>(noi) abbiamo fatto una passeggiata</a:t>
            </a:r>
          </a:p>
          <a:p>
            <a:pPr eaLnBrk="1" hangingPunct="1"/>
            <a:r>
              <a:rPr lang="it-IT" altLang="it-IT" smtClean="0"/>
              <a:t>(voi) avete viaggiato in aereo</a:t>
            </a:r>
          </a:p>
          <a:p>
            <a:pPr eaLnBrk="1" hangingPunct="1"/>
            <a:r>
              <a:rPr lang="it-IT" altLang="it-IT" smtClean="0"/>
              <a:t>I miei genitori hanno venduto la macchina</a:t>
            </a:r>
          </a:p>
          <a:p>
            <a:pPr eaLnBrk="1" hangingPunct="1"/>
            <a:endParaRPr lang="en-US" altLang="it-IT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35150" y="3429000"/>
            <a:ext cx="2449513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fare</a:t>
            </a:r>
            <a:endParaRPr lang="en-US" altLang="it-IT" sz="28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76375" y="2276475"/>
            <a:ext cx="23749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guardare</a:t>
            </a:r>
            <a:endParaRPr lang="en-US" altLang="it-IT" sz="28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95513" y="2852738"/>
            <a:ext cx="2087562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dormire</a:t>
            </a:r>
            <a:endParaRPr lang="en-US" altLang="it-IT" sz="28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7813" y="1700213"/>
            <a:ext cx="237490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dirty="0"/>
              <a:t>mangiare</a:t>
            </a:r>
            <a:endParaRPr lang="en-US" altLang="it-IT" sz="2800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92275" y="4005263"/>
            <a:ext cx="28797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viaggiare</a:t>
            </a:r>
            <a:endParaRPr lang="en-US" altLang="it-IT" sz="28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419475" y="4652963"/>
            <a:ext cx="2665413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vendere</a:t>
            </a:r>
            <a:endParaRPr lang="en-US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138" y="302323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Luca (e i suoi genitori) + Carla (e il suo ragazzo)</a:t>
            </a:r>
            <a:endParaRPr lang="en-US" altLang="it-IT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it-IT" altLang="it-IT" sz="2400" dirty="0" smtClean="0"/>
              <a:t>Luca è andato in Austria con i suoi genitori.  </a:t>
            </a:r>
          </a:p>
          <a:p>
            <a:pPr eaLnBrk="1" hangingPunct="1"/>
            <a:r>
              <a:rPr lang="it-IT" altLang="it-IT" sz="2400" dirty="0" smtClean="0"/>
              <a:t>Sono partiti il 5 luglio e si sono fermati 10 giorni. </a:t>
            </a:r>
          </a:p>
          <a:p>
            <a:pPr eaLnBrk="1" hangingPunct="1"/>
            <a:r>
              <a:rPr lang="it-IT" altLang="it-IT" sz="2400" dirty="0" smtClean="0"/>
              <a:t>Hanno viaggiato in macchina. </a:t>
            </a:r>
          </a:p>
          <a:p>
            <a:pPr eaLnBrk="1" hangingPunct="1"/>
            <a:r>
              <a:rPr lang="it-IT" altLang="it-IT" sz="2400" dirty="0" smtClean="0"/>
              <a:t>Luca si è divertito molto, ed anche i suoi genitori si sono divertiti.</a:t>
            </a:r>
            <a:r>
              <a:rPr lang="en-US" altLang="it-IT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Carla è andata al mare con il suo ragazzo.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Si sono divertiti molto. 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Di giorno sono andati in spiaggia e ogni sera sono usciti. 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Hanno mangiato in un ristorante vicino all’albergo e dopo sono andati al cinema o in discoteca.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Sono tornati a casa sabato e sono stanchi perché sono arrivati a casa a mezzanotte.</a:t>
            </a:r>
            <a:r>
              <a:rPr lang="en-US" altLang="it-IT" sz="2400" dirty="0" smtClean="0"/>
              <a:t> </a:t>
            </a:r>
          </a:p>
          <a:p>
            <a:pPr eaLnBrk="1" hangingPunct="1"/>
            <a:endParaRPr lang="en-US" altLang="it-IT" sz="2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07363" y="1700213"/>
            <a:ext cx="935756" cy="3270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55689" y="2147737"/>
            <a:ext cx="828080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76056" y="2041375"/>
            <a:ext cx="1008112" cy="379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817565" y="2553172"/>
            <a:ext cx="1332408" cy="3246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195736" y="3001849"/>
            <a:ext cx="1080120" cy="283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27584" y="3395255"/>
            <a:ext cx="1079780" cy="279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363" y="3764717"/>
            <a:ext cx="1091279" cy="292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8129" y="4163117"/>
            <a:ext cx="1091279" cy="2926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4565683"/>
            <a:ext cx="936104" cy="2926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0210" y="4584954"/>
            <a:ext cx="1091279" cy="292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2447" y="5002935"/>
            <a:ext cx="1320372" cy="292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3969" y="5333882"/>
            <a:ext cx="921807" cy="292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3277" y="5704387"/>
            <a:ext cx="1091279" cy="2926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286" y="6033544"/>
            <a:ext cx="1091279" cy="292633"/>
          </a:xfrm>
          <a:prstGeom prst="rect">
            <a:avLst/>
          </a:prstGeom>
        </p:spPr>
      </p:pic>
      <p:pic>
        <p:nvPicPr>
          <p:cNvPr id="10" name="Amici - Amici CD2 - 1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26" y="1421086"/>
            <a:ext cx="609600" cy="472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Grammatica 3</a:t>
            </a:r>
            <a:endParaRPr lang="en-US" altLang="it-IT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 smtClean="0"/>
              <a:t>A </a:t>
            </a:r>
            <a:r>
              <a:rPr lang="it-IT" altLang="it-IT" sz="2800" dirty="0" err="1" smtClean="0"/>
              <a:t>number</a:t>
            </a:r>
            <a:r>
              <a:rPr lang="it-IT" altLang="it-IT" sz="2800" dirty="0" smtClean="0"/>
              <a:t> of </a:t>
            </a:r>
            <a:r>
              <a:rPr lang="it-IT" altLang="it-IT" sz="2800" dirty="0" err="1" smtClean="0"/>
              <a:t>verbs</a:t>
            </a:r>
            <a:r>
              <a:rPr lang="it-IT" altLang="it-IT" sz="2800" dirty="0" smtClean="0"/>
              <a:t> take </a:t>
            </a:r>
            <a:r>
              <a:rPr lang="it-IT" altLang="it-IT" sz="2800" i="1" dirty="0" smtClean="0"/>
              <a:t>essere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as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their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auxiiliary</a:t>
            </a:r>
            <a:endParaRPr lang="it-IT" altLang="it-IT" sz="2800" dirty="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 err="1" smtClean="0"/>
              <a:t>Which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ones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have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you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noticed</a:t>
            </a:r>
            <a:r>
              <a:rPr lang="it-IT" altLang="it-IT" sz="2800" dirty="0" smtClean="0"/>
              <a:t>? </a:t>
            </a:r>
            <a:r>
              <a:rPr lang="it-IT" altLang="it-IT" sz="2800" dirty="0" err="1" smtClean="0"/>
              <a:t>What</a:t>
            </a:r>
            <a:r>
              <a:rPr lang="it-IT" altLang="it-IT" sz="2800" dirty="0" smtClean="0"/>
              <a:t> do </a:t>
            </a:r>
            <a:r>
              <a:rPr lang="it-IT" altLang="it-IT" sz="2800" dirty="0" err="1" smtClean="0"/>
              <a:t>they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remind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you</a:t>
            </a:r>
            <a:r>
              <a:rPr lang="it-IT" altLang="it-IT" sz="2800" dirty="0" smtClean="0"/>
              <a:t> of? </a:t>
            </a:r>
            <a:r>
              <a:rPr lang="it-IT" altLang="it-IT" sz="2800" dirty="0" err="1" smtClean="0"/>
              <a:t>What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happens</a:t>
            </a:r>
            <a:r>
              <a:rPr lang="it-IT" altLang="it-IT" sz="2800" dirty="0" smtClean="0"/>
              <a:t> to the </a:t>
            </a:r>
            <a:r>
              <a:rPr lang="it-IT" altLang="it-IT" sz="2800" dirty="0" err="1" smtClean="0"/>
              <a:t>past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participle</a:t>
            </a:r>
            <a:r>
              <a:rPr lang="it-IT" altLang="it-IT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 smtClean="0"/>
              <a:t>Andare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 smtClean="0"/>
              <a:t>Partire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i="1" dirty="0" smtClean="0"/>
              <a:t>Fermarsi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i="1" dirty="0" smtClean="0"/>
              <a:t>Divertirsi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 smtClean="0"/>
              <a:t>Uscire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 smtClean="0"/>
              <a:t>Tornare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 smtClean="0"/>
              <a:t>Arrivare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27584" y="3329033"/>
            <a:ext cx="1655762" cy="2954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Esempi (semplici)</a:t>
            </a:r>
            <a:endParaRPr lang="en-US" altLang="it-IT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(io) sono andato/a in Italia</a:t>
            </a:r>
          </a:p>
          <a:p>
            <a:pPr eaLnBrk="1" hangingPunct="1"/>
            <a:r>
              <a:rPr lang="it-IT" altLang="it-IT" smtClean="0"/>
              <a:t>(tu) sei tornato/a dall’Italia</a:t>
            </a:r>
          </a:p>
          <a:p>
            <a:pPr eaLnBrk="1" hangingPunct="1"/>
            <a:r>
              <a:rPr lang="it-IT" altLang="it-IT" smtClean="0"/>
              <a:t>Pierino è arrivato alle 3</a:t>
            </a:r>
          </a:p>
          <a:p>
            <a:pPr eaLnBrk="1" hangingPunct="1"/>
            <a:r>
              <a:rPr lang="it-IT" altLang="it-IT" smtClean="0"/>
              <a:t>Daniela è arrivata alle 4</a:t>
            </a:r>
          </a:p>
          <a:p>
            <a:pPr eaLnBrk="1" hangingPunct="1"/>
            <a:r>
              <a:rPr lang="it-IT" altLang="it-IT" smtClean="0"/>
              <a:t>(noi) siamo partiti/e verso le 5</a:t>
            </a:r>
          </a:p>
          <a:p>
            <a:pPr eaLnBrk="1" hangingPunct="1"/>
            <a:r>
              <a:rPr lang="it-IT" altLang="it-IT" smtClean="0"/>
              <a:t>(voi) siete usciti/e presto</a:t>
            </a:r>
          </a:p>
          <a:p>
            <a:pPr eaLnBrk="1" hangingPunct="1"/>
            <a:r>
              <a:rPr lang="it-IT" altLang="it-IT" smtClean="0"/>
              <a:t>I tuoi amici sono tornati tardi</a:t>
            </a:r>
            <a:endParaRPr lang="en-US" altLang="it-IT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26638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andare</a:t>
            </a:r>
            <a:endParaRPr lang="en-US" altLang="it-IT" sz="28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19250" y="2276475"/>
            <a:ext cx="22320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tornare</a:t>
            </a:r>
            <a:endParaRPr lang="en-US" altLang="it-IT" sz="2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24075" y="2852738"/>
            <a:ext cx="18002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arrivare</a:t>
            </a:r>
            <a:endParaRPr lang="en-US" altLang="it-IT" sz="28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39975" y="3429000"/>
            <a:ext cx="17272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arrivare</a:t>
            </a:r>
            <a:endParaRPr lang="en-US" altLang="it-IT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63713" y="4005263"/>
            <a:ext cx="25209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partire</a:t>
            </a:r>
            <a:endParaRPr lang="en-US" altLang="it-IT" sz="280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692275" y="4581525"/>
            <a:ext cx="23749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uscire</a:t>
            </a:r>
            <a:endParaRPr lang="en-US" altLang="it-IT" sz="28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916238" y="5157788"/>
            <a:ext cx="2160587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tornare</a:t>
            </a:r>
            <a:endParaRPr lang="en-US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Esempi – verbi rifflessivi</a:t>
            </a:r>
            <a:endParaRPr lang="en-US" altLang="it-IT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(io) mi sono divertito</a:t>
            </a:r>
          </a:p>
          <a:p>
            <a:pPr eaLnBrk="1" hangingPunct="1"/>
            <a:r>
              <a:rPr lang="it-IT" altLang="it-IT" smtClean="0"/>
              <a:t>(tu) ti sei fermato</a:t>
            </a:r>
          </a:p>
          <a:p>
            <a:pPr eaLnBrk="1" hangingPunct="1"/>
            <a:r>
              <a:rPr lang="it-IT" altLang="it-IT" smtClean="0"/>
              <a:t>Pierino si è svegliato</a:t>
            </a:r>
          </a:p>
          <a:p>
            <a:pPr eaLnBrk="1" hangingPunct="1"/>
            <a:r>
              <a:rPr lang="it-IT" altLang="it-IT" smtClean="0"/>
              <a:t>Maria si è alzata</a:t>
            </a:r>
          </a:p>
          <a:p>
            <a:pPr eaLnBrk="1" hangingPunct="1"/>
            <a:r>
              <a:rPr lang="it-IT" altLang="it-IT" smtClean="0"/>
              <a:t>(noi) ci siamo lavati</a:t>
            </a:r>
          </a:p>
          <a:p>
            <a:pPr eaLnBrk="1" hangingPunct="1"/>
            <a:r>
              <a:rPr lang="it-IT" altLang="it-IT" smtClean="0"/>
              <a:t>(voi) vi siete vestiti</a:t>
            </a:r>
          </a:p>
          <a:p>
            <a:pPr eaLnBrk="1" hangingPunct="1"/>
            <a:r>
              <a:rPr lang="it-IT" altLang="it-IT" smtClean="0"/>
              <a:t>Gli amici si sono annoiati</a:t>
            </a:r>
            <a:endParaRPr lang="en-US" altLang="it-IT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19250" y="1700213"/>
            <a:ext cx="3024188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divertirsi</a:t>
            </a:r>
            <a:endParaRPr lang="en-US" altLang="it-IT" sz="2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19250" y="2276475"/>
            <a:ext cx="2592388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fermarsi</a:t>
            </a:r>
            <a:endParaRPr lang="en-US" altLang="it-IT" sz="28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68538" y="2852738"/>
            <a:ext cx="24479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svegliarsi</a:t>
            </a:r>
            <a:endParaRPr lang="en-US" altLang="it-IT" sz="2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79613" y="3357563"/>
            <a:ext cx="237490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alzarsi</a:t>
            </a:r>
            <a:endParaRPr lang="en-US" altLang="it-IT" sz="28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763713" y="4005263"/>
            <a:ext cx="2808287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lavarsi</a:t>
            </a:r>
            <a:endParaRPr lang="en-US" altLang="it-IT" sz="28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763713" y="4581525"/>
            <a:ext cx="2592387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vestirsi</a:t>
            </a:r>
            <a:endParaRPr lang="en-US" altLang="it-IT" sz="28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484438" y="5157788"/>
            <a:ext cx="3024187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/>
              <a:t>annoiarsi</a:t>
            </a:r>
            <a:endParaRPr lang="en-US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B3F7C0"/>
      </a:lt1>
      <a:dk2>
        <a:srgbClr val="CC0000"/>
      </a:dk2>
      <a:lt2>
        <a:srgbClr val="777777"/>
      </a:lt2>
      <a:accent1>
        <a:srgbClr val="FFFFF7"/>
      </a:accent1>
      <a:accent2>
        <a:srgbClr val="33CCCC"/>
      </a:accent2>
      <a:accent3>
        <a:srgbClr val="D6FADC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52EC6F"/>
        </a:lt1>
        <a:dk2>
          <a:srgbClr val="CC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B3F4B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B3F7C0"/>
        </a:lt1>
        <a:dk2>
          <a:srgbClr val="CC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D6FADC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625</Words>
  <Application>Microsoft Office PowerPoint</Application>
  <PresentationFormat>On-screen Show (4:3)</PresentationFormat>
  <Paragraphs>154</Paragraphs>
  <Slides>17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Wingdings</vt:lpstr>
      <vt:lpstr>Default Design</vt:lpstr>
      <vt:lpstr>Il passato prossimo</vt:lpstr>
      <vt:lpstr>Esercizio 1 CD2/10 – verbi regolari con avere</vt:lpstr>
      <vt:lpstr>Grammatica 1</vt:lpstr>
      <vt:lpstr>Grammatica 2</vt:lpstr>
      <vt:lpstr>esempi</vt:lpstr>
      <vt:lpstr>Luca (e i suoi genitori) + Carla (e il suo ragazzo)</vt:lpstr>
      <vt:lpstr>Grammatica 3</vt:lpstr>
      <vt:lpstr>Esempi (semplici)</vt:lpstr>
      <vt:lpstr>Esempi – verbi rifflessivi</vt:lpstr>
      <vt:lpstr>E tu?</vt:lpstr>
      <vt:lpstr>verbi comuni in essere</vt:lpstr>
      <vt:lpstr>Altri verbi importanti</vt:lpstr>
      <vt:lpstr>Altri esempi</vt:lpstr>
      <vt:lpstr>Finire e Cominciare</vt:lpstr>
      <vt:lpstr>Transitivo e intransitivo</vt:lpstr>
      <vt:lpstr>L’accordo del participio</vt:lpstr>
      <vt:lpstr>E tu?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passato prossimo</dc:title>
  <dc:creator>LANGDALE</dc:creator>
  <cp:lastModifiedBy>PLangdale</cp:lastModifiedBy>
  <cp:revision>74</cp:revision>
  <dcterms:created xsi:type="dcterms:W3CDTF">2008-04-29T18:39:28Z</dcterms:created>
  <dcterms:modified xsi:type="dcterms:W3CDTF">2014-11-10T08:20:52Z</dcterms:modified>
</cp:coreProperties>
</file>