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7" r:id="rId4"/>
  </p:sldMasterIdLst>
  <p:notesMasterIdLst>
    <p:notesMasterId r:id="rId19"/>
  </p:notesMasterIdLst>
  <p:handoutMasterIdLst>
    <p:handoutMasterId r:id="rId20"/>
  </p:handoutMasterIdLst>
  <p:sldIdLst>
    <p:sldId id="268" r:id="rId5"/>
    <p:sldId id="261" r:id="rId6"/>
    <p:sldId id="267" r:id="rId7"/>
    <p:sldId id="269" r:id="rId8"/>
    <p:sldId id="270" r:id="rId9"/>
    <p:sldId id="276" r:id="rId10"/>
    <p:sldId id="271" r:id="rId11"/>
    <p:sldId id="272" r:id="rId12"/>
    <p:sldId id="275" r:id="rId13"/>
    <p:sldId id="273" r:id="rId14"/>
    <p:sldId id="274" r:id="rId15"/>
    <p:sldId id="278" r:id="rId16"/>
    <p:sldId id="279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35" autoAdjust="0"/>
  </p:normalViewPr>
  <p:slideViewPr>
    <p:cSldViewPr snapToGrid="0" snapToObjects="1">
      <p:cViewPr varScale="1">
        <p:scale>
          <a:sx n="111" d="100"/>
          <a:sy n="111" d="100"/>
        </p:scale>
        <p:origin x="6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100" d="100"/>
          <a:sy n="100" d="100"/>
        </p:scale>
        <p:origin x="2592" y="-84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73E014-A6AA-472C-8E12-1D9B2DEC57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A60B8-51CB-4CEB-8F1F-B3D7B7F00C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2B26F-7429-404A-9C5E-0E429E02A42E}" type="datetimeFigureOut">
              <a:rPr lang="en-US" smtClean="0"/>
              <a:t>2/1/21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884C44-A5E4-4BDA-B29B-03462F0688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0CB09A-41E4-4E88-82E6-007D826251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AED79-B44F-46F7-9A9D-EC94587FA3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231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A0E3A-0C98-4EA0-AAC9-F2996360A904}" type="datetimeFigureOut">
              <a:rPr lang="en-US" smtClean="0"/>
              <a:t>2/1/21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AE1FE-786B-4B83-86A4-F53D62926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49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85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32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08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918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84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_Lavvz-uY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eakpipe.com/voice-recorder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ipintravel.com/carnevale-venezi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hyperlink" Target="https://www.google.co.uk/url?sa=i&amp;rct=j&amp;q=&amp;esrc=s&amp;source=images&amp;cd=&amp;cad=rja&amp;uact=8&amp;ved=2ahUKEwjrutGsvaHnAhURfBoKHdyCCikQjRx6BAgBEAQ&amp;url=https%3A%2F%2Fwww.facebook.com%2Feventicarnevalevenezia%2Fvideos%2F&amp;psig=AOvVaw1Rs5b3lpLe4VuxNLvJMSPZ&amp;ust=1580135433390656" TargetMode="External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-AXuQX1h1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Iypri6GsK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>
            <a:normAutofit/>
          </a:bodyPr>
          <a:lstStyle/>
          <a:p>
            <a:r>
              <a:rPr lang="en-US" dirty="0"/>
              <a:t>A Carnevale </a:t>
            </a:r>
            <a:r>
              <a:rPr lang="en-US" dirty="0" err="1"/>
              <a:t>ogni</a:t>
            </a:r>
            <a:r>
              <a:rPr lang="en-US" dirty="0"/>
              <a:t> scherzo vale!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6E1C6F-F71A-46B4-A4D5-96EF08744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890" y="149120"/>
            <a:ext cx="2076207" cy="31212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FE5D74-F45B-4891-A6CF-41BF9DF96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51" y="186378"/>
            <a:ext cx="4725830" cy="30272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50BF8D-7198-4A42-86A2-83F6689280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0183" y="3985979"/>
            <a:ext cx="6883914" cy="27408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F7DFF7-BF7E-4B94-A24A-28B0FBD398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1826" y="522433"/>
            <a:ext cx="4348760" cy="23746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FDBCF0-16AA-46BE-BC84-23C50353E1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608" y="4654742"/>
            <a:ext cx="3787502" cy="213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>
            <a:normAutofit/>
          </a:bodyPr>
          <a:lstStyle/>
          <a:p>
            <a:r>
              <a:rPr lang="en-US" dirty="0"/>
              <a:t>Il </a:t>
            </a:r>
            <a:r>
              <a:rPr lang="en-US" dirty="0" err="1"/>
              <a:t>carnevale</a:t>
            </a:r>
            <a:r>
              <a:rPr lang="en-US" dirty="0"/>
              <a:t> di </a:t>
            </a:r>
            <a:r>
              <a:rPr lang="en-US" dirty="0" err="1"/>
              <a:t>Mamoiada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72F482-2EA3-4ED5-AC92-DF9ABD89C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757" y="4714260"/>
            <a:ext cx="4280452" cy="21437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479752-9E9B-44AD-966A-9E7E5B76B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73" y="-22778"/>
            <a:ext cx="5528365" cy="38458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B29F01-E668-4943-AD7C-2B4B2F38C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217" y="4777381"/>
            <a:ext cx="4561992" cy="20315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693B56-770A-48DA-9C1F-ED6223EF04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4045" y="238984"/>
            <a:ext cx="5528365" cy="368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77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C0909-7F6C-4C94-9153-EA3417396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594" y="289768"/>
            <a:ext cx="8911687" cy="1280890"/>
          </a:xfrm>
        </p:spPr>
        <p:txBody>
          <a:bodyPr>
            <a:normAutofit/>
          </a:bodyPr>
          <a:lstStyle/>
          <a:p>
            <a:r>
              <a:rPr lang="en-GB" sz="2400" dirty="0"/>
              <a:t>Storia e </a:t>
            </a:r>
            <a:r>
              <a:rPr lang="en-GB" sz="2400" dirty="0" err="1"/>
              <a:t>origini</a:t>
            </a:r>
            <a:r>
              <a:rPr lang="en-GB" sz="2400" dirty="0"/>
              <a:t> del Carnevale di </a:t>
            </a:r>
            <a:r>
              <a:rPr lang="en-GB" sz="2400" dirty="0" err="1"/>
              <a:t>Mamoiada</a:t>
            </a:r>
            <a:br>
              <a:rPr lang="en-GB" sz="2400" dirty="0"/>
            </a:br>
            <a:r>
              <a:rPr lang="en-GB" sz="2400" dirty="0">
                <a:hlinkClick r:id="rId2"/>
              </a:rPr>
              <a:t>https://www.youtube.com/watch?v=U_Lavvz-uYI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6DF2E-6E85-4B3D-9581-C1088FBD8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570658"/>
            <a:ext cx="9066212" cy="4340564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/>
              <a:t>Il “</a:t>
            </a:r>
            <a:r>
              <a:rPr lang="en-GB" sz="2000" dirty="0" err="1"/>
              <a:t>mamuthones</a:t>
            </a:r>
            <a:r>
              <a:rPr lang="en-GB" sz="2000" dirty="0"/>
              <a:t>” </a:t>
            </a:r>
            <a:r>
              <a:rPr lang="en-GB" sz="2000" dirty="0" err="1"/>
              <a:t>rappresenta</a:t>
            </a:r>
            <a:r>
              <a:rPr lang="en-GB" sz="2000" dirty="0"/>
              <a:t> una </a:t>
            </a:r>
            <a:r>
              <a:rPr lang="en-GB" sz="2000" dirty="0" err="1"/>
              <a:t>sorta</a:t>
            </a:r>
            <a:r>
              <a:rPr lang="en-GB" sz="2000" dirty="0"/>
              <a:t> di </a:t>
            </a:r>
            <a:r>
              <a:rPr lang="en-GB" sz="2000" dirty="0" err="1"/>
              <a:t>inversione</a:t>
            </a:r>
            <a:r>
              <a:rPr lang="en-GB" sz="2000" dirty="0"/>
              <a:t>……………………………</a:t>
            </a:r>
          </a:p>
          <a:p>
            <a:r>
              <a:rPr lang="en-GB" sz="2000" dirty="0" err="1"/>
              <a:t>Questo</a:t>
            </a:r>
            <a:r>
              <a:rPr lang="en-GB" sz="2000" dirty="0"/>
              <a:t> è un segno di </a:t>
            </a:r>
            <a:r>
              <a:rPr lang="en-GB" sz="2000" dirty="0" err="1"/>
              <a:t>venerazione</a:t>
            </a:r>
            <a:r>
              <a:rPr lang="en-GB" sz="2000" dirty="0"/>
              <a:t> </a:t>
            </a:r>
            <a:r>
              <a:rPr lang="en-GB" sz="2000" dirty="0" err="1"/>
              <a:t>nei</a:t>
            </a:r>
            <a:r>
              <a:rPr lang="en-GB" sz="2000" dirty="0"/>
              <a:t> </a:t>
            </a:r>
            <a:r>
              <a:rPr lang="en-GB" sz="2000" dirty="0" err="1"/>
              <a:t>confronti</a:t>
            </a:r>
            <a:r>
              <a:rPr lang="en-GB" sz="2000" dirty="0"/>
              <a:t> dell’…………………………</a:t>
            </a:r>
          </a:p>
          <a:p>
            <a:r>
              <a:rPr lang="en-GB" sz="2000" dirty="0"/>
              <a:t>E </a:t>
            </a:r>
            <a:r>
              <a:rPr lang="en-GB" sz="2000" dirty="0" err="1"/>
              <a:t>anche</a:t>
            </a:r>
            <a:r>
              <a:rPr lang="en-GB" sz="2000" dirty="0"/>
              <a:t> </a:t>
            </a:r>
            <a:r>
              <a:rPr lang="en-GB" sz="2000" dirty="0" err="1"/>
              <a:t>rappresenta</a:t>
            </a:r>
            <a:r>
              <a:rPr lang="en-GB" sz="2000" dirty="0"/>
              <a:t> </a:t>
            </a:r>
            <a:r>
              <a:rPr lang="en-GB" sz="2000" dirty="0" err="1"/>
              <a:t>il</a:t>
            </a:r>
            <a:r>
              <a:rPr lang="en-GB" sz="2000" dirty="0"/>
              <a:t> </a:t>
            </a:r>
            <a:r>
              <a:rPr lang="en-GB" sz="2000" dirty="0" err="1"/>
              <a:t>senso</a:t>
            </a:r>
            <a:r>
              <a:rPr lang="en-GB" sz="2000" dirty="0"/>
              <a:t>…………………………del </a:t>
            </a:r>
            <a:r>
              <a:rPr lang="en-GB" sz="2000" dirty="0" err="1"/>
              <a:t>carnevale</a:t>
            </a:r>
            <a:endParaRPr lang="en-GB" sz="2000" dirty="0"/>
          </a:p>
          <a:p>
            <a:r>
              <a:rPr lang="en-GB" sz="2000" dirty="0"/>
              <a:t>Il Carnevale </a:t>
            </a:r>
            <a:r>
              <a:rPr lang="en-GB" sz="2000" dirty="0" err="1"/>
              <a:t>infatti</a:t>
            </a:r>
            <a:r>
              <a:rPr lang="en-GB" sz="2000" dirty="0"/>
              <a:t> è un </a:t>
            </a:r>
            <a:r>
              <a:rPr lang="en-GB" sz="2000" dirty="0" err="1"/>
              <a:t>rito</a:t>
            </a:r>
            <a:r>
              <a:rPr lang="en-GB" sz="2000" dirty="0"/>
              <a:t> </a:t>
            </a:r>
            <a:r>
              <a:rPr lang="en-GB" sz="2000" dirty="0" err="1"/>
              <a:t>molto</a:t>
            </a:r>
            <a:r>
              <a:rPr lang="en-GB" sz="2000" dirty="0"/>
              <a:t> </a:t>
            </a:r>
            <a:r>
              <a:rPr lang="en-GB" sz="2000" dirty="0" err="1"/>
              <a:t>arcaico</a:t>
            </a:r>
            <a:r>
              <a:rPr lang="en-GB" sz="2000" dirty="0"/>
              <a:t>, </a:t>
            </a:r>
            <a:r>
              <a:rPr lang="en-GB" sz="2000" dirty="0" err="1"/>
              <a:t>che</a:t>
            </a:r>
            <a:r>
              <a:rPr lang="en-GB" sz="2000" dirty="0"/>
              <a:t> </a:t>
            </a:r>
            <a:r>
              <a:rPr lang="en-GB" sz="2000" dirty="0" err="1"/>
              <a:t>nasce</a:t>
            </a:r>
            <a:r>
              <a:rPr lang="en-GB" sz="2000" dirty="0"/>
              <a:t>……………………………</a:t>
            </a:r>
            <a:r>
              <a:rPr lang="en-GB" sz="2000" dirty="0" err="1"/>
              <a:t>anni</a:t>
            </a:r>
            <a:r>
              <a:rPr lang="en-GB" sz="2000" dirty="0"/>
              <a:t> fa in ……………………………</a:t>
            </a:r>
          </a:p>
          <a:p>
            <a:r>
              <a:rPr lang="en-GB" sz="2000" dirty="0"/>
              <a:t>Era una festa del </a:t>
            </a:r>
            <a:r>
              <a:rPr lang="en-GB" sz="2000" dirty="0" err="1"/>
              <a:t>mondo</a:t>
            </a:r>
            <a:r>
              <a:rPr lang="en-GB" sz="2000" dirty="0"/>
              <a:t> …………………………..</a:t>
            </a:r>
            <a:r>
              <a:rPr lang="en-GB" sz="2000" dirty="0" err="1"/>
              <a:t>perché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pagani</a:t>
            </a:r>
            <a:r>
              <a:rPr lang="en-GB" sz="2000" dirty="0"/>
              <a:t> </a:t>
            </a:r>
            <a:r>
              <a:rPr lang="en-GB" sz="2000" dirty="0" err="1"/>
              <a:t>credevano</a:t>
            </a:r>
            <a:r>
              <a:rPr lang="en-GB" sz="2000" dirty="0"/>
              <a:t> </a:t>
            </a:r>
            <a:r>
              <a:rPr lang="en-GB" sz="2000" dirty="0" err="1"/>
              <a:t>nella</a:t>
            </a:r>
            <a:r>
              <a:rPr lang="en-GB" sz="2000" dirty="0"/>
              <a:t>………………………………….</a:t>
            </a:r>
            <a:r>
              <a:rPr lang="en-GB" sz="2000" dirty="0" err="1"/>
              <a:t>materiale</a:t>
            </a:r>
            <a:endParaRPr lang="en-GB" sz="2000" dirty="0"/>
          </a:p>
          <a:p>
            <a:r>
              <a:rPr lang="en-GB" sz="2000" dirty="0" err="1"/>
              <a:t>L’altra</a:t>
            </a:r>
            <a:r>
              <a:rPr lang="en-GB" sz="2000" dirty="0"/>
              <a:t> vita </a:t>
            </a:r>
            <a:r>
              <a:rPr lang="en-GB" sz="2000" dirty="0" err="1"/>
              <a:t>si</a:t>
            </a:r>
            <a:r>
              <a:rPr lang="en-GB" sz="2000" dirty="0"/>
              <a:t> </a:t>
            </a:r>
            <a:r>
              <a:rPr lang="en-GB" sz="2000" dirty="0" err="1"/>
              <a:t>svolgeva</a:t>
            </a:r>
            <a:r>
              <a:rPr lang="en-GB" sz="2000" dirty="0"/>
              <a:t> </a:t>
            </a:r>
            <a:r>
              <a:rPr lang="en-GB" sz="2000" dirty="0" err="1"/>
              <a:t>nel</a:t>
            </a:r>
            <a:r>
              <a:rPr lang="en-GB" sz="2000" dirty="0"/>
              <a:t> </a:t>
            </a:r>
            <a:r>
              <a:rPr lang="en-GB" sz="2000" dirty="0" err="1"/>
              <a:t>famoso</a:t>
            </a:r>
            <a:r>
              <a:rPr lang="en-GB" sz="2000" dirty="0"/>
              <a:t> </a:t>
            </a:r>
            <a:r>
              <a:rPr lang="en-GB" sz="2000" dirty="0" err="1"/>
              <a:t>mondo</a:t>
            </a:r>
            <a:r>
              <a:rPr lang="en-GB" sz="2000" dirty="0"/>
              <a:t>………………………</a:t>
            </a:r>
          </a:p>
          <a:p>
            <a:r>
              <a:rPr lang="en-GB" sz="2000" dirty="0"/>
              <a:t>È per </a:t>
            </a:r>
            <a:r>
              <a:rPr lang="en-GB" sz="2000" dirty="0" err="1"/>
              <a:t>questo</a:t>
            </a:r>
            <a:r>
              <a:rPr lang="en-GB" sz="2000" dirty="0"/>
              <a:t> </a:t>
            </a:r>
            <a:r>
              <a:rPr lang="en-GB" sz="2000" dirty="0" err="1"/>
              <a:t>motivo</a:t>
            </a:r>
            <a:r>
              <a:rPr lang="en-GB" sz="2000" dirty="0"/>
              <a:t> </a:t>
            </a:r>
            <a:r>
              <a:rPr lang="en-GB" sz="2000" dirty="0" err="1"/>
              <a:t>che</a:t>
            </a:r>
            <a:r>
              <a:rPr lang="en-GB" sz="2000" dirty="0"/>
              <a:t> </a:t>
            </a:r>
            <a:r>
              <a:rPr lang="en-GB" sz="2000" dirty="0" err="1"/>
              <a:t>noi</a:t>
            </a:r>
            <a:r>
              <a:rPr lang="en-GB" sz="2000" dirty="0"/>
              <a:t> a Carnevale ci </a:t>
            </a:r>
            <a:r>
              <a:rPr lang="en-GB" sz="2000" dirty="0" err="1"/>
              <a:t>comportiamo</a:t>
            </a:r>
            <a:r>
              <a:rPr lang="en-GB" sz="2000" dirty="0"/>
              <a:t> in </a:t>
            </a:r>
            <a:r>
              <a:rPr lang="en-GB" sz="2000" dirty="0" err="1"/>
              <a:t>maniera</a:t>
            </a:r>
            <a:r>
              <a:rPr lang="en-GB" sz="2000" dirty="0"/>
              <a:t>………………..,</a:t>
            </a:r>
            <a:r>
              <a:rPr lang="en-GB" sz="2000" dirty="0" err="1"/>
              <a:t>che</a:t>
            </a:r>
            <a:r>
              <a:rPr lang="en-GB" sz="2000" dirty="0"/>
              <a:t> </a:t>
            </a:r>
            <a:r>
              <a:rPr lang="en-GB" sz="2000" dirty="0" err="1"/>
              <a:t>si</a:t>
            </a:r>
            <a:r>
              <a:rPr lang="en-GB" sz="2000" dirty="0"/>
              <a:t> dice a Carnevale </a:t>
            </a:r>
            <a:r>
              <a:rPr lang="en-GB" sz="2000" dirty="0" err="1"/>
              <a:t>ogni</a:t>
            </a:r>
            <a:r>
              <a:rPr lang="en-GB" sz="2000" dirty="0"/>
              <a:t> scherzo………………………, </a:t>
            </a:r>
            <a:r>
              <a:rPr lang="en-GB" sz="2000" dirty="0" err="1"/>
              <a:t>che</a:t>
            </a:r>
            <a:r>
              <a:rPr lang="en-GB" sz="2000" dirty="0"/>
              <a:t> a Venezia è </a:t>
            </a:r>
            <a:r>
              <a:rPr lang="en-GB" sz="2000" dirty="0" err="1"/>
              <a:t>permessa</a:t>
            </a:r>
            <a:r>
              <a:rPr lang="en-GB" sz="2000" dirty="0"/>
              <a:t> la ………………………………..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389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E0F5A-C86E-49BF-B615-3F4F92779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https://www.youtube.com/watch?v=6hpvYmSrnW0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8A2C8-08A3-43EB-9896-CA889999E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4904" y="2133600"/>
            <a:ext cx="9039708" cy="3935896"/>
          </a:xfrm>
        </p:spPr>
        <p:txBody>
          <a:bodyPr>
            <a:normAutofit fontScale="92500"/>
          </a:bodyPr>
          <a:lstStyle/>
          <a:p>
            <a:r>
              <a:rPr lang="en-GB" sz="3200" dirty="0"/>
              <a:t>CARATTERISTICHE DEL CARNEVALE DI MAMOIADA: </a:t>
            </a:r>
          </a:p>
          <a:p>
            <a:r>
              <a:rPr lang="en-GB" sz="2400" dirty="0"/>
              <a:t>Una </a:t>
            </a:r>
            <a:r>
              <a:rPr lang="en-GB" sz="2400" dirty="0" err="1"/>
              <a:t>delle</a:t>
            </a:r>
            <a:r>
              <a:rPr lang="en-GB" sz="2400" dirty="0"/>
              <a:t> </a:t>
            </a:r>
            <a:r>
              <a:rPr lang="en-GB" sz="2400" dirty="0" err="1"/>
              <a:t>manifestazioni</a:t>
            </a:r>
            <a:r>
              <a:rPr lang="en-GB" sz="2400" dirty="0"/>
              <a:t> </a:t>
            </a:r>
            <a:r>
              <a:rPr lang="en-GB" sz="2400" dirty="0" err="1"/>
              <a:t>tradizionali</a:t>
            </a:r>
            <a:r>
              <a:rPr lang="en-GB" sz="2400" dirty="0"/>
              <a:t> </a:t>
            </a:r>
            <a:r>
              <a:rPr lang="en-GB" sz="2400" dirty="0" err="1"/>
              <a:t>più</a:t>
            </a:r>
            <a:r>
              <a:rPr lang="en-GB" sz="2400" dirty="0"/>
              <a:t> </a:t>
            </a:r>
            <a:r>
              <a:rPr lang="en-GB" sz="2400" dirty="0" err="1"/>
              <a:t>antiche</a:t>
            </a:r>
            <a:r>
              <a:rPr lang="en-GB" sz="2400" dirty="0"/>
              <a:t> </a:t>
            </a:r>
            <a:r>
              <a:rPr lang="en-GB" sz="2400" dirty="0" err="1"/>
              <a:t>della</a:t>
            </a:r>
            <a:r>
              <a:rPr lang="en-GB" sz="2400" dirty="0"/>
              <a:t> </a:t>
            </a:r>
            <a:r>
              <a:rPr lang="en-GB" sz="2400" dirty="0" err="1"/>
              <a:t>Sardegna</a:t>
            </a:r>
            <a:endParaRPr lang="en-GB" sz="2400" dirty="0"/>
          </a:p>
          <a:p>
            <a:r>
              <a:rPr lang="en-GB" sz="2400" dirty="0" err="1"/>
              <a:t>Rito</a:t>
            </a:r>
            <a:r>
              <a:rPr lang="en-GB" sz="2400" dirty="0"/>
              <a:t> </a:t>
            </a:r>
            <a:r>
              <a:rPr lang="en-GB" sz="2400" dirty="0" err="1"/>
              <a:t>della</a:t>
            </a:r>
            <a:r>
              <a:rPr lang="en-GB" sz="2400" dirty="0"/>
              <a:t> </a:t>
            </a:r>
            <a:r>
              <a:rPr lang="en-GB" sz="2400" dirty="0" err="1"/>
              <a:t>vestizione</a:t>
            </a:r>
            <a:r>
              <a:rPr lang="en-GB" sz="2400" dirty="0"/>
              <a:t> </a:t>
            </a:r>
            <a:r>
              <a:rPr lang="en-GB" sz="2400" dirty="0" err="1"/>
              <a:t>dei</a:t>
            </a:r>
            <a:r>
              <a:rPr lang="en-GB" sz="2400" dirty="0"/>
              <a:t> </a:t>
            </a:r>
            <a:r>
              <a:rPr lang="en-GB" sz="2400" dirty="0" err="1"/>
              <a:t>Mamothones</a:t>
            </a:r>
            <a:r>
              <a:rPr lang="en-GB" sz="2400" dirty="0"/>
              <a:t> e </a:t>
            </a:r>
            <a:r>
              <a:rPr lang="en-GB" sz="2400" dirty="0" err="1"/>
              <a:t>Issohadores</a:t>
            </a:r>
            <a:r>
              <a:rPr lang="en-GB" sz="2400" dirty="0"/>
              <a:t>, </a:t>
            </a:r>
            <a:r>
              <a:rPr lang="en-GB" sz="2400" dirty="0" err="1"/>
              <a:t>condotto</a:t>
            </a:r>
            <a:r>
              <a:rPr lang="en-GB" sz="2400" dirty="0"/>
              <a:t> da una </a:t>
            </a:r>
            <a:r>
              <a:rPr lang="en-GB" sz="2400" dirty="0" err="1"/>
              <a:t>guida</a:t>
            </a:r>
            <a:r>
              <a:rPr lang="en-GB" sz="2400" dirty="0"/>
              <a:t> </a:t>
            </a:r>
            <a:r>
              <a:rPr lang="en-GB" sz="2400" dirty="0" err="1"/>
              <a:t>che</a:t>
            </a:r>
            <a:r>
              <a:rPr lang="en-GB" sz="2400" dirty="0"/>
              <a:t> </a:t>
            </a:r>
            <a:r>
              <a:rPr lang="en-GB" sz="2400" dirty="0" err="1"/>
              <a:t>celebra</a:t>
            </a:r>
            <a:r>
              <a:rPr lang="en-GB" sz="2400" dirty="0"/>
              <a:t> da un </a:t>
            </a:r>
            <a:r>
              <a:rPr lang="en-GB" sz="2400" dirty="0" err="1"/>
              <a:t>altare</a:t>
            </a:r>
            <a:r>
              <a:rPr lang="en-GB" sz="2400" dirty="0"/>
              <a:t> in un </a:t>
            </a:r>
            <a:r>
              <a:rPr lang="en-GB" sz="2400" dirty="0" err="1"/>
              <a:t>clima</a:t>
            </a:r>
            <a:r>
              <a:rPr lang="en-GB" sz="2400" dirty="0"/>
              <a:t> di </a:t>
            </a:r>
            <a:r>
              <a:rPr lang="en-GB" sz="2400" dirty="0" err="1"/>
              <a:t>mistero</a:t>
            </a:r>
            <a:endParaRPr lang="en-GB" sz="2400" dirty="0"/>
          </a:p>
          <a:p>
            <a:r>
              <a:rPr lang="en-GB" sz="2400" dirty="0" err="1"/>
              <a:t>Corteo</a:t>
            </a:r>
            <a:r>
              <a:rPr lang="en-GB" sz="2400" dirty="0"/>
              <a:t> </a:t>
            </a:r>
            <a:r>
              <a:rPr lang="en-GB" sz="2400" dirty="0" err="1"/>
              <a:t>che</a:t>
            </a:r>
            <a:r>
              <a:rPr lang="en-GB" sz="2400" dirty="0"/>
              <a:t> </a:t>
            </a:r>
            <a:r>
              <a:rPr lang="en-GB" sz="2400" dirty="0" err="1"/>
              <a:t>sembra</a:t>
            </a:r>
            <a:r>
              <a:rPr lang="en-GB" sz="2400" dirty="0"/>
              <a:t> </a:t>
            </a:r>
            <a:r>
              <a:rPr lang="en-GB" sz="2400" dirty="0" err="1"/>
              <a:t>metà</a:t>
            </a:r>
            <a:r>
              <a:rPr lang="en-GB" sz="2400" dirty="0"/>
              <a:t> danza e </a:t>
            </a:r>
            <a:r>
              <a:rPr lang="en-GB" sz="2400" dirty="0" err="1"/>
              <a:t>metà</a:t>
            </a:r>
            <a:r>
              <a:rPr lang="en-GB" sz="2400" dirty="0"/>
              <a:t> </a:t>
            </a:r>
            <a:r>
              <a:rPr lang="en-GB" sz="2400" dirty="0" err="1"/>
              <a:t>processione</a:t>
            </a:r>
            <a:r>
              <a:rPr lang="en-GB" sz="2400" dirty="0"/>
              <a:t>, </a:t>
            </a:r>
            <a:r>
              <a:rPr lang="en-GB" sz="2400" dirty="0" err="1"/>
              <a:t>il</a:t>
            </a:r>
            <a:r>
              <a:rPr lang="en-GB" sz="2400" dirty="0"/>
              <a:t> </a:t>
            </a:r>
            <a:r>
              <a:rPr lang="en-GB" sz="2400" dirty="0" err="1"/>
              <a:t>passo</a:t>
            </a:r>
            <a:r>
              <a:rPr lang="en-GB" sz="2400" dirty="0"/>
              <a:t> solenne e </a:t>
            </a:r>
            <a:r>
              <a:rPr lang="en-GB" sz="2400" dirty="0" err="1"/>
              <a:t>ritmato</a:t>
            </a:r>
            <a:r>
              <a:rPr lang="en-GB" sz="2400" dirty="0"/>
              <a:t> ha lo </a:t>
            </a:r>
            <a:r>
              <a:rPr lang="en-GB" sz="2400" dirty="0" err="1"/>
              <a:t>scopo</a:t>
            </a:r>
            <a:r>
              <a:rPr lang="en-GB" sz="2400" dirty="0"/>
              <a:t> di </a:t>
            </a:r>
            <a:r>
              <a:rPr lang="en-GB" sz="2400" dirty="0" err="1"/>
              <a:t>allontanare</a:t>
            </a:r>
            <a:r>
              <a:rPr lang="en-GB" sz="2400" dirty="0"/>
              <a:t> </a:t>
            </a:r>
            <a:r>
              <a:rPr lang="en-GB" sz="2400" dirty="0" err="1"/>
              <a:t>il</a:t>
            </a:r>
            <a:r>
              <a:rPr lang="en-GB" sz="2400" dirty="0"/>
              <a:t> male e </a:t>
            </a:r>
            <a:r>
              <a:rPr lang="en-GB" sz="2400" dirty="0" err="1"/>
              <a:t>risvegliare</a:t>
            </a:r>
            <a:r>
              <a:rPr lang="en-GB" sz="2400" dirty="0"/>
              <a:t> la </a:t>
            </a:r>
            <a:r>
              <a:rPr lang="en-GB" sz="2400" dirty="0" err="1"/>
              <a:t>natura</a:t>
            </a:r>
            <a:r>
              <a:rPr lang="en-GB" sz="2400" dirty="0"/>
              <a:t>. </a:t>
            </a:r>
          </a:p>
          <a:p>
            <a:endParaRPr lang="en-GB" sz="24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947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3802D-32CA-4D58-A4C1-88126594E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Quale di </a:t>
            </a:r>
            <a:r>
              <a:rPr lang="en-GB" dirty="0" err="1"/>
              <a:t>questi</a:t>
            </a:r>
            <a:r>
              <a:rPr lang="en-GB" dirty="0"/>
              <a:t> </a:t>
            </a:r>
            <a:r>
              <a:rPr lang="en-GB" dirty="0" err="1"/>
              <a:t>Carnevali</a:t>
            </a:r>
            <a:r>
              <a:rPr lang="en-GB" dirty="0"/>
              <a:t> </a:t>
            </a:r>
            <a:r>
              <a:rPr lang="en-GB" dirty="0" err="1"/>
              <a:t>ti</a:t>
            </a:r>
            <a:r>
              <a:rPr lang="en-GB" dirty="0"/>
              <a:t> </a:t>
            </a:r>
            <a:r>
              <a:rPr lang="en-GB" dirty="0" err="1"/>
              <a:t>sembra</a:t>
            </a:r>
            <a:r>
              <a:rPr lang="en-GB" dirty="0"/>
              <a:t> </a:t>
            </a:r>
            <a:r>
              <a:rPr lang="en-GB" dirty="0" err="1"/>
              <a:t>più</a:t>
            </a:r>
            <a:r>
              <a:rPr lang="en-GB" dirty="0"/>
              <a:t> </a:t>
            </a:r>
            <a:r>
              <a:rPr lang="en-GB" dirty="0" err="1"/>
              <a:t>interessante</a:t>
            </a:r>
            <a:r>
              <a:rPr lang="en-GB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B30CD-B426-4D54-975E-1FCF6DA9F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https://www.speakpipe.com/voice-recorder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854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8DDA4-3B12-491D-8AC0-2354D8AA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Sul Carnevale di Venezia: (</a:t>
            </a:r>
            <a:r>
              <a:rPr lang="en-GB" dirty="0" err="1"/>
              <a:t>compiti</a:t>
            </a:r>
            <a:r>
              <a:rPr lang="en-GB" dirty="0"/>
              <a:t> per la </a:t>
            </a:r>
            <a:r>
              <a:rPr lang="en-GB" dirty="0" err="1"/>
              <a:t>prossima</a:t>
            </a:r>
            <a:r>
              <a:rPr lang="en-GB" dirty="0"/>
              <a:t> </a:t>
            </a:r>
            <a:r>
              <a:rPr lang="en-GB" dirty="0" err="1"/>
              <a:t>lezione</a:t>
            </a:r>
            <a:r>
              <a:rPr lang="en-GB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697B9-6B6F-4F29-8538-13CFB9767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hlinkClick r:id="rId2"/>
              </a:rPr>
              <a:t>https://www.tipintravel.com/carnevale-venezia/</a:t>
            </a:r>
            <a:endParaRPr lang="en-GB" sz="2400" dirty="0"/>
          </a:p>
          <a:p>
            <a:r>
              <a:rPr lang="en-GB" sz="2400" dirty="0" err="1"/>
              <a:t>Trovate</a:t>
            </a:r>
            <a:r>
              <a:rPr lang="en-GB" sz="2400" dirty="0"/>
              <a:t> </a:t>
            </a:r>
            <a:r>
              <a:rPr lang="en-GB" sz="2400" dirty="0" err="1"/>
              <a:t>delle</a:t>
            </a:r>
            <a:r>
              <a:rPr lang="en-GB" sz="2400" dirty="0"/>
              <a:t> </a:t>
            </a:r>
            <a:r>
              <a:rPr lang="en-GB" sz="2400" dirty="0" err="1"/>
              <a:t>informazioni</a:t>
            </a:r>
            <a:r>
              <a:rPr lang="en-GB" sz="2400" dirty="0"/>
              <a:t> </a:t>
            </a:r>
            <a:r>
              <a:rPr lang="en-GB" sz="2400" dirty="0" err="1"/>
              <a:t>nuove</a:t>
            </a:r>
            <a:r>
              <a:rPr lang="en-GB" sz="2400" dirty="0"/>
              <a:t> </a:t>
            </a:r>
            <a:r>
              <a:rPr lang="en-GB" sz="2400" dirty="0" err="1"/>
              <a:t>sul</a:t>
            </a:r>
            <a:r>
              <a:rPr lang="en-GB" sz="2400" dirty="0"/>
              <a:t> Carnevale di Venezia </a:t>
            </a:r>
            <a:r>
              <a:rPr lang="en-GB" sz="2400" dirty="0" err="1"/>
              <a:t>esplorando</a:t>
            </a:r>
            <a:r>
              <a:rPr lang="en-GB" sz="2400" dirty="0"/>
              <a:t> il </a:t>
            </a:r>
            <a:r>
              <a:rPr lang="en-GB" sz="2400" dirty="0" err="1"/>
              <a:t>sito</a:t>
            </a:r>
            <a:r>
              <a:rPr lang="en-GB" sz="2400" dirty="0"/>
              <a:t> </a:t>
            </a:r>
            <a:r>
              <a:rPr lang="en-GB" sz="2400" dirty="0" err="1"/>
              <a:t>dell’anno</a:t>
            </a:r>
            <a:r>
              <a:rPr lang="en-GB" sz="2400" dirty="0"/>
              <a:t> </a:t>
            </a:r>
            <a:r>
              <a:rPr lang="en-GB" sz="2400" dirty="0" err="1"/>
              <a:t>scorso</a:t>
            </a:r>
            <a:r>
              <a:rPr lang="en-GB" sz="2400" dirty="0"/>
              <a:t>, da </a:t>
            </a:r>
            <a:r>
              <a:rPr lang="en-GB" sz="2400" dirty="0" err="1"/>
              <a:t>condividere</a:t>
            </a:r>
            <a:r>
              <a:rPr lang="en-GB" sz="2400" dirty="0"/>
              <a:t> con la </a:t>
            </a:r>
            <a:r>
              <a:rPr lang="en-GB" sz="2400" dirty="0" err="1"/>
              <a:t>classe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19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9D17E3F-9160-4D16-8F1D-F8FE94E2A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3" name="Picture 12" descr="light spots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 dirty="0"/>
              <a:t>Il Carnevale in Italia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3DBB853-C277-42C7-80D0-110A8842E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D2CA353-4AC3-432A-8704-A618563EEC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1685CFF-C2D8-4119-9CDA-504914853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119C20C9-05B5-4384-9F4E-B4B8FA299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F78ACAA7-E69F-43D4-919F-59DCA6482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96704AC3-E553-4428-AD42-796DD344A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3144CE2D-2D9E-4E16-92AA-F685E4549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CD4C0C99-C139-4838-92A2-2C05514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6D356AA9-ECE0-4E40-A277-44AC6EF76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5A9C3CFE-942C-43DB-9652-8B264755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F3DDB2C0-7B2C-4BA5-8ECA-463274672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CCB346B3-FD72-422B-9688-F54E7739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id="{A5E738B1-537A-48F5-B99B-72BF4EA8B0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5CAAAF8-C872-447C-BCD0-F5CD3016C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Freeform 27">
              <a:extLst>
                <a:ext uri="{FF2B5EF4-FFF2-40B4-BE49-F238E27FC236}">
                  <a16:creationId xmlns:a16="http://schemas.microsoft.com/office/drawing/2014/main" id="{3CD192F9-4898-4362-B1A2-3DDAA5461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8">
              <a:extLst>
                <a:ext uri="{FF2B5EF4-FFF2-40B4-BE49-F238E27FC236}">
                  <a16:creationId xmlns:a16="http://schemas.microsoft.com/office/drawing/2014/main" id="{25658BAB-0A60-4CAE-B735-5297A284A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9">
              <a:extLst>
                <a:ext uri="{FF2B5EF4-FFF2-40B4-BE49-F238E27FC236}">
                  <a16:creationId xmlns:a16="http://schemas.microsoft.com/office/drawing/2014/main" id="{B176DB7C-2C45-4E08-956B-5D2E339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0">
              <a:extLst>
                <a:ext uri="{FF2B5EF4-FFF2-40B4-BE49-F238E27FC236}">
                  <a16:creationId xmlns:a16="http://schemas.microsoft.com/office/drawing/2014/main" id="{671B014E-7E67-4978-A9AB-7C6E2F99F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1">
              <a:extLst>
                <a:ext uri="{FF2B5EF4-FFF2-40B4-BE49-F238E27FC236}">
                  <a16:creationId xmlns:a16="http://schemas.microsoft.com/office/drawing/2014/main" id="{193156F8-3B15-4064-8C4B-F21ED4F37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2">
              <a:extLst>
                <a:ext uri="{FF2B5EF4-FFF2-40B4-BE49-F238E27FC236}">
                  <a16:creationId xmlns:a16="http://schemas.microsoft.com/office/drawing/2014/main" id="{96B721A4-876F-43D1-B231-585A55B38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3">
              <a:extLst>
                <a:ext uri="{FF2B5EF4-FFF2-40B4-BE49-F238E27FC236}">
                  <a16:creationId xmlns:a16="http://schemas.microsoft.com/office/drawing/2014/main" id="{3D9AB238-BB7F-4D15-83B0-BD6CA92CC7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4">
              <a:extLst>
                <a:ext uri="{FF2B5EF4-FFF2-40B4-BE49-F238E27FC236}">
                  <a16:creationId xmlns:a16="http://schemas.microsoft.com/office/drawing/2014/main" id="{85F91E03-6B79-4561-AADA-9D9EE5194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5">
              <a:extLst>
                <a:ext uri="{FF2B5EF4-FFF2-40B4-BE49-F238E27FC236}">
                  <a16:creationId xmlns:a16="http://schemas.microsoft.com/office/drawing/2014/main" id="{A2B05A7B-02BB-4384-AB3F-6300769C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6">
              <a:extLst>
                <a:ext uri="{FF2B5EF4-FFF2-40B4-BE49-F238E27FC236}">
                  <a16:creationId xmlns:a16="http://schemas.microsoft.com/office/drawing/2014/main" id="{10C0CEA7-547A-4AB3-99B0-971B1E98A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7">
              <a:extLst>
                <a:ext uri="{FF2B5EF4-FFF2-40B4-BE49-F238E27FC236}">
                  <a16:creationId xmlns:a16="http://schemas.microsoft.com/office/drawing/2014/main" id="{643A7C23-A309-4BDC-AC90-7E150B0A7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38">
              <a:extLst>
                <a:ext uri="{FF2B5EF4-FFF2-40B4-BE49-F238E27FC236}">
                  <a16:creationId xmlns:a16="http://schemas.microsoft.com/office/drawing/2014/main" id="{CDFCEA60-6323-4E47-A467-83E3D32C0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42D62A3B-08B7-4F45-B0BC-A23B2CC9C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Freeform 11">
            <a:extLst>
              <a:ext uri="{FF2B5EF4-FFF2-40B4-BE49-F238E27FC236}">
                <a16:creationId xmlns:a16="http://schemas.microsoft.com/office/drawing/2014/main" id="{7527CAFC-17AC-48FE-AB33-811D38361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C7285-015B-4F1C-9BD1-3615DCDF1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Il Carnevale in Italia è una festa </a:t>
            </a:r>
            <a:r>
              <a:rPr lang="en-GB" sz="2400" dirty="0" err="1"/>
              <a:t>cristiana</a:t>
            </a:r>
            <a:r>
              <a:rPr lang="en-GB" sz="2400" dirty="0"/>
              <a:t> e </a:t>
            </a:r>
            <a:r>
              <a:rPr lang="en-GB" sz="2400" dirty="0" err="1"/>
              <a:t>cattolica</a:t>
            </a:r>
            <a:r>
              <a:rPr lang="en-GB" sz="2400" dirty="0"/>
              <a:t> ma in </a:t>
            </a:r>
            <a:r>
              <a:rPr lang="en-GB" sz="2400" dirty="0" err="1"/>
              <a:t>realtà</a:t>
            </a:r>
            <a:r>
              <a:rPr lang="en-GB" sz="2400" dirty="0"/>
              <a:t> ha </a:t>
            </a:r>
            <a:r>
              <a:rPr lang="en-GB" sz="2400" dirty="0" err="1"/>
              <a:t>origini</a:t>
            </a:r>
            <a:r>
              <a:rPr lang="en-GB" sz="2400" dirty="0"/>
              <a:t> </a:t>
            </a:r>
            <a:r>
              <a:rPr lang="en-GB" sz="2400" dirty="0" err="1"/>
              <a:t>lontanissime</a:t>
            </a:r>
            <a:r>
              <a:rPr lang="en-GB" sz="2400" dirty="0"/>
              <a:t>. </a:t>
            </a:r>
          </a:p>
          <a:p>
            <a:r>
              <a:rPr lang="en-GB" sz="2400" dirty="0" err="1"/>
              <a:t>Ciò</a:t>
            </a:r>
            <a:r>
              <a:rPr lang="en-GB" sz="2400" dirty="0"/>
              <a:t> </a:t>
            </a:r>
            <a:r>
              <a:rPr lang="en-GB" sz="2400" dirty="0" err="1"/>
              <a:t>che</a:t>
            </a:r>
            <a:r>
              <a:rPr lang="en-GB" sz="2400" dirty="0"/>
              <a:t> lo </a:t>
            </a:r>
            <a:r>
              <a:rPr lang="en-GB" sz="2400" dirty="0" err="1"/>
              <a:t>distingue</a:t>
            </a:r>
            <a:r>
              <a:rPr lang="en-GB" sz="2400" dirty="0"/>
              <a:t> da </a:t>
            </a:r>
            <a:r>
              <a:rPr lang="en-GB" sz="2400" dirty="0" err="1"/>
              <a:t>altre</a:t>
            </a:r>
            <a:r>
              <a:rPr lang="en-GB" sz="2400" dirty="0"/>
              <a:t> </a:t>
            </a:r>
            <a:r>
              <a:rPr lang="en-GB" sz="2400" dirty="0" err="1"/>
              <a:t>feste</a:t>
            </a:r>
            <a:r>
              <a:rPr lang="en-GB" sz="2400" dirty="0"/>
              <a:t> è </a:t>
            </a:r>
            <a:r>
              <a:rPr lang="en-GB" sz="2400" b="1" dirty="0" err="1"/>
              <a:t>il</a:t>
            </a:r>
            <a:r>
              <a:rPr lang="en-GB" sz="2400" b="1" dirty="0"/>
              <a:t> </a:t>
            </a:r>
            <a:r>
              <a:rPr lang="en-GB" sz="2400" b="1" dirty="0" err="1"/>
              <a:t>mascheramento</a:t>
            </a:r>
            <a:r>
              <a:rPr lang="en-GB" sz="2400" b="1" dirty="0"/>
              <a:t> </a:t>
            </a:r>
            <a:r>
              <a:rPr lang="en-GB" sz="2400" dirty="0"/>
              <a:t>e </a:t>
            </a:r>
            <a:r>
              <a:rPr lang="en-GB" sz="2400" b="1" dirty="0"/>
              <a:t>lo scherzo, </a:t>
            </a:r>
            <a:r>
              <a:rPr lang="en-GB" sz="2400" dirty="0"/>
              <a:t>e </a:t>
            </a:r>
            <a:r>
              <a:rPr lang="en-GB" sz="2400" dirty="0" err="1"/>
              <a:t>spesso</a:t>
            </a:r>
            <a:r>
              <a:rPr lang="en-GB" sz="2400" dirty="0"/>
              <a:t> è </a:t>
            </a:r>
            <a:r>
              <a:rPr lang="en-GB" sz="2400" dirty="0" err="1"/>
              <a:t>caratterizzato</a:t>
            </a:r>
            <a:r>
              <a:rPr lang="en-GB" sz="2400" dirty="0"/>
              <a:t> da </a:t>
            </a:r>
            <a:r>
              <a:rPr lang="en-GB" sz="2400" b="1" dirty="0" err="1"/>
              <a:t>parate</a:t>
            </a:r>
            <a:r>
              <a:rPr lang="en-GB" sz="2400" b="1" dirty="0"/>
              <a:t> </a:t>
            </a:r>
            <a:r>
              <a:rPr lang="en-GB" sz="2400" dirty="0"/>
              <a:t>in cui </a:t>
            </a:r>
            <a:r>
              <a:rPr lang="en-GB" sz="2400" dirty="0" err="1"/>
              <a:t>sfilano</a:t>
            </a:r>
            <a:r>
              <a:rPr lang="en-GB" sz="2400" dirty="0"/>
              <a:t> </a:t>
            </a:r>
            <a:r>
              <a:rPr lang="en-GB" sz="2400" b="1" dirty="0" err="1"/>
              <a:t>carri</a:t>
            </a:r>
            <a:r>
              <a:rPr lang="en-GB" sz="2400" b="1" dirty="0"/>
              <a:t> </a:t>
            </a:r>
            <a:r>
              <a:rPr lang="en-GB" sz="2400" dirty="0"/>
              <a:t>con </a:t>
            </a:r>
            <a:r>
              <a:rPr lang="en-GB" sz="2400" dirty="0" err="1"/>
              <a:t>elementi</a:t>
            </a:r>
            <a:r>
              <a:rPr lang="en-GB" sz="2400" dirty="0"/>
              <a:t> </a:t>
            </a:r>
            <a:r>
              <a:rPr lang="en-GB" sz="2400" dirty="0" err="1"/>
              <a:t>giocosi</a:t>
            </a:r>
            <a:r>
              <a:rPr lang="en-GB" sz="2400" dirty="0"/>
              <a:t> e </a:t>
            </a:r>
            <a:r>
              <a:rPr lang="en-GB" sz="2400" dirty="0" err="1"/>
              <a:t>fantasiosi</a:t>
            </a:r>
            <a:r>
              <a:rPr lang="en-GB" sz="2400" dirty="0"/>
              <a:t>. </a:t>
            </a:r>
          </a:p>
          <a:p>
            <a:r>
              <a:rPr lang="en-GB" sz="2400" dirty="0" err="1"/>
              <a:t>Vedremo</a:t>
            </a:r>
            <a:r>
              <a:rPr lang="en-GB" sz="2400" dirty="0"/>
              <a:t> </a:t>
            </a:r>
            <a:r>
              <a:rPr lang="en-GB" sz="2400" dirty="0" err="1"/>
              <a:t>alcuni</a:t>
            </a:r>
            <a:r>
              <a:rPr lang="en-GB" sz="2400" dirty="0"/>
              <a:t> </a:t>
            </a:r>
            <a:r>
              <a:rPr lang="en-GB" sz="2400" dirty="0" err="1"/>
              <a:t>dei</a:t>
            </a:r>
            <a:r>
              <a:rPr lang="en-GB" sz="2400" dirty="0"/>
              <a:t> </a:t>
            </a:r>
            <a:r>
              <a:rPr lang="en-GB" sz="2400" dirty="0" err="1"/>
              <a:t>Carnevali</a:t>
            </a:r>
            <a:r>
              <a:rPr lang="en-GB" sz="2400" dirty="0"/>
              <a:t> </a:t>
            </a:r>
            <a:r>
              <a:rPr lang="en-GB" sz="2400" dirty="0" err="1"/>
              <a:t>più</a:t>
            </a:r>
            <a:r>
              <a:rPr lang="en-GB" sz="2400" dirty="0"/>
              <a:t> </a:t>
            </a:r>
            <a:r>
              <a:rPr lang="en-GB" sz="2400" dirty="0" err="1"/>
              <a:t>caratteristici</a:t>
            </a:r>
            <a:r>
              <a:rPr lang="en-GB" sz="2400" dirty="0"/>
              <a:t> in Italia. </a:t>
            </a:r>
          </a:p>
        </p:txBody>
      </p:sp>
    </p:spTree>
    <p:extLst>
      <p:ext uri="{BB962C8B-B14F-4D97-AF65-F5344CB8AC3E}">
        <p14:creationId xmlns:p14="http://schemas.microsoft.com/office/powerpoint/2010/main" val="143655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>
            <a:normAutofit/>
          </a:bodyPr>
          <a:lstStyle/>
          <a:p>
            <a:r>
              <a:rPr lang="en-US" dirty="0"/>
              <a:t>Il </a:t>
            </a:r>
            <a:r>
              <a:rPr lang="en-US" dirty="0" err="1"/>
              <a:t>carnevale</a:t>
            </a:r>
            <a:r>
              <a:rPr lang="en-US" dirty="0"/>
              <a:t> di Venezia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028" name="Picture 4" descr="Image result for carnevale venezia">
            <a:hlinkClick r:id="rId3"/>
            <a:extLst>
              <a:ext uri="{FF2B5EF4-FFF2-40B4-BE49-F238E27FC236}">
                <a16:creationId xmlns:a16="http://schemas.microsoft.com/office/drawing/2014/main" id="{0A6717DC-8469-4AA0-9F63-0C452DCD6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6" y="88937"/>
            <a:ext cx="5000725" cy="309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749B08-BD62-4E45-BF09-D7D9D5F91E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4319" y="34177"/>
            <a:ext cx="5000726" cy="37390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666AD7-9A80-4992-8990-3F54B182D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7936" y="4692239"/>
            <a:ext cx="3743413" cy="21063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C7C0A6-B760-44FD-A6F1-C78F63A97B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9350" y="1388319"/>
            <a:ext cx="3173882" cy="238041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B172925-8B95-482A-BD46-930FA0ACCD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55" y="4618510"/>
            <a:ext cx="3335312" cy="221636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CEE7557-991E-480A-B0A1-CC88227D3E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4996" y="4744837"/>
            <a:ext cx="3335313" cy="200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39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8EB53-11FB-4FEA-8709-2993549C2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Il </a:t>
            </a:r>
            <a:r>
              <a:rPr lang="en-GB" dirty="0" err="1"/>
              <a:t>carnevale</a:t>
            </a:r>
            <a:r>
              <a:rPr lang="en-GB" dirty="0"/>
              <a:t> di Venezia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02C6D-F2DB-4FB7-8777-8243A0E1E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È </a:t>
            </a:r>
            <a:r>
              <a:rPr lang="en-GB" sz="2400" dirty="0" err="1"/>
              <a:t>senz’altro</a:t>
            </a:r>
            <a:r>
              <a:rPr lang="en-GB" sz="2400" dirty="0"/>
              <a:t> uno </a:t>
            </a:r>
            <a:r>
              <a:rPr lang="en-GB" sz="2400" dirty="0" err="1"/>
              <a:t>dei</a:t>
            </a:r>
            <a:r>
              <a:rPr lang="en-GB" sz="2400" dirty="0"/>
              <a:t> </a:t>
            </a:r>
            <a:r>
              <a:rPr lang="en-GB" sz="2400" dirty="0" err="1"/>
              <a:t>carnevali</a:t>
            </a:r>
            <a:r>
              <a:rPr lang="en-GB" sz="2400" dirty="0"/>
              <a:t> </a:t>
            </a:r>
            <a:r>
              <a:rPr lang="en-GB" sz="2400" dirty="0" err="1"/>
              <a:t>più</a:t>
            </a:r>
            <a:r>
              <a:rPr lang="en-GB" sz="2400" dirty="0"/>
              <a:t> </a:t>
            </a:r>
            <a:r>
              <a:rPr lang="en-GB" sz="2400" dirty="0" err="1"/>
              <a:t>famosi</a:t>
            </a:r>
            <a:r>
              <a:rPr lang="en-GB" sz="2400" dirty="0"/>
              <a:t> al </a:t>
            </a:r>
            <a:r>
              <a:rPr lang="en-GB" sz="2400" dirty="0" err="1"/>
              <a:t>mondo</a:t>
            </a:r>
            <a:r>
              <a:rPr lang="en-GB" sz="2400" dirty="0"/>
              <a:t> e ha una </a:t>
            </a:r>
            <a:r>
              <a:rPr lang="en-GB" sz="2400" dirty="0" err="1"/>
              <a:t>storia</a:t>
            </a:r>
            <a:r>
              <a:rPr lang="en-GB" sz="2400" dirty="0"/>
              <a:t> quasi </a:t>
            </a:r>
            <a:r>
              <a:rPr lang="en-GB" sz="2400" dirty="0" err="1"/>
              <a:t>millenaria</a:t>
            </a:r>
            <a:r>
              <a:rPr lang="en-GB" sz="2400" dirty="0"/>
              <a:t>. </a:t>
            </a:r>
          </a:p>
          <a:p>
            <a:r>
              <a:rPr lang="en-GB" sz="2400" dirty="0"/>
              <a:t>Dura di </a:t>
            </a:r>
            <a:r>
              <a:rPr lang="en-GB" sz="2400" dirty="0" err="1"/>
              <a:t>solito</a:t>
            </a:r>
            <a:r>
              <a:rPr lang="en-GB" sz="2400" dirty="0"/>
              <a:t> 2-3 </a:t>
            </a:r>
            <a:r>
              <a:rPr lang="en-GB" sz="2400" dirty="0" err="1"/>
              <a:t>settimane</a:t>
            </a:r>
            <a:r>
              <a:rPr lang="en-GB" sz="2400" dirty="0"/>
              <a:t> e include 3 </a:t>
            </a:r>
            <a:r>
              <a:rPr lang="en-GB" sz="2400" dirty="0" err="1"/>
              <a:t>eventi</a:t>
            </a:r>
            <a:r>
              <a:rPr lang="en-GB" sz="2400" dirty="0"/>
              <a:t> </a:t>
            </a:r>
            <a:r>
              <a:rPr lang="en-GB" sz="2400" dirty="0" err="1"/>
              <a:t>chiave</a:t>
            </a:r>
            <a:r>
              <a:rPr lang="en-GB" sz="2400" dirty="0"/>
              <a:t>:</a:t>
            </a:r>
          </a:p>
          <a:p>
            <a:r>
              <a:rPr lang="en-GB" sz="2400" dirty="0"/>
              <a:t>Il Volo di Sant’Angelo, dove un </a:t>
            </a:r>
            <a:r>
              <a:rPr lang="en-GB" sz="2400" dirty="0" err="1"/>
              <a:t>acrobata</a:t>
            </a:r>
            <a:r>
              <a:rPr lang="en-GB" sz="2400" dirty="0"/>
              <a:t> </a:t>
            </a:r>
            <a:r>
              <a:rPr lang="en-GB" sz="2400" dirty="0" err="1"/>
              <a:t>si</a:t>
            </a:r>
            <a:r>
              <a:rPr lang="en-GB" sz="2400" dirty="0"/>
              <a:t> </a:t>
            </a:r>
            <a:r>
              <a:rPr lang="en-GB" sz="2400" dirty="0" err="1"/>
              <a:t>cala</a:t>
            </a:r>
            <a:r>
              <a:rPr lang="en-GB" sz="2400" dirty="0"/>
              <a:t> dal campanile di San Marco per </a:t>
            </a:r>
            <a:r>
              <a:rPr lang="en-GB" sz="2400" dirty="0" err="1"/>
              <a:t>raggiungere</a:t>
            </a:r>
            <a:r>
              <a:rPr lang="en-GB" sz="2400" dirty="0"/>
              <a:t> la piazza</a:t>
            </a:r>
          </a:p>
          <a:p>
            <a:r>
              <a:rPr lang="en-GB" sz="2400" dirty="0"/>
              <a:t>La Festa </a:t>
            </a:r>
            <a:r>
              <a:rPr lang="en-GB" sz="2400" dirty="0" err="1"/>
              <a:t>delle</a:t>
            </a:r>
            <a:r>
              <a:rPr lang="en-GB" sz="2400" dirty="0"/>
              <a:t> Marie</a:t>
            </a:r>
          </a:p>
          <a:p>
            <a:r>
              <a:rPr lang="en-GB" sz="2400" dirty="0">
                <a:hlinkClick r:id="rId2"/>
              </a:rPr>
              <a:t>https://www.youtube.com/watch?v=7-AXuQX1h1M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435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7BA2E-D9B3-4B2B-BCB2-D0A88BE28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 Festa </a:t>
            </a:r>
            <a:r>
              <a:rPr lang="en-GB" dirty="0" err="1"/>
              <a:t>delle</a:t>
            </a:r>
            <a:r>
              <a:rPr lang="en-GB" dirty="0"/>
              <a:t> Marie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2311-8B91-44F7-806B-FEE281CE7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Dodici giovani ragazze sfilano per la città e ricevono premi in ricordo del rapimento e della liberazione di dodici promesse spose ai tempi del doge Pietro Candiano III (1039).</a:t>
            </a:r>
          </a:p>
          <a:p>
            <a:r>
              <a:rPr lang="it-IT" sz="2400" dirty="0"/>
              <a:t>Lo Svolo del Leon- è l’evento che conclude il Carnevale, con un tributo al leone alato simbolo della città.</a:t>
            </a: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74514D-CBBD-427D-83A4-FE921372E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895" y="4623426"/>
            <a:ext cx="3139482" cy="20887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95D142-289D-484E-A9E1-93DD50AE5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587" y="4706658"/>
            <a:ext cx="3139482" cy="20039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568F05-6305-4430-851C-659BE2637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81" y="4486257"/>
            <a:ext cx="4147931" cy="233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3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C7B98-EAB9-48F7-B1CE-54AF9BC5D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Caratteristiche</a:t>
            </a:r>
            <a:r>
              <a:rPr lang="en-GB" dirty="0"/>
              <a:t> del Carnevale di Venezia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0825B-F311-426C-B3E9-9C57E917A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MASCHERE ELEGANTI E RICCHE DI ORNAMENTI</a:t>
            </a:r>
          </a:p>
          <a:p>
            <a:r>
              <a:rPr lang="en-GB" sz="2800" dirty="0"/>
              <a:t>LA TRADIZIONE STORICA (le </a:t>
            </a:r>
            <a:r>
              <a:rPr lang="en-GB" sz="2800" dirty="0" err="1"/>
              <a:t>maschere</a:t>
            </a:r>
            <a:r>
              <a:rPr lang="en-GB" sz="2800" dirty="0"/>
              <a:t> del </a:t>
            </a:r>
            <a:r>
              <a:rPr lang="en-GB" sz="2800" dirty="0" err="1"/>
              <a:t>carnevale</a:t>
            </a:r>
            <a:r>
              <a:rPr lang="en-GB" sz="2800" dirty="0"/>
              <a:t> </a:t>
            </a:r>
            <a:r>
              <a:rPr lang="en-GB" sz="2800" dirty="0" err="1"/>
              <a:t>veneziano</a:t>
            </a:r>
            <a:r>
              <a:rPr lang="en-GB" sz="2800" dirty="0"/>
              <a:t> </a:t>
            </a:r>
            <a:r>
              <a:rPr lang="en-GB" sz="2800" dirty="0" err="1"/>
              <a:t>sono</a:t>
            </a:r>
            <a:r>
              <a:rPr lang="en-GB" sz="2800" dirty="0"/>
              <a:t> quelle </a:t>
            </a:r>
            <a:r>
              <a:rPr lang="en-GB" sz="2800" dirty="0" err="1"/>
              <a:t>della</a:t>
            </a:r>
            <a:r>
              <a:rPr lang="en-GB" sz="2800" dirty="0"/>
              <a:t> Commedia </a:t>
            </a:r>
            <a:r>
              <a:rPr lang="en-GB" sz="2800" dirty="0" err="1"/>
              <a:t>dell’arte</a:t>
            </a:r>
            <a:r>
              <a:rPr lang="en-GB" sz="2800" dirty="0"/>
              <a:t>, in </a:t>
            </a:r>
            <a:r>
              <a:rPr lang="en-GB" sz="2800" dirty="0" err="1"/>
              <a:t>voga</a:t>
            </a:r>
            <a:r>
              <a:rPr lang="en-GB" sz="2800" dirty="0"/>
              <a:t> </a:t>
            </a:r>
            <a:r>
              <a:rPr lang="en-GB" sz="2800" dirty="0" err="1"/>
              <a:t>tra</a:t>
            </a:r>
            <a:r>
              <a:rPr lang="en-GB" sz="2800" dirty="0"/>
              <a:t> </a:t>
            </a:r>
            <a:r>
              <a:rPr lang="en-GB" sz="2800" dirty="0" err="1"/>
              <a:t>il</a:t>
            </a:r>
            <a:r>
              <a:rPr lang="en-GB" sz="2800" dirty="0"/>
              <a:t> ‘600 e </a:t>
            </a:r>
            <a:r>
              <a:rPr lang="en-GB" sz="2800" dirty="0" err="1"/>
              <a:t>il</a:t>
            </a:r>
            <a:r>
              <a:rPr lang="en-GB" sz="2800" dirty="0"/>
              <a:t> ‘700)</a:t>
            </a:r>
          </a:p>
          <a:p>
            <a:r>
              <a:rPr lang="en-GB" sz="2800" dirty="0"/>
              <a:t>COSTUMI RICCHI E APPARISCENTI, ISPIRATI AL MEDIOEVO E ALL’EPOCA VITTORIANA</a:t>
            </a:r>
          </a:p>
        </p:txBody>
      </p:sp>
    </p:spTree>
    <p:extLst>
      <p:ext uri="{BB962C8B-B14F-4D97-AF65-F5344CB8AC3E}">
        <p14:creationId xmlns:p14="http://schemas.microsoft.com/office/powerpoint/2010/main" val="426311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>
            <a:normAutofit/>
          </a:bodyPr>
          <a:lstStyle/>
          <a:p>
            <a:r>
              <a:rPr lang="en-US" dirty="0"/>
              <a:t>Il </a:t>
            </a:r>
            <a:r>
              <a:rPr lang="en-US" dirty="0" err="1"/>
              <a:t>carnevale</a:t>
            </a:r>
            <a:r>
              <a:rPr lang="en-US" dirty="0"/>
              <a:t> di Viareggio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0D8E83-7799-4AB6-99E1-83F8D53B5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645426" cy="37636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66E1C5-8651-46DB-B849-5E5BA0CFC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859" y="4777379"/>
            <a:ext cx="2953846" cy="200307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0294B32-A52B-4371-9A5A-CFBB02613A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5426" y="53038"/>
            <a:ext cx="6338818" cy="356162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10BA511-ECCD-4740-ABF5-57F1B61382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2551" y="4807914"/>
            <a:ext cx="3073590" cy="205008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2D7A83A-57D5-4599-A563-B74C3FE17D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3916" y="4642615"/>
            <a:ext cx="2953847" cy="221538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2E45A11-D55A-45EC-B2BC-DD46AA7FCA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7195" y="4642615"/>
            <a:ext cx="3295924" cy="219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76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A5281-70CE-44F1-BB97-9F538DE8A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Il Carnevale di Viareggio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29B28-7E02-44F6-9CE7-B7C43E64B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https://www.youtube.com/watch?v=sIypri6GsKk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2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D3AAD-E693-44B7-94BA-D552B2338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Caratteristiche</a:t>
            </a:r>
            <a:r>
              <a:rPr lang="en-GB" dirty="0"/>
              <a:t> del </a:t>
            </a:r>
            <a:r>
              <a:rPr lang="en-GB" dirty="0" err="1"/>
              <a:t>carnevale</a:t>
            </a:r>
            <a:r>
              <a:rPr lang="en-GB" dirty="0"/>
              <a:t> di Viareggio: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B95D1-F579-4598-9332-AB7B0FBFB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3600" dirty="0"/>
              <a:t>I CARRI ALLEGORICI DI CARTAPESTA</a:t>
            </a:r>
          </a:p>
          <a:p>
            <a:r>
              <a:rPr lang="en-GB" sz="3600" dirty="0"/>
              <a:t>RAPPRESENTANO SPESSO PERSONAGGI FAMOSI O POLITICI, IN CHIAVE SATIRICA</a:t>
            </a:r>
          </a:p>
          <a:p>
            <a:r>
              <a:rPr lang="en-GB" sz="3600" dirty="0"/>
              <a:t>SONO OPERE D’ARTE, A CUI GLI ARTIGIANI LAVORANO PER TUTTO L’ANNO</a:t>
            </a:r>
          </a:p>
        </p:txBody>
      </p:sp>
    </p:spTree>
    <p:extLst>
      <p:ext uri="{BB962C8B-B14F-4D97-AF65-F5344CB8AC3E}">
        <p14:creationId xmlns:p14="http://schemas.microsoft.com/office/powerpoint/2010/main" val="212979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428C60-BADF-461E-ACB1-6AC412BA55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791FE0-E525-44F5-B24B-E8E5757CF5F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FE7010E9-D0D4-4763-90A3-DBAE37445A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Event design</Template>
  <TotalTime>0</TotalTime>
  <Words>556</Words>
  <Application>Microsoft Macintosh PowerPoint</Application>
  <PresentationFormat>Widescreen</PresentationFormat>
  <Paragraphs>50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Wisp</vt:lpstr>
      <vt:lpstr>A Carnevale ogni scherzo vale!</vt:lpstr>
      <vt:lpstr>Il Carnevale in Italia</vt:lpstr>
      <vt:lpstr>Il carnevale di Venezia</vt:lpstr>
      <vt:lpstr>Il carnevale di Venezia</vt:lpstr>
      <vt:lpstr>La Festa delle Marie</vt:lpstr>
      <vt:lpstr>Caratteristiche del Carnevale di Venezia</vt:lpstr>
      <vt:lpstr>Il carnevale di Viareggio</vt:lpstr>
      <vt:lpstr>Il Carnevale di Viareggio</vt:lpstr>
      <vt:lpstr>Caratteristiche del carnevale di Viareggio: </vt:lpstr>
      <vt:lpstr>Il carnevale di Mamoiada</vt:lpstr>
      <vt:lpstr>Storia e origini del Carnevale di Mamoiada https://www.youtube.com/watch?v=U_Lavvz-uYI </vt:lpstr>
      <vt:lpstr>https://www.youtube.com/watch?v=6hpvYmSrnW0</vt:lpstr>
      <vt:lpstr>Quale di questi Carnevali ti sembra più interessante? </vt:lpstr>
      <vt:lpstr>Sul Carnevale di Venezia: (compiti per la prossima lezione)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2020-01-26T14:18:56Z</dcterms:created>
  <dcterms:modified xsi:type="dcterms:W3CDTF">2021-02-01T15:46:21Z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