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346" r:id="rId2"/>
    <p:sldId id="359" r:id="rId3"/>
    <p:sldId id="340" r:id="rId4"/>
    <p:sldId id="347" r:id="rId5"/>
    <p:sldId id="348" r:id="rId6"/>
    <p:sldId id="349" r:id="rId7"/>
    <p:sldId id="350" r:id="rId8"/>
    <p:sldId id="351" r:id="rId9"/>
    <p:sldId id="335" r:id="rId10"/>
    <p:sldId id="342" r:id="rId11"/>
    <p:sldId id="352" r:id="rId12"/>
    <p:sldId id="355" r:id="rId13"/>
    <p:sldId id="353" r:id="rId14"/>
    <p:sldId id="356" r:id="rId15"/>
    <p:sldId id="357" r:id="rId16"/>
    <p:sldId id="358" r:id="rId17"/>
    <p:sldId id="35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CF7F3-EADA-D74C-AF1B-7944401A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6C6A-DAF2-514F-8A98-71261AB6E3D4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5D06-FFA6-BE4F-A777-C129ADF0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D159A-7991-9D4B-BB9D-EB192225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6F11-898E-1448-B8AE-730847B446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127223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5EB6B-641A-E940-853C-CCAC5F02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A55D-E79C-3E4A-B66F-0AD065941444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55857-8BEA-F544-B68B-AB76452A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F287F-D1EF-EF40-8804-931262AB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83AC2-C128-3A4F-80ED-8DD4120C34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2323321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C94D4-A88D-224D-9CE2-98EC3CD9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95C5-4E55-224B-80CE-A8BDAD3CD07B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AF66-8D9B-EA4A-972D-6A60BD89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6649-E143-564B-ABA6-9D5488DA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525DA-D0C0-2C40-B7BD-FD186F73CB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67171"/>
      </p:ext>
    </p:extLst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2FDA1-CCEF-1F4F-860D-EF61EC4D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B949-0484-784C-9F15-B3CFAF93FB09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A9483-A766-E546-9320-BBA316FA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2C08-C6FD-004B-8E13-23B7E257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2947A-130B-954B-B9DC-3FE8BFBD60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9998155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83A77-B86E-3447-BA83-4798FC91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FD18-CC41-AA4B-9522-C9BCB2DB7746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6510-ECAC-DC47-8D91-0D823136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E51D-F9AF-3A45-AB9C-F3CCF1E5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F6DB8-584D-EB40-A1C6-20E643F71A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170787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C2D9D2-9AE7-544E-9F70-D3912929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D774-4718-8F4C-863D-009890A7CE35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7E8BBD-8D1E-FB4F-AD33-37D3CF08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20D15-012D-2042-AED6-53CF0A42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78BF-261D-D04F-B02A-AFBFE2AC64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184036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C4AEA7-7C4B-D543-8E95-E8E74EF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84C5-0B9E-C74F-BCAC-296E6432BAB0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4263AD-EA2F-DE4A-B81C-6B15D833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AE4B36-95CB-B64A-A672-4CCE6DA2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6848-76C7-D545-869F-F994ADA664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9209513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692796-C697-F047-8164-7471F180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4DC4-0F20-DE45-B720-4074C2FF292F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9295E2-0D78-3947-8ECF-DBAF379C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D2FBDB-D035-6947-983A-B39269D4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24B9F-C996-F240-9BED-9360227EE1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369317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72FF17-B5A3-9F42-AF3D-B14DDACE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C8A7-2BB4-3847-AE8C-DE69292DF3E8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CF3494-7694-6E4E-AADE-6F0BE1A1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A584F-D058-CE42-90FB-4CA8A48C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DD4D8-4900-6044-95D4-CD4DCCDC95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0665952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5D1BC5-D5BD-6548-927B-B28D0E2F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8AC8-9B6C-5B40-BFC7-698267C39B13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669D77-5671-A246-A2D5-67F5DF91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E6407C-8D3B-1C4F-B421-624B61EA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D8A2E-CC65-3649-A9A6-E92D1F73FC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935385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B4DE0B-CA0E-7741-860F-A53FD4C3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AD25-6F95-2043-AC2E-9B0730442297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ED7843-7D01-D142-908E-CE392379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2B9F41-BBAC-7844-9F96-CC79937D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0AA8-3234-B948-9347-CA5E80C9B8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7518950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D0D727-5979-4C42-BC25-4C53F8D3D2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CA8BDF2-E6B6-294D-82A0-540244D6F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A97A4-5E18-D046-9DE5-1CAB35619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B3C385-FF44-0A44-9B81-4B84281A8EB5}" type="datetimeFigureOut">
              <a:rPr lang="en-US"/>
              <a:pPr>
                <a:defRPr/>
              </a:pPr>
              <a:t>9/30/21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4217-BCF9-654F-8474-AE542DE85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72FC8-442E-6441-A2AA-2F1E12DA7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DF7B47-367D-7A4F-A695-1F790603DB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E53772C5-48A9-E347-86D7-A1E55476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179638"/>
            <a:ext cx="8229600" cy="4527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u="sng"/>
              <a:t>mia sorella </a:t>
            </a:r>
            <a:r>
              <a:rPr lang="en-GB" altLang="en-US" sz="2800"/>
              <a:t>	di mio padre        ma adesso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simpatica		più		generoso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		</a:t>
            </a:r>
            <a:r>
              <a:rPr lang="en-GB" altLang="en-US" sz="2800" b="1"/>
              <a:t>é</a:t>
            </a:r>
            <a:r>
              <a:rPr lang="en-GB" altLang="en-US" sz="2800"/>
              <a:t>		</a:t>
            </a:r>
            <a:r>
              <a:rPr lang="en-GB" altLang="en-US" sz="2800" b="1" u="sng"/>
              <a:t>mio fratello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/>
              <a:t>pigra</a:t>
            </a:r>
            <a:r>
              <a:rPr lang="en-GB" altLang="en-US" sz="2800"/>
              <a:t>					</a:t>
            </a:r>
            <a:r>
              <a:rPr lang="en-GB" altLang="en-US" sz="2800" b="1"/>
              <a:t>calme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		divertente			</a:t>
            </a:r>
            <a:r>
              <a:rPr lang="en-GB" altLang="en-US" sz="2800" b="1" u="sng"/>
              <a:t>i miei fratelli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u="sng"/>
              <a:t>le mie sorelle </a:t>
            </a:r>
            <a:r>
              <a:rPr lang="en-GB" altLang="en-US" sz="2800"/>
              <a:t>			</a:t>
            </a:r>
            <a:r>
              <a:rPr lang="en-GB" altLang="en-US" sz="2800" b="1"/>
              <a:t>timido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			di mia madre	era		</a:t>
            </a:r>
            <a:r>
              <a:rPr lang="en-GB" altLang="en-US" sz="2800" b="1"/>
              <a:t>sono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/>
              <a:t>intelligenti</a:t>
            </a:r>
            <a:endParaRPr lang="it-IT" altLang="en-US" sz="2800" b="1"/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87280A9D-11BB-1A49-96AA-79E890FC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5783263"/>
            <a:ext cx="3240088" cy="923925"/>
          </a:xfrm>
          <a:prstGeom prst="rect">
            <a:avLst/>
          </a:prstGeom>
          <a:solidFill>
            <a:srgbClr val="F21A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Help: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My sister is nice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My sisters are intelligent </a:t>
            </a:r>
          </a:p>
        </p:txBody>
      </p:sp>
      <p:sp>
        <p:nvSpPr>
          <p:cNvPr id="2052" name="TextBox 1">
            <a:extLst>
              <a:ext uri="{FF2B5EF4-FFF2-40B4-BE49-F238E27FC236}">
                <a16:creationId xmlns:a16="http://schemas.microsoft.com/office/drawing/2014/main" id="{2A9858D4-4CE1-304F-909A-B89FA7CB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69"/>
            <a:ext cx="5435600" cy="861774"/>
          </a:xfrm>
          <a:prstGeom prst="rect">
            <a:avLst/>
          </a:prstGeom>
          <a:solidFill>
            <a:srgbClr val="2DD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I </a:t>
            </a:r>
            <a:r>
              <a:rPr lang="en-GB" altLang="en-US" dirty="0" err="1">
                <a:latin typeface="Arial" panose="020B0604020202020204" pitchFamily="34" charset="0"/>
              </a:rPr>
              <a:t>rapporti</a:t>
            </a:r>
            <a:r>
              <a:rPr lang="en-GB" altLang="en-US" dirty="0">
                <a:latin typeface="Arial" panose="020B0604020202020204" pitchFamily="34" charset="0"/>
              </a:rPr>
              <a:t> in </a:t>
            </a:r>
            <a:r>
              <a:rPr lang="en-GB" altLang="en-US" dirty="0" err="1">
                <a:latin typeface="Arial" panose="020B0604020202020204" pitchFamily="34" charset="0"/>
              </a:rPr>
              <a:t>famiglia</a:t>
            </a:r>
            <a:endParaRPr lang="en-GB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2053" name="Title 1">
            <a:extLst>
              <a:ext uri="{FF2B5EF4-FFF2-40B4-BE49-F238E27FC236}">
                <a16:creationId xmlns:a16="http://schemas.microsoft.com/office/drawing/2014/main" id="{FE67BD10-CE91-2549-BA17-D99587C5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288"/>
            <a:ext cx="7993063" cy="790575"/>
          </a:xfrm>
          <a:solidFill>
            <a:srgbClr val="EAEF11"/>
          </a:solidFill>
        </p:spPr>
        <p:txBody>
          <a:bodyPr/>
          <a:lstStyle/>
          <a:p>
            <a:r>
              <a:rPr lang="en-GB" altLang="en-US" sz="2800"/>
              <a:t>Quante frasi puoi fare? (How many sentences can you make with the words below?)</a:t>
            </a:r>
            <a:endParaRPr lang="it-IT" altLang="en-US" sz="2800"/>
          </a:p>
        </p:txBody>
      </p:sp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B92A2BC-FC30-1F49-A301-E44E50F0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Siamo simili l’una all’altra</a:t>
            </a:r>
          </a:p>
        </p:txBody>
      </p:sp>
      <p:pic>
        <p:nvPicPr>
          <p:cNvPr id="4" name="Picture 2" descr="C:\Documents and Settings\katie.brian.THBS\Local Settings\Temporary Internet Files\Content.IE5\XCBPGB5S\MCj03975360000[1].wmf">
            <a:extLst>
              <a:ext uri="{FF2B5EF4-FFF2-40B4-BE49-F238E27FC236}">
                <a16:creationId xmlns:a16="http://schemas.microsoft.com/office/drawing/2014/main" id="{53468486-9FA9-3A47-B90E-0041601C936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857375"/>
            <a:ext cx="3979862" cy="3924300"/>
          </a:xfr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4C3F1FF3-5401-F846-AAC7-DA1B41C7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49363"/>
            <a:ext cx="311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We are similar to each other.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6E36052-DB54-B54C-8BDC-71B28E00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Trova nel testo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D2F1229-A03A-F64D-953B-79728150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41438"/>
            <a:ext cx="80025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 don’t have a good relationship with my brother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 are similar to each other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Instead of tidying my room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 often argue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 get on well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 has changed recently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She gets angry with me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 won’t let me go out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 borrow his computer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We used to get on before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File:Emojione 1F917.svg - Wikimedia Commons">
            <a:extLst>
              <a:ext uri="{FF2B5EF4-FFF2-40B4-BE49-F238E27FC236}">
                <a16:creationId xmlns:a16="http://schemas.microsoft.com/office/drawing/2014/main" id="{442B1E3D-4C78-C84C-A622-9AE7CC4A6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15888"/>
            <a:ext cx="200183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>
            <a:extLst>
              <a:ext uri="{FF2B5EF4-FFF2-40B4-BE49-F238E27FC236}">
                <a16:creationId xmlns:a16="http://schemas.microsoft.com/office/drawing/2014/main" id="{2456A7C3-7B92-A843-B10E-62FEF2A8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32463"/>
            <a:ext cx="25304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Extension 1 on sheet</a:t>
            </a:r>
          </a:p>
        </p:txBody>
      </p:sp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8F28A-D0B8-6346-92BA-E8437FA7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04813"/>
            <a:ext cx="8229600" cy="4525962"/>
          </a:xfrm>
        </p:spPr>
        <p:txBody>
          <a:bodyPr/>
          <a:lstStyle/>
          <a:p>
            <a:pPr>
              <a:defRPr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000" dirty="0"/>
              <a:t>Mi </a:t>
            </a:r>
            <a:r>
              <a:rPr lang="fr-FR" sz="2000" dirty="0" err="1"/>
              <a:t>chiamo</a:t>
            </a:r>
            <a:r>
              <a:rPr lang="fr-FR" sz="2000" dirty="0"/>
              <a:t> Donatella e ho </a:t>
            </a:r>
            <a:r>
              <a:rPr lang="fr-FR" sz="2000" dirty="0" err="1"/>
              <a:t>quindici</a:t>
            </a:r>
            <a:r>
              <a:rPr lang="fr-FR" sz="2000" dirty="0"/>
              <a:t> </a:t>
            </a:r>
            <a:r>
              <a:rPr lang="fr-FR" sz="2000" dirty="0" err="1"/>
              <a:t>anni</a:t>
            </a:r>
            <a:r>
              <a:rPr lang="fr-FR" sz="2000" dirty="0"/>
              <a:t>.  </a:t>
            </a:r>
            <a:r>
              <a:rPr lang="fr-FR" sz="2000" dirty="0" err="1"/>
              <a:t>Abito</a:t>
            </a:r>
            <a:r>
              <a:rPr lang="fr-FR" sz="2000" dirty="0"/>
              <a:t> in </a:t>
            </a:r>
            <a:r>
              <a:rPr lang="fr-FR" sz="2000" dirty="0" err="1"/>
              <a:t>una</a:t>
            </a:r>
            <a:r>
              <a:rPr lang="fr-FR" sz="2000" dirty="0"/>
              <a:t> grande casa a Roma con la </a:t>
            </a:r>
            <a:r>
              <a:rPr lang="fr-FR" sz="2000" dirty="0" err="1"/>
              <a:t>mia</a:t>
            </a:r>
            <a:r>
              <a:rPr lang="fr-FR" sz="2000" dirty="0"/>
              <a:t> </a:t>
            </a:r>
            <a:r>
              <a:rPr lang="fr-FR" sz="2000" dirty="0" err="1"/>
              <a:t>famiglia</a:t>
            </a:r>
            <a:r>
              <a:rPr lang="fr-FR" sz="2000" dirty="0"/>
              <a:t>.  </a:t>
            </a:r>
            <a:r>
              <a:rPr lang="it-IT" sz="2000" dirty="0"/>
              <a:t>Siamo cinque in famiglia: mio padre, mia madre, mia sorella, mio fratello ed io.  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000" dirty="0"/>
              <a:t> 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000" dirty="0"/>
              <a:t>Vado d’accordo con mia mamma la maggior parte del tempo.  </a:t>
            </a:r>
            <a:r>
              <a:rPr lang="fr-FR" sz="2000" dirty="0" err="1"/>
              <a:t>Qualche</a:t>
            </a:r>
            <a:r>
              <a:rPr lang="fr-FR" sz="2000" dirty="0"/>
              <a:t> volta si </a:t>
            </a:r>
            <a:r>
              <a:rPr lang="fr-FR" sz="2000" dirty="0" err="1"/>
              <a:t>arrabbia</a:t>
            </a:r>
            <a:r>
              <a:rPr lang="fr-FR" sz="2000" dirty="0"/>
              <a:t> con me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telefono</a:t>
            </a:r>
            <a:r>
              <a:rPr lang="fr-FR" sz="2000" dirty="0"/>
              <a:t> ai </a:t>
            </a:r>
            <a:r>
              <a:rPr lang="fr-FR" sz="2000" dirty="0" err="1"/>
              <a:t>miei</a:t>
            </a:r>
            <a:r>
              <a:rPr lang="fr-FR" sz="2000" dirty="0"/>
              <a:t> </a:t>
            </a:r>
            <a:r>
              <a:rPr lang="fr-FR" sz="2000" dirty="0" err="1"/>
              <a:t>amici</a:t>
            </a:r>
            <a:r>
              <a:rPr lang="fr-FR" sz="2000" dirty="0"/>
              <a:t> </a:t>
            </a:r>
            <a:r>
              <a:rPr lang="fr-FR" sz="2000" dirty="0" err="1"/>
              <a:t>invece</a:t>
            </a:r>
            <a:r>
              <a:rPr lang="fr-FR" sz="2000" dirty="0"/>
              <a:t> di </a:t>
            </a:r>
            <a:r>
              <a:rPr lang="fr-FR" sz="2000" dirty="0" err="1"/>
              <a:t>mettere</a:t>
            </a:r>
            <a:r>
              <a:rPr lang="fr-FR" sz="2000" dirty="0"/>
              <a:t> in </a:t>
            </a:r>
            <a:r>
              <a:rPr lang="fr-FR" sz="2000" dirty="0" err="1"/>
              <a:t>ordine</a:t>
            </a:r>
            <a:r>
              <a:rPr lang="fr-FR" sz="2000" dirty="0"/>
              <a:t> la </a:t>
            </a:r>
            <a:r>
              <a:rPr lang="fr-FR" sz="2000" dirty="0" err="1"/>
              <a:t>mia</a:t>
            </a:r>
            <a:r>
              <a:rPr lang="fr-FR" sz="2000" dirty="0"/>
              <a:t> camera.  </a:t>
            </a:r>
            <a:r>
              <a:rPr lang="it-IT" sz="2000" dirty="0"/>
              <a:t>Il mio patrigno è troppo severo e più testardo di mia mamma.   Discutiamo spesso perché non mi lascia uscire con i miei amici – non è giusto !  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000" dirty="0"/>
              <a:t> 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000" dirty="0"/>
              <a:t>Voglio bene alla mia sorellastra perché è molto simpatica.  </a:t>
            </a:r>
            <a:r>
              <a:rPr lang="en-GB" sz="2000" dirty="0" err="1"/>
              <a:t>Siamo</a:t>
            </a:r>
            <a:r>
              <a:rPr lang="en-GB" sz="2000" dirty="0"/>
              <a:t> </a:t>
            </a:r>
            <a:r>
              <a:rPr lang="en-GB" sz="2000" dirty="0" err="1"/>
              <a:t>simili</a:t>
            </a:r>
            <a:r>
              <a:rPr lang="en-GB" sz="2000" dirty="0"/>
              <a:t> </a:t>
            </a:r>
            <a:r>
              <a:rPr lang="en-GB" sz="2000" dirty="0" err="1"/>
              <a:t>l’una</a:t>
            </a:r>
            <a:r>
              <a:rPr lang="en-GB" sz="2000" dirty="0"/>
              <a:t> </a:t>
            </a:r>
            <a:r>
              <a:rPr lang="en-GB" sz="2000" dirty="0" err="1"/>
              <a:t>all’altra</a:t>
            </a:r>
            <a:r>
              <a:rPr lang="en-GB" sz="2000" dirty="0"/>
              <a:t> e ci </a:t>
            </a:r>
            <a:r>
              <a:rPr lang="en-GB" sz="2000" dirty="0" err="1"/>
              <a:t>intendiamo</a:t>
            </a:r>
            <a:r>
              <a:rPr lang="en-GB" sz="2000" dirty="0"/>
              <a:t> bene.   </a:t>
            </a:r>
            <a:r>
              <a:rPr lang="en-GB" sz="2000" dirty="0" err="1"/>
              <a:t>Siamo</a:t>
            </a:r>
            <a:r>
              <a:rPr lang="en-GB" sz="2000" dirty="0"/>
              <a:t> quasi </a:t>
            </a:r>
            <a:r>
              <a:rPr lang="en-GB" sz="2000" dirty="0" err="1"/>
              <a:t>sempre</a:t>
            </a:r>
            <a:r>
              <a:rPr lang="en-GB" sz="2000" dirty="0"/>
              <a:t> </a:t>
            </a:r>
            <a:r>
              <a:rPr lang="en-GB" sz="2000" dirty="0" err="1"/>
              <a:t>insieme</a:t>
            </a:r>
            <a:r>
              <a:rPr lang="en-GB" sz="2000" dirty="0"/>
              <a:t> e </a:t>
            </a:r>
            <a:r>
              <a:rPr lang="en-GB" sz="2000" dirty="0" err="1"/>
              <a:t>il</a:t>
            </a:r>
            <a:r>
              <a:rPr lang="en-GB" sz="2000" dirty="0"/>
              <a:t> weekend, mi </a:t>
            </a:r>
            <a:r>
              <a:rPr lang="en-GB" sz="2000" dirty="0" err="1"/>
              <a:t>piace</a:t>
            </a:r>
            <a:r>
              <a:rPr lang="en-GB" sz="2000" dirty="0"/>
              <a:t> </a:t>
            </a:r>
            <a:r>
              <a:rPr lang="en-GB" sz="2000" dirty="0" err="1"/>
              <a:t>ascoltare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musica</a:t>
            </a:r>
            <a:r>
              <a:rPr lang="en-GB" sz="2000" dirty="0"/>
              <a:t> </a:t>
            </a:r>
            <a:r>
              <a:rPr lang="en-GB" sz="2000" dirty="0" err="1"/>
              <a:t>nella</a:t>
            </a:r>
            <a:r>
              <a:rPr lang="en-GB" sz="2000" dirty="0"/>
              <a:t> </a:t>
            </a:r>
            <a:r>
              <a:rPr lang="en-GB" sz="2000" dirty="0" err="1"/>
              <a:t>sua</a:t>
            </a:r>
            <a:r>
              <a:rPr lang="en-GB" sz="2000" dirty="0"/>
              <a:t> camera da </a:t>
            </a:r>
            <a:r>
              <a:rPr lang="en-GB" sz="2000" dirty="0" err="1"/>
              <a:t>letto</a:t>
            </a:r>
            <a:r>
              <a:rPr lang="en-GB" sz="2000" dirty="0"/>
              <a:t>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000" dirty="0"/>
              <a:t>Non ho un </a:t>
            </a:r>
            <a:r>
              <a:rPr lang="fr-FR" sz="2000" dirty="0" err="1"/>
              <a:t>buon</a:t>
            </a:r>
            <a:r>
              <a:rPr lang="fr-FR" sz="2000" dirty="0"/>
              <a:t> </a:t>
            </a:r>
            <a:r>
              <a:rPr lang="fr-FR" sz="2000" dirty="0" err="1"/>
              <a:t>rapporto</a:t>
            </a:r>
            <a:r>
              <a:rPr lang="fr-FR" sz="2000" dirty="0"/>
              <a:t> con </a:t>
            </a:r>
            <a:r>
              <a:rPr lang="fr-FR" sz="2000" dirty="0" err="1"/>
              <a:t>mio</a:t>
            </a:r>
            <a:r>
              <a:rPr lang="fr-FR" sz="2000" dirty="0"/>
              <a:t> </a:t>
            </a:r>
            <a:r>
              <a:rPr lang="fr-FR" sz="2000" dirty="0" err="1"/>
              <a:t>fratello</a:t>
            </a:r>
            <a:r>
              <a:rPr lang="fr-FR" sz="2000" dirty="0"/>
              <a:t>. Mi </a:t>
            </a:r>
            <a:r>
              <a:rPr lang="fr-FR" sz="2000" dirty="0" err="1"/>
              <a:t>dà</a:t>
            </a:r>
            <a:r>
              <a:rPr lang="fr-FR" sz="2000" dirty="0"/>
              <a:t> molto </a:t>
            </a:r>
            <a:r>
              <a:rPr lang="fr-FR" sz="2000" dirty="0" err="1"/>
              <a:t>fastidio</a:t>
            </a:r>
            <a:r>
              <a:rPr lang="fr-FR" sz="2000" dirty="0"/>
              <a:t> e mi rompe le scatole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prendo</a:t>
            </a:r>
            <a:r>
              <a:rPr lang="fr-FR" sz="2000" dirty="0"/>
              <a:t> in </a:t>
            </a:r>
            <a:r>
              <a:rPr lang="fr-FR" sz="2000" dirty="0" err="1"/>
              <a:t>prestito</a:t>
            </a:r>
            <a:r>
              <a:rPr lang="fr-FR" sz="2000" dirty="0"/>
              <a:t> il </a:t>
            </a:r>
            <a:r>
              <a:rPr lang="fr-FR" sz="2000" dirty="0" err="1"/>
              <a:t>suo</a:t>
            </a:r>
            <a:r>
              <a:rPr lang="fr-FR" sz="2000" dirty="0"/>
              <a:t> computer.  </a:t>
            </a:r>
            <a:r>
              <a:rPr lang="fr-FR" sz="2000" dirty="0" err="1"/>
              <a:t>Andavamo</a:t>
            </a:r>
            <a:r>
              <a:rPr lang="fr-FR" sz="2000" dirty="0"/>
              <a:t> d’accordo prima </a:t>
            </a:r>
            <a:r>
              <a:rPr lang="fr-FR" sz="2000" dirty="0" err="1"/>
              <a:t>purtroppo</a:t>
            </a:r>
            <a:r>
              <a:rPr lang="fr-FR" sz="2000" dirty="0"/>
              <a:t> ha </a:t>
            </a:r>
            <a:r>
              <a:rPr lang="fr-FR" sz="2000" dirty="0" err="1"/>
              <a:t>cambiato</a:t>
            </a:r>
            <a:r>
              <a:rPr lang="fr-FR" sz="2000" dirty="0"/>
              <a:t> </a:t>
            </a:r>
            <a:r>
              <a:rPr lang="fr-FR" sz="2000" dirty="0" err="1"/>
              <a:t>recentemente</a:t>
            </a:r>
            <a:r>
              <a:rPr lang="fr-FR" sz="2000" dirty="0"/>
              <a:t> e </a:t>
            </a:r>
            <a:r>
              <a:rPr lang="fr-FR" sz="2000" dirty="0" err="1"/>
              <a:t>adesso</a:t>
            </a:r>
            <a:r>
              <a:rPr lang="fr-FR" sz="2000" dirty="0"/>
              <a:t> </a:t>
            </a:r>
            <a:r>
              <a:rPr lang="fr-FR" sz="2000" dirty="0" err="1"/>
              <a:t>discuto</a:t>
            </a:r>
            <a:r>
              <a:rPr lang="fr-FR" sz="2000" dirty="0"/>
              <a:t> </a:t>
            </a:r>
            <a:r>
              <a:rPr lang="fr-FR" sz="2000" dirty="0" err="1"/>
              <a:t>tutto</a:t>
            </a:r>
            <a:r>
              <a:rPr lang="fr-FR" sz="2000" dirty="0"/>
              <a:t> il tempo con lui.  </a:t>
            </a: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3E4CEB-76B7-3A40-86E2-60B26FF7C650}"/>
              </a:ext>
            </a:extLst>
          </p:cNvPr>
          <p:cNvCxnSpPr/>
          <p:nvPr/>
        </p:nvCxnSpPr>
        <p:spPr>
          <a:xfrm flipH="1">
            <a:off x="6257925" y="4365625"/>
            <a:ext cx="2232025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E9FC89-F4C8-D24A-AA6C-8344AE7289A1}"/>
              </a:ext>
            </a:extLst>
          </p:cNvPr>
          <p:cNvCxnSpPr/>
          <p:nvPr/>
        </p:nvCxnSpPr>
        <p:spPr>
          <a:xfrm flipH="1">
            <a:off x="5148263" y="2781300"/>
            <a:ext cx="3168650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44CE78-C340-354C-9DA5-480435F9A574}"/>
              </a:ext>
            </a:extLst>
          </p:cNvPr>
          <p:cNvCxnSpPr/>
          <p:nvPr/>
        </p:nvCxnSpPr>
        <p:spPr>
          <a:xfrm flipH="1">
            <a:off x="395288" y="4724400"/>
            <a:ext cx="784225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B11B6A-124A-B449-A9DE-ADE48854AB14}"/>
              </a:ext>
            </a:extLst>
          </p:cNvPr>
          <p:cNvCxnSpPr/>
          <p:nvPr/>
        </p:nvCxnSpPr>
        <p:spPr>
          <a:xfrm flipH="1">
            <a:off x="250825" y="5732463"/>
            <a:ext cx="4465638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B7E81C-5799-C74A-9575-3ACF6BABB673}"/>
              </a:ext>
            </a:extLst>
          </p:cNvPr>
          <p:cNvCxnSpPr/>
          <p:nvPr/>
        </p:nvCxnSpPr>
        <p:spPr>
          <a:xfrm flipH="1">
            <a:off x="250825" y="3068638"/>
            <a:ext cx="1296988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438739-6CB4-014B-B8DE-0D43B16532DF}"/>
              </a:ext>
            </a:extLst>
          </p:cNvPr>
          <p:cNvCxnSpPr/>
          <p:nvPr/>
        </p:nvCxnSpPr>
        <p:spPr>
          <a:xfrm flipH="1">
            <a:off x="250825" y="3357563"/>
            <a:ext cx="2017713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D4C3D9-FE4C-8244-9EA1-B2CDC2CF1AEF}"/>
              </a:ext>
            </a:extLst>
          </p:cNvPr>
          <p:cNvCxnSpPr/>
          <p:nvPr/>
        </p:nvCxnSpPr>
        <p:spPr>
          <a:xfrm flipH="1">
            <a:off x="2051050" y="6381750"/>
            <a:ext cx="2881313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65E7D3-ECFC-D54B-910D-23FA90870271}"/>
              </a:ext>
            </a:extLst>
          </p:cNvPr>
          <p:cNvCxnSpPr/>
          <p:nvPr/>
        </p:nvCxnSpPr>
        <p:spPr>
          <a:xfrm flipH="1">
            <a:off x="6743700" y="2420938"/>
            <a:ext cx="1736725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A8B6C-8849-954D-ADB1-5D36D5342A2D}"/>
              </a:ext>
            </a:extLst>
          </p:cNvPr>
          <p:cNvCxnSpPr/>
          <p:nvPr/>
        </p:nvCxnSpPr>
        <p:spPr>
          <a:xfrm flipH="1" flipV="1">
            <a:off x="250825" y="2767013"/>
            <a:ext cx="1657350" cy="14287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817095-7F0C-9249-A909-6FB1CD56FE43}"/>
              </a:ext>
            </a:extLst>
          </p:cNvPr>
          <p:cNvCxnSpPr/>
          <p:nvPr/>
        </p:nvCxnSpPr>
        <p:spPr>
          <a:xfrm flipH="1">
            <a:off x="3132138" y="3357563"/>
            <a:ext cx="3611562" cy="15875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6AC6F6-0781-9543-99F1-165E36B396F2}"/>
              </a:ext>
            </a:extLst>
          </p:cNvPr>
          <p:cNvCxnSpPr/>
          <p:nvPr/>
        </p:nvCxnSpPr>
        <p:spPr>
          <a:xfrm flipH="1">
            <a:off x="1908175" y="6092825"/>
            <a:ext cx="3527425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4E9CA7-00E5-0441-AC74-F68D34EFB61A}"/>
              </a:ext>
            </a:extLst>
          </p:cNvPr>
          <p:cNvCxnSpPr/>
          <p:nvPr/>
        </p:nvCxnSpPr>
        <p:spPr>
          <a:xfrm flipH="1">
            <a:off x="5580063" y="6092825"/>
            <a:ext cx="2376487" cy="0"/>
          </a:xfrm>
          <a:prstGeom prst="line">
            <a:avLst/>
          </a:prstGeom>
          <a:ln>
            <a:solidFill>
              <a:srgbClr val="E527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2B74D12-55CC-C246-A1A8-5FB4838B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Vero o falso ? </a:t>
            </a:r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862B3-07AC-1045-AEB9-57E0568E6BBD}"/>
              </a:ext>
            </a:extLst>
          </p:cNvPr>
          <p:cNvSpPr/>
          <p:nvPr/>
        </p:nvSpPr>
        <p:spPr>
          <a:xfrm>
            <a:off x="611188" y="1268413"/>
            <a:ext cx="76327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(Which sentences are true for you ?)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Vado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d’accordo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con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mia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mamma.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Vado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molto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d’accordo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con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miei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genitori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Mio papa è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molto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severo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Discuto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spesso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con la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matrigna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</a:rPr>
              <a:t>Mio fratello mi dà fastidio.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Mia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mamma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mi rompe le scatole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quando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non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aiuto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in casa.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Mio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padre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non mi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lascia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uscire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con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gli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amici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Ho un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buon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rapporto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con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mamma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Mio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fratelli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/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mia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sorella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non mi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</a:rPr>
              <a:t>vuole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 bene. 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</a:rPr>
              <a:t>Voglio bene ai miei genitori.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C:\Documents and Settings\katie.brian.THBS\Local Settings\Temporary Internet Files\Content.IE5\XCBPGB5S\MCj03975360000[1].wmf">
            <a:extLst>
              <a:ext uri="{FF2B5EF4-FFF2-40B4-BE49-F238E27FC236}">
                <a16:creationId xmlns:a16="http://schemas.microsoft.com/office/drawing/2014/main" id="{584605DA-68CA-9E47-B19A-9D7BA6D500C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8738" y="69850"/>
            <a:ext cx="2432050" cy="2397125"/>
          </a:xfrm>
        </p:spPr>
      </p:pic>
      <p:sp>
        <p:nvSpPr>
          <p:cNvPr id="14341" name="TextBox 5">
            <a:extLst>
              <a:ext uri="{FF2B5EF4-FFF2-40B4-BE49-F238E27FC236}">
                <a16:creationId xmlns:a16="http://schemas.microsoft.com/office/drawing/2014/main" id="{53BF92BE-1C2B-2349-8C5E-C97CBDC2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73688"/>
            <a:ext cx="2447925" cy="368300"/>
          </a:xfrm>
          <a:prstGeom prst="rect">
            <a:avLst/>
          </a:prstGeom>
          <a:solidFill>
            <a:srgbClr val="EAEF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Extension 2 on sheet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81F00275-3E25-AD44-81E2-05655E63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id="{56780C4B-09B2-3D45-B28B-9CD7F5E4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2ADBC9-3822-3046-918B-40DDDC6EDB0F}"/>
              </a:ext>
            </a:extLst>
          </p:cNvPr>
          <p:cNvSpPr/>
          <p:nvPr/>
        </p:nvSpPr>
        <p:spPr>
          <a:xfrm>
            <a:off x="2312474" y="2967335"/>
            <a:ext cx="45190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Vocab bingo!</a:t>
            </a:r>
          </a:p>
        </p:txBody>
      </p:sp>
      <p:pic>
        <p:nvPicPr>
          <p:cNvPr id="15365" name="Picture 8" descr="File:Lotto logo polska.svg - Wikimedia Commons">
            <a:extLst>
              <a:ext uri="{FF2B5EF4-FFF2-40B4-BE49-F238E27FC236}">
                <a16:creationId xmlns:a16="http://schemas.microsoft.com/office/drawing/2014/main" id="{740E3554-8420-1E41-9711-B74DD6149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25400"/>
            <a:ext cx="42735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ublic Domain Clip Art Image | Bingo | ID: 13935804613308 ...">
            <a:extLst>
              <a:ext uri="{FF2B5EF4-FFF2-40B4-BE49-F238E27FC236}">
                <a16:creationId xmlns:a16="http://schemas.microsoft.com/office/drawing/2014/main" id="{EBAF965A-5267-A24E-BEA5-D9BC6F454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26844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7110DA7-7629-5C45-9904-F4DE9837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69EE39CC-05A2-8F4E-86CB-8E7EC58FD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050"/>
            <a:ext cx="5476875" cy="5962650"/>
          </a:xfrm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6F61F55D-C333-9644-8A23-B94AF9A2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6563"/>
            <a:ext cx="4638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3AE492C-1F82-B847-866C-0FC670D4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Aiuto!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7151D30-17DF-B54A-9B9B-33D68E86CD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E= 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Ma= but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Mi piace= I like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Amo= I love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Odio= I hate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Perché= because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Ma adesso= but now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7FB9-73B1-CD46-BB5D-8A637656C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8400" y="1600200"/>
            <a:ext cx="49784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/>
              <a:t>Alto volume= loud music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/>
              <a:t>I </a:t>
            </a:r>
            <a:r>
              <a:rPr lang="en-GB" dirty="0" err="1"/>
              <a:t>compiti</a:t>
            </a:r>
            <a:r>
              <a:rPr lang="en-GB" dirty="0"/>
              <a:t>= homework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</a:t>
            </a:r>
            <a:r>
              <a:rPr lang="en-GB" dirty="0" err="1"/>
              <a:t>interessi</a:t>
            </a:r>
            <a:r>
              <a:rPr lang="en-GB" dirty="0"/>
              <a:t>= same interests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 err="1"/>
              <a:t>Prende</a:t>
            </a:r>
            <a:r>
              <a:rPr lang="en-GB" dirty="0"/>
              <a:t> in </a:t>
            </a:r>
            <a:r>
              <a:rPr lang="en-GB" dirty="0" err="1"/>
              <a:t>prestito</a:t>
            </a:r>
            <a:r>
              <a:rPr lang="en-GB" dirty="0"/>
              <a:t>= borrows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ero</a:t>
            </a:r>
            <a:r>
              <a:rPr lang="en-GB" dirty="0"/>
              <a:t> piccolo= when I was little.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64599D5-8ABC-5044-97A2-1489F572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I COMPITI</a:t>
            </a:r>
            <a:endParaRPr lang="en-GB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2389614-DB61-8C4C-90FA-5E1A5FDD7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73238"/>
            <a:ext cx="8229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Write about your relationship with your family using the text to help you.  It doesn’t have to be true, just accurate!  Use language already learned: adjectives to describe character (check the endings to make sure they agree with the person they are describing!); physical description; and connectives as below.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= but				e = and	</a:t>
            </a: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quindi = therefore			purtroppo = howe</a:t>
            </a:r>
            <a:r>
              <a:rPr lang="en-GB" altLang="en-US" sz="1800">
                <a:solidFill>
                  <a:srgbClr val="00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ver</a:t>
            </a: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katie.brian.THBS\Local Settings\Temporary Internet Files\Content.IE5\V6CH1KSI\MCj04238360000[1].wmf">
            <a:extLst>
              <a:ext uri="{FF2B5EF4-FFF2-40B4-BE49-F238E27FC236}">
                <a16:creationId xmlns:a16="http://schemas.microsoft.com/office/drawing/2014/main" id="{63856279-F9FD-A146-879B-D441F2D8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437063"/>
            <a:ext cx="21240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File:Emojione 1F917.svg - Wikimedia Commons">
            <a:extLst>
              <a:ext uri="{FF2B5EF4-FFF2-40B4-BE49-F238E27FC236}">
                <a16:creationId xmlns:a16="http://schemas.microsoft.com/office/drawing/2014/main" id="{4E369914-14FC-7848-88E5-55F28D0B8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24413"/>
            <a:ext cx="1728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D307D93-E731-844C-8A18-AE95A659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Objectives: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670D9E4-71CA-4144-AD5D-4B57CF2C4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/>
              <a:t>Learn how to describe family relationships.</a:t>
            </a:r>
          </a:p>
          <a:p>
            <a:pPr>
              <a:buFontTx/>
              <a:buChar char="-"/>
            </a:pPr>
            <a:endParaRPr lang="en-GB" altLang="en-US"/>
          </a:p>
          <a:p>
            <a:pPr>
              <a:buFontTx/>
              <a:buChar char="-"/>
            </a:pPr>
            <a:r>
              <a:rPr lang="en-GB" altLang="en-US"/>
              <a:t>Give reasons why you do or don’t get on with someone.</a:t>
            </a:r>
          </a:p>
          <a:p>
            <a:pPr>
              <a:buFontTx/>
              <a:buChar char="-"/>
            </a:pPr>
            <a:endParaRPr lang="en-GB" altLang="en-US"/>
          </a:p>
          <a:p>
            <a:pPr>
              <a:buFontTx/>
              <a:buChar char="-"/>
            </a:pPr>
            <a:r>
              <a:rPr lang="en-GB" altLang="en-US"/>
              <a:t>Use 2 tenses (imperfect -used to and present)</a:t>
            </a:r>
          </a:p>
          <a:p>
            <a:pPr>
              <a:buFontTx/>
              <a:buChar char="-"/>
            </a:pPr>
            <a:endParaRPr lang="en-GB" altLang="en-US"/>
          </a:p>
          <a:p>
            <a:pPr>
              <a:buFontTx/>
              <a:buChar char="-"/>
            </a:pPr>
            <a:endParaRPr lang="en-GB" altLang="en-US"/>
          </a:p>
        </p:txBody>
      </p:sp>
    </p:spTree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14F4-DDB8-7C4C-B90E-94C3F31C06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>
                <a:latin typeface="Comic Sans MS" pitchFamily="66" charset="0"/>
              </a:rPr>
              <a:t>Vado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d’accordo</a:t>
            </a:r>
            <a:r>
              <a:rPr lang="en-GB" dirty="0">
                <a:latin typeface="Comic Sans MS" pitchFamily="66" charset="0"/>
              </a:rPr>
              <a:t> con… </a:t>
            </a:r>
            <a:br>
              <a:rPr lang="en-GB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6AEB3-D5F8-4B49-BF62-27670389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981075"/>
            <a:ext cx="5903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I get on well with…</a:t>
            </a:r>
            <a:endParaRPr lang="en-GB" altLang="en-US" sz="2800">
              <a:latin typeface="Arial" panose="020B0604020202020204" pitchFamily="34" charset="0"/>
            </a:endParaRPr>
          </a:p>
        </p:txBody>
      </p:sp>
      <p:pic>
        <p:nvPicPr>
          <p:cNvPr id="4100" name="Picture 5" descr="File:Emojione 1F917.svg - Wikimedia Commons">
            <a:extLst>
              <a:ext uri="{FF2B5EF4-FFF2-40B4-BE49-F238E27FC236}">
                <a16:creationId xmlns:a16="http://schemas.microsoft.com/office/drawing/2014/main" id="{1559EC77-2DD8-E742-A461-F13F11009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700213"/>
            <a:ext cx="4005262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5710-8DAB-0F4E-AB93-58B37D14C9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Non </a:t>
            </a:r>
            <a:r>
              <a:rPr lang="en-GB" dirty="0" err="1">
                <a:latin typeface="Comic Sans MS" pitchFamily="66" charset="0"/>
              </a:rPr>
              <a:t>vado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d’accordo</a:t>
            </a:r>
            <a:r>
              <a:rPr lang="en-GB" dirty="0">
                <a:latin typeface="Comic Sans MS" pitchFamily="66" charset="0"/>
              </a:rPr>
              <a:t> con… </a:t>
            </a:r>
            <a:br>
              <a:rPr lang="en-GB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E7AE8-612C-D64A-9119-47EC553DC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981075"/>
            <a:ext cx="5903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I get on well with…</a:t>
            </a:r>
            <a:endParaRPr lang="en-GB" altLang="en-US" sz="2800">
              <a:latin typeface="Arial" panose="020B0604020202020204" pitchFamily="34" charset="0"/>
            </a:endParaRPr>
          </a:p>
        </p:txBody>
      </p:sp>
      <p:pic>
        <p:nvPicPr>
          <p:cNvPr id="5124" name="Picture 6" descr="Smili Smiley Smiliy Daumen - Kostenloses Bild auf Pixabay">
            <a:extLst>
              <a:ext uri="{FF2B5EF4-FFF2-40B4-BE49-F238E27FC236}">
                <a16:creationId xmlns:a16="http://schemas.microsoft.com/office/drawing/2014/main" id="{E286C288-37B0-BA46-A9AB-1A268FB9B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5243513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E300-CA99-5C4F-B44D-C318C28EC9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>
                <a:latin typeface="Comic Sans MS" pitchFamily="66" charset="0"/>
              </a:rPr>
              <a:t>Discuto</a:t>
            </a:r>
            <a:r>
              <a:rPr lang="en-GB" dirty="0">
                <a:latin typeface="Comic Sans MS" pitchFamily="66" charset="0"/>
              </a:rPr>
              <a:t> con… </a:t>
            </a:r>
            <a:br>
              <a:rPr lang="en-GB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11A27-780C-F44A-A626-6E195FDC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981075"/>
            <a:ext cx="5903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I argue with…</a:t>
            </a:r>
            <a:endParaRPr lang="en-GB" altLang="en-US" sz="2800">
              <a:latin typeface="Arial" panose="020B0604020202020204" pitchFamily="34" charset="0"/>
            </a:endParaRPr>
          </a:p>
        </p:txBody>
      </p:sp>
      <p:pic>
        <p:nvPicPr>
          <p:cNvPr id="6148" name="Picture 2" descr="哭泣 响 留言 · 免费矢量图形Pixabay">
            <a:extLst>
              <a:ext uri="{FF2B5EF4-FFF2-40B4-BE49-F238E27FC236}">
                <a16:creationId xmlns:a16="http://schemas.microsoft.com/office/drawing/2014/main" id="{973EA4E9-5055-EF46-9500-8702597FF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CE02-C7B7-7F47-95FC-2711D235BA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(Mia </a:t>
            </a:r>
            <a:r>
              <a:rPr lang="en-GB" dirty="0" err="1">
                <a:latin typeface="Comic Sans MS" pitchFamily="66" charset="0"/>
              </a:rPr>
              <a:t>madre</a:t>
            </a:r>
            <a:r>
              <a:rPr lang="en-GB" dirty="0">
                <a:latin typeface="Comic Sans MS" pitchFamily="66" charset="0"/>
              </a:rPr>
              <a:t>) </a:t>
            </a:r>
            <a:r>
              <a:rPr lang="en-GB" dirty="0" err="1">
                <a:latin typeface="Comic Sans MS" pitchFamily="66" charset="0"/>
              </a:rPr>
              <a:t>si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arrabbia</a:t>
            </a:r>
            <a:r>
              <a:rPr lang="en-GB" dirty="0">
                <a:latin typeface="Comic Sans MS" pitchFamily="66" charset="0"/>
              </a:rPr>
              <a:t> con me.</a:t>
            </a:r>
            <a:br>
              <a:rPr lang="en-GB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63770-A569-1645-AC0E-3AFEA627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981075"/>
            <a:ext cx="5903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(My mum) gets angry with me.</a:t>
            </a:r>
          </a:p>
        </p:txBody>
      </p:sp>
      <p:pic>
        <p:nvPicPr>
          <p:cNvPr id="7172" name="Picture 3" descr="Download Angry Emoji Hd HQ PNG Image | FreePNGImg">
            <a:extLst>
              <a:ext uri="{FF2B5EF4-FFF2-40B4-BE49-F238E27FC236}">
                <a16:creationId xmlns:a16="http://schemas.microsoft.com/office/drawing/2014/main" id="{F5998524-9B61-CA49-BAA5-0BCFC29E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01763"/>
            <a:ext cx="6350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7462-8813-9941-9E92-349B4F320F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>
                <a:latin typeface="Comic Sans MS" pitchFamily="66" charset="0"/>
              </a:rPr>
              <a:t>Mi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dà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fastidio</a:t>
            </a:r>
            <a:r>
              <a:rPr lang="en-GB" dirty="0">
                <a:latin typeface="Comic Sans MS" pitchFamily="66" charset="0"/>
              </a:rPr>
              <a:t>… </a:t>
            </a:r>
            <a:br>
              <a:rPr lang="en-GB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E8813-EE39-A744-8D43-65151837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981075"/>
            <a:ext cx="5903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He/she annoys me.</a:t>
            </a:r>
            <a:endParaRPr lang="en-GB" altLang="en-US" sz="2800">
              <a:latin typeface="Arial" panose="020B0604020202020204" pitchFamily="34" charset="0"/>
            </a:endParaRPr>
          </a:p>
        </p:txBody>
      </p:sp>
      <p:pic>
        <p:nvPicPr>
          <p:cNvPr id="8196" name="Picture 2" descr="Download Emoticon Angry Anger Emojis Sticker Emoji HQ PNG ...">
            <a:extLst>
              <a:ext uri="{FF2B5EF4-FFF2-40B4-BE49-F238E27FC236}">
                <a16:creationId xmlns:a16="http://schemas.microsoft.com/office/drawing/2014/main" id="{CC5E401D-F473-6349-A663-B20668D6B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92338"/>
            <a:ext cx="31559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xyme: Technology">
            <a:extLst>
              <a:ext uri="{FF2B5EF4-FFF2-40B4-BE49-F238E27FC236}">
                <a16:creationId xmlns:a16="http://schemas.microsoft.com/office/drawing/2014/main" id="{9B78921D-9851-374F-BA45-509212A0D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3360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17393-4039-CC4C-8439-E0A44E3C98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(Mio padre) mi </a:t>
            </a:r>
            <a:r>
              <a:rPr lang="en-GB" dirty="0" err="1">
                <a:latin typeface="Comic Sans MS" pitchFamily="66" charset="0"/>
              </a:rPr>
              <a:t>rompe</a:t>
            </a:r>
            <a:r>
              <a:rPr lang="en-GB" dirty="0">
                <a:latin typeface="Comic Sans MS" pitchFamily="66" charset="0"/>
              </a:rPr>
              <a:t> le </a:t>
            </a:r>
            <a:r>
              <a:rPr lang="en-GB" dirty="0" err="1">
                <a:latin typeface="Comic Sans MS" pitchFamily="66" charset="0"/>
              </a:rPr>
              <a:t>scatole</a:t>
            </a:r>
            <a:r>
              <a:rPr lang="en-GB" dirty="0">
                <a:latin typeface="Comic Sans MS" pitchFamily="66" charset="0"/>
              </a:rPr>
              <a:t>. </a:t>
            </a:r>
            <a:br>
              <a:rPr lang="en-GB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B0339-8AA6-0D45-9B10-FA33098FA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981075"/>
            <a:ext cx="5903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(My dad) nags me.</a:t>
            </a:r>
            <a:endParaRPr lang="en-GB" altLang="en-US" sz="2800">
              <a:latin typeface="Arial" panose="020B0604020202020204" pitchFamily="34" charset="0"/>
            </a:endParaRPr>
          </a:p>
        </p:txBody>
      </p:sp>
      <p:pic>
        <p:nvPicPr>
          <p:cNvPr id="7" name="Picture 2" descr="C:\Documents and Settings\katie.brian.THBS\Local Settings\Temporary Internet Files\Content.IE5\V6CH1KSI\MCj04238360000[1].wmf">
            <a:extLst>
              <a:ext uri="{FF2B5EF4-FFF2-40B4-BE49-F238E27FC236}">
                <a16:creationId xmlns:a16="http://schemas.microsoft.com/office/drawing/2014/main" id="{47036A2A-D270-8243-A7AD-54F64C3B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01838"/>
            <a:ext cx="36322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A57D171-1EE2-4048-86C9-4ECDD0AF9DE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3600">
                <a:latin typeface="Comic Sans MS" panose="030F0902030302020204" pitchFamily="66" charset="0"/>
              </a:rPr>
              <a:t>Non mi lascia uscire con I miei amici</a:t>
            </a:r>
          </a:p>
        </p:txBody>
      </p:sp>
      <p:pic>
        <p:nvPicPr>
          <p:cNvPr id="2050" name="Picture 2" descr="C:\Documents and Settings\katie.brian.THBS\Local Settings\Temporary Internet Files\Content.IE5\XCBPGB5S\MCj04237880000[1].wmf">
            <a:extLst>
              <a:ext uri="{FF2B5EF4-FFF2-40B4-BE49-F238E27FC236}">
                <a16:creationId xmlns:a16="http://schemas.microsoft.com/office/drawing/2014/main" id="{D5F41C39-3EC2-BC46-A8DA-4775683DE6D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1714500"/>
            <a:ext cx="2500313" cy="396875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D901BF-2ABC-3946-9031-7BB23D83F0AC}"/>
              </a:ext>
            </a:extLst>
          </p:cNvPr>
          <p:cNvCxnSpPr/>
          <p:nvPr/>
        </p:nvCxnSpPr>
        <p:spPr>
          <a:xfrm rot="16200000" flipH="1">
            <a:off x="2678907" y="2178844"/>
            <a:ext cx="3643312" cy="3429000"/>
          </a:xfrm>
          <a:prstGeom prst="line">
            <a:avLst/>
          </a:prstGeom>
          <a:ln w="31750" cmpd="sng"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4FCF37-13A5-274F-B657-DEE4FA88FCF0}"/>
              </a:ext>
            </a:extLst>
          </p:cNvPr>
          <p:cNvCxnSpPr/>
          <p:nvPr/>
        </p:nvCxnSpPr>
        <p:spPr>
          <a:xfrm rot="5400000">
            <a:off x="2393157" y="2250281"/>
            <a:ext cx="3714750" cy="32146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13">
            <a:extLst>
              <a:ext uri="{FF2B5EF4-FFF2-40B4-BE49-F238E27FC236}">
                <a16:creationId xmlns:a16="http://schemas.microsoft.com/office/drawing/2014/main" id="{4B806007-B423-2F41-A1B0-5F7E1773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49363"/>
            <a:ext cx="297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He/she won’t let me go out!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703</Words>
  <Application>Microsoft Macintosh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Office Theme</vt:lpstr>
      <vt:lpstr>Quante frasi puoi fare? (How many sentences can you make with the words below?)</vt:lpstr>
      <vt:lpstr>Objectives:</vt:lpstr>
      <vt:lpstr>Vado d’accordo con…  </vt:lpstr>
      <vt:lpstr>Non vado d’accordo con…  </vt:lpstr>
      <vt:lpstr>Discuto con…  </vt:lpstr>
      <vt:lpstr>(Mia madre) si arrabbia con me. </vt:lpstr>
      <vt:lpstr>Mi dà fastidio…  </vt:lpstr>
      <vt:lpstr>(Mio padre) mi rompe le scatole.  </vt:lpstr>
      <vt:lpstr>Non mi lascia uscire con I miei amici</vt:lpstr>
      <vt:lpstr>Siamo simili l’una all’altra</vt:lpstr>
      <vt:lpstr>Trova nel testo</vt:lpstr>
      <vt:lpstr>PowerPoint Presentation</vt:lpstr>
      <vt:lpstr>Vero o falso ? </vt:lpstr>
      <vt:lpstr>PowerPoint Presentation</vt:lpstr>
      <vt:lpstr>PowerPoint Presentation</vt:lpstr>
      <vt:lpstr>Aiuto!</vt:lpstr>
      <vt:lpstr>I COMPITI</vt:lpstr>
    </vt:vector>
  </TitlesOfParts>
  <Company>THBS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lernen Deutsch!</dc:title>
  <dc:creator>katie.o'brien</dc:creator>
  <cp:lastModifiedBy>Peter Langdale</cp:lastModifiedBy>
  <cp:revision>148</cp:revision>
  <dcterms:created xsi:type="dcterms:W3CDTF">2009-06-30T20:01:45Z</dcterms:created>
  <dcterms:modified xsi:type="dcterms:W3CDTF">2021-09-30T14:39:59Z</dcterms:modified>
</cp:coreProperties>
</file>