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9" r:id="rId3"/>
    <p:sldId id="257" r:id="rId4"/>
    <p:sldId id="270" r:id="rId5"/>
    <p:sldId id="260" r:id="rId6"/>
    <p:sldId id="261" r:id="rId7"/>
    <p:sldId id="271" r:id="rId8"/>
    <p:sldId id="262" r:id="rId9"/>
    <p:sldId id="272" r:id="rId10"/>
    <p:sldId id="263"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65"/>
  </p:normalViewPr>
  <p:slideViewPr>
    <p:cSldViewPr snapToGrid="0" snapToObjects="1">
      <p:cViewPr varScale="1">
        <p:scale>
          <a:sx n="81" d="100"/>
          <a:sy n="81" d="100"/>
        </p:scale>
        <p:origin x="96" y="7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3FC23-6D55-3B41-B514-1151CEE447B1}" type="datetimeFigureOut">
              <a:rPr lang="en-US" smtClean="0"/>
              <a:t>7/18/2017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4B3E09-3289-3645-B9CF-5474CB8A6204}" type="slidenum">
              <a:rPr lang="en-US" smtClean="0"/>
              <a:t>‹#›</a:t>
            </a:fld>
            <a:endParaRPr lang="en-US"/>
          </a:p>
        </p:txBody>
      </p:sp>
    </p:spTree>
    <p:extLst>
      <p:ext uri="{BB962C8B-B14F-4D97-AF65-F5344CB8AC3E}">
        <p14:creationId xmlns:p14="http://schemas.microsoft.com/office/powerpoint/2010/main" val="1859343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292FE1-0DD7-E74B-9A86-4FFA9197D1B1}"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346773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2FE1-0DD7-E74B-9A86-4FFA9197D1B1}"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4014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2FE1-0DD7-E74B-9A86-4FFA9197D1B1}"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79063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92FE1-0DD7-E74B-9A86-4FFA9197D1B1}"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75128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292FE1-0DD7-E74B-9A86-4FFA9197D1B1}"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72530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292FE1-0DD7-E74B-9A86-4FFA9197D1B1}"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88496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292FE1-0DD7-E74B-9A86-4FFA9197D1B1}" type="datetimeFigureOut">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96080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292FE1-0DD7-E74B-9A86-4FFA9197D1B1}" type="datetimeFigureOut">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26496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92FE1-0DD7-E74B-9A86-4FFA9197D1B1}" type="datetimeFigureOut">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9960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92FE1-0DD7-E74B-9A86-4FFA9197D1B1}"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44268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92FE1-0DD7-E74B-9A86-4FFA9197D1B1}"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055F4-8A70-5948-B462-E113B22C0D2B}" type="slidenum">
              <a:rPr lang="en-US" smtClean="0"/>
              <a:t>‹#›</a:t>
            </a:fld>
            <a:endParaRPr lang="en-US"/>
          </a:p>
        </p:txBody>
      </p:sp>
    </p:spTree>
    <p:extLst>
      <p:ext uri="{BB962C8B-B14F-4D97-AF65-F5344CB8AC3E}">
        <p14:creationId xmlns:p14="http://schemas.microsoft.com/office/powerpoint/2010/main" val="135350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92FE1-0DD7-E74B-9A86-4FFA9197D1B1}" type="datetimeFigureOut">
              <a:rPr lang="en-US" smtClean="0"/>
              <a:t>7/18/2017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055F4-8A70-5948-B462-E113B22C0D2B}" type="slidenum">
              <a:rPr lang="en-US" smtClean="0"/>
              <a:t>‹#›</a:t>
            </a:fld>
            <a:endParaRPr lang="en-US"/>
          </a:p>
        </p:txBody>
      </p:sp>
    </p:spTree>
    <p:extLst>
      <p:ext uri="{BB962C8B-B14F-4D97-AF65-F5344CB8AC3E}">
        <p14:creationId xmlns:p14="http://schemas.microsoft.com/office/powerpoint/2010/main" val="664372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8215" y="1214438"/>
            <a:ext cx="10489580" cy="2387600"/>
          </a:xfrm>
        </p:spPr>
        <p:txBody>
          <a:bodyPr>
            <a:noAutofit/>
          </a:bodyPr>
          <a:lstStyle/>
          <a:p>
            <a:r>
              <a:rPr lang="en-US" sz="11500" b="1" u="sng" dirty="0" err="1" smtClean="0"/>
              <a:t>Traduzione</a:t>
            </a:r>
            <a:r>
              <a:rPr lang="en-US" sz="11500" b="1" u="sng" dirty="0" smtClean="0"/>
              <a:t> </a:t>
            </a:r>
            <a:r>
              <a:rPr lang="en-US" sz="11500" b="1" u="sng" dirty="0" err="1" smtClean="0"/>
              <a:t>Italiano</a:t>
            </a:r>
            <a:r>
              <a:rPr lang="en-US" sz="11500" b="1" u="sng" dirty="0" smtClean="0"/>
              <a:t> - </a:t>
            </a:r>
            <a:r>
              <a:rPr lang="en-US" sz="11500" b="1" u="sng" dirty="0" err="1"/>
              <a:t>I</a:t>
            </a:r>
            <a:r>
              <a:rPr lang="en-US" sz="11500" b="1" u="sng" dirty="0" err="1" smtClean="0"/>
              <a:t>nglese</a:t>
            </a:r>
            <a:endParaRPr lang="en-US" sz="11500" b="1" u="sng" dirty="0"/>
          </a:p>
        </p:txBody>
      </p:sp>
      <p:sp>
        <p:nvSpPr>
          <p:cNvPr id="3" name="Subtitle 2"/>
          <p:cNvSpPr>
            <a:spLocks noGrp="1"/>
          </p:cNvSpPr>
          <p:nvPr>
            <p:ph type="subTitle" idx="1"/>
          </p:nvPr>
        </p:nvSpPr>
        <p:spPr/>
        <p:txBody>
          <a:bodyPr>
            <a:normAutofit/>
          </a:bodyPr>
          <a:lstStyle/>
          <a:p>
            <a:r>
              <a:rPr lang="en-US" sz="8000" b="1" dirty="0" smtClean="0"/>
              <a:t>Higher</a:t>
            </a:r>
            <a:endParaRPr lang="en-US" sz="8000" b="1" dirty="0"/>
          </a:p>
        </p:txBody>
      </p:sp>
    </p:spTree>
    <p:extLst>
      <p:ext uri="{BB962C8B-B14F-4D97-AF65-F5344CB8AC3E}">
        <p14:creationId xmlns:p14="http://schemas.microsoft.com/office/powerpoint/2010/main" val="377137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3610"/>
          </a:xfrm>
        </p:spPr>
        <p:txBody>
          <a:bodyPr>
            <a:noAutofit/>
          </a:bodyPr>
          <a:lstStyle/>
          <a:p>
            <a:r>
              <a:rPr lang="en-US" sz="4800" b="1" u="sng" dirty="0"/>
              <a:t>International and global dimension: being ‘green</a:t>
            </a:r>
            <a:r>
              <a:rPr lang="en-US" sz="4800" b="1" u="sng" dirty="0" smtClean="0"/>
              <a:t>’</a:t>
            </a:r>
            <a:endParaRPr lang="en-US" sz="4800" b="1" u="sng" dirty="0"/>
          </a:p>
        </p:txBody>
      </p:sp>
      <p:sp>
        <p:nvSpPr>
          <p:cNvPr id="3" name="Content Placeholder 2"/>
          <p:cNvSpPr>
            <a:spLocks noGrp="1"/>
          </p:cNvSpPr>
          <p:nvPr>
            <p:ph idx="1"/>
          </p:nvPr>
        </p:nvSpPr>
        <p:spPr>
          <a:xfrm>
            <a:off x="0" y="1003611"/>
            <a:ext cx="12192000" cy="5854389"/>
          </a:xfrm>
        </p:spPr>
        <p:txBody>
          <a:bodyPr>
            <a:noAutofit/>
          </a:bodyPr>
          <a:lstStyle/>
          <a:p>
            <a:pPr marL="0" indent="0" algn="ctr">
              <a:lnSpc>
                <a:spcPct val="100000"/>
              </a:lnSpc>
              <a:spcBef>
                <a:spcPts val="0"/>
              </a:spcBef>
              <a:buNone/>
            </a:pPr>
            <a:r>
              <a:rPr lang="en-US" b="1" dirty="0" smtClean="0"/>
              <a:t>Una </a:t>
            </a:r>
            <a:r>
              <a:rPr lang="en-US" b="1" dirty="0" err="1" smtClean="0"/>
              <a:t>nuova</a:t>
            </a:r>
            <a:r>
              <a:rPr lang="en-US" b="1" dirty="0" smtClean="0"/>
              <a:t> </a:t>
            </a:r>
            <a:r>
              <a:rPr lang="en-US" b="1" dirty="0" err="1" smtClean="0"/>
              <a:t>scuola</a:t>
            </a:r>
            <a:r>
              <a:rPr lang="en-US" b="1" dirty="0" smtClean="0"/>
              <a:t> </a:t>
            </a:r>
            <a:r>
              <a:rPr lang="en-US" b="1" dirty="0" err="1" smtClean="0"/>
              <a:t>italiana</a:t>
            </a:r>
            <a:r>
              <a:rPr lang="en-US" b="1" dirty="0" smtClean="0"/>
              <a:t> é </a:t>
            </a:r>
            <a:r>
              <a:rPr lang="en-US" b="1" dirty="0" err="1" smtClean="0"/>
              <a:t>stata</a:t>
            </a:r>
            <a:r>
              <a:rPr lang="en-US" b="1" dirty="0" smtClean="0"/>
              <a:t> </a:t>
            </a:r>
            <a:r>
              <a:rPr lang="en-US" b="1" dirty="0" err="1" smtClean="0"/>
              <a:t>aperta</a:t>
            </a:r>
            <a:r>
              <a:rPr lang="en-US" b="1" dirty="0" smtClean="0"/>
              <a:t> a Berna, in </a:t>
            </a:r>
            <a:r>
              <a:rPr lang="en-US" b="1" dirty="0" err="1" smtClean="0"/>
              <a:t>Svizzera</a:t>
            </a:r>
            <a:r>
              <a:rPr lang="en-US" b="1" dirty="0" smtClean="0"/>
              <a:t>. </a:t>
            </a:r>
            <a:r>
              <a:rPr lang="en-US" b="1" dirty="0" err="1" smtClean="0"/>
              <a:t>Quarantatré</a:t>
            </a:r>
            <a:r>
              <a:rPr lang="en-US" b="1" dirty="0" smtClean="0"/>
              <a:t> </a:t>
            </a:r>
            <a:r>
              <a:rPr lang="en-US" b="1" dirty="0" err="1" smtClean="0"/>
              <a:t>studenti</a:t>
            </a:r>
            <a:r>
              <a:rPr lang="en-US" b="1" dirty="0" smtClean="0"/>
              <a:t> </a:t>
            </a:r>
            <a:r>
              <a:rPr lang="en-US" b="1" dirty="0" err="1" smtClean="0"/>
              <a:t>sono</a:t>
            </a:r>
            <a:r>
              <a:rPr lang="en-US" b="1" dirty="0" smtClean="0"/>
              <a:t> </a:t>
            </a:r>
            <a:r>
              <a:rPr lang="en-US" b="1" dirty="0" err="1" smtClean="0"/>
              <a:t>stati</a:t>
            </a:r>
            <a:r>
              <a:rPr lang="en-US" b="1" dirty="0" smtClean="0"/>
              <a:t> </a:t>
            </a:r>
            <a:r>
              <a:rPr lang="en-US" b="1" dirty="0" err="1" smtClean="0"/>
              <a:t>sistemati</a:t>
            </a:r>
            <a:r>
              <a:rPr lang="en-US" b="1" dirty="0" smtClean="0"/>
              <a:t> </a:t>
            </a:r>
            <a:r>
              <a:rPr lang="en-US" b="1" dirty="0" err="1" smtClean="0"/>
              <a:t>nelle</a:t>
            </a:r>
            <a:r>
              <a:rPr lang="en-US" b="1" dirty="0" smtClean="0"/>
              <a:t> </a:t>
            </a:r>
            <a:r>
              <a:rPr lang="en-US" b="1" dirty="0" err="1" smtClean="0"/>
              <a:t>classi</a:t>
            </a:r>
            <a:r>
              <a:rPr lang="en-US" b="1" dirty="0" smtClean="0"/>
              <a:t> del </a:t>
            </a:r>
            <a:r>
              <a:rPr lang="en-US" b="1" dirty="0" err="1" smtClean="0"/>
              <a:t>nuovo</a:t>
            </a:r>
            <a:r>
              <a:rPr lang="en-US" b="1" dirty="0" smtClean="0"/>
              <a:t> </a:t>
            </a:r>
            <a:r>
              <a:rPr lang="en-US" b="1" dirty="0" err="1" smtClean="0"/>
              <a:t>edificio</a:t>
            </a:r>
            <a:r>
              <a:rPr lang="en-US" b="1" dirty="0" smtClean="0"/>
              <a:t> </a:t>
            </a:r>
            <a:r>
              <a:rPr lang="en-US" b="1" dirty="0" err="1" smtClean="0"/>
              <a:t>scolastico</a:t>
            </a:r>
            <a:r>
              <a:rPr lang="en-US" b="1" dirty="0" smtClean="0"/>
              <a:t> </a:t>
            </a:r>
            <a:r>
              <a:rPr lang="en-US" b="1" dirty="0" err="1" smtClean="0"/>
              <a:t>che</a:t>
            </a:r>
            <a:r>
              <a:rPr lang="en-US" b="1" dirty="0" smtClean="0"/>
              <a:t> é </a:t>
            </a:r>
            <a:r>
              <a:rPr lang="en-US" b="1" dirty="0" err="1" smtClean="0"/>
              <a:t>interamente</a:t>
            </a:r>
            <a:r>
              <a:rPr lang="en-US" b="1" dirty="0" smtClean="0"/>
              <a:t> </a:t>
            </a:r>
            <a:r>
              <a:rPr lang="en-US" b="1" dirty="0" err="1" smtClean="0"/>
              <a:t>ecologico</a:t>
            </a:r>
            <a:r>
              <a:rPr lang="en-US" b="1" dirty="0"/>
              <a:t> </a:t>
            </a:r>
            <a:r>
              <a:rPr lang="en-US" b="1" dirty="0" err="1" smtClean="0"/>
              <a:t>ed</a:t>
            </a:r>
            <a:r>
              <a:rPr lang="en-US" b="1" dirty="0" smtClean="0"/>
              <a:t> é </a:t>
            </a:r>
            <a:r>
              <a:rPr lang="en-US" b="1" dirty="0" err="1" smtClean="0"/>
              <a:t>costato</a:t>
            </a:r>
            <a:r>
              <a:rPr lang="en-US" b="1" dirty="0" smtClean="0"/>
              <a:t> </a:t>
            </a:r>
            <a:r>
              <a:rPr lang="en-US" b="1" dirty="0" err="1" smtClean="0"/>
              <a:t>piú</a:t>
            </a:r>
            <a:r>
              <a:rPr lang="en-US" b="1" dirty="0" smtClean="0"/>
              <a:t> di 9 </a:t>
            </a:r>
            <a:r>
              <a:rPr lang="en-US" b="1" dirty="0" err="1" smtClean="0"/>
              <a:t>milioni</a:t>
            </a:r>
            <a:r>
              <a:rPr lang="en-US" b="1" dirty="0" smtClean="0"/>
              <a:t> di euro. Il </a:t>
            </a:r>
            <a:r>
              <a:rPr lang="en-US" b="1" dirty="0" err="1" smtClean="0"/>
              <a:t>pavimento</a:t>
            </a:r>
            <a:r>
              <a:rPr lang="en-US" b="1" dirty="0" smtClean="0"/>
              <a:t> </a:t>
            </a:r>
            <a:r>
              <a:rPr lang="en-US" b="1" dirty="0" err="1" smtClean="0"/>
              <a:t>della</a:t>
            </a:r>
            <a:r>
              <a:rPr lang="en-US" b="1" dirty="0" smtClean="0"/>
              <a:t> </a:t>
            </a:r>
            <a:r>
              <a:rPr lang="en-US" b="1" dirty="0" err="1" smtClean="0"/>
              <a:t>scuola</a:t>
            </a:r>
            <a:r>
              <a:rPr lang="en-US" b="1" dirty="0" smtClean="0"/>
              <a:t> é </a:t>
            </a:r>
            <a:r>
              <a:rPr lang="en-US" b="1" dirty="0" err="1" smtClean="0"/>
              <a:t>riscaldato</a:t>
            </a:r>
            <a:r>
              <a:rPr lang="en-US" b="1" dirty="0" smtClean="0"/>
              <a:t> grazie ad un </a:t>
            </a:r>
            <a:r>
              <a:rPr lang="en-US" b="1" dirty="0" err="1" smtClean="0"/>
              <a:t>dispositivo</a:t>
            </a:r>
            <a:r>
              <a:rPr lang="en-US" b="1" dirty="0" smtClean="0"/>
              <a:t> </a:t>
            </a:r>
            <a:r>
              <a:rPr lang="en-US" b="1" dirty="0" err="1" smtClean="0"/>
              <a:t>geotermico</a:t>
            </a:r>
            <a:r>
              <a:rPr lang="en-US" b="1" dirty="0" smtClean="0"/>
              <a:t>. I muri </a:t>
            </a:r>
            <a:r>
              <a:rPr lang="en-US" b="1" dirty="0" err="1" smtClean="0"/>
              <a:t>sono</a:t>
            </a:r>
            <a:r>
              <a:rPr lang="en-US" b="1" dirty="0" smtClean="0"/>
              <a:t> </a:t>
            </a:r>
            <a:r>
              <a:rPr lang="en-US" b="1" dirty="0" err="1" smtClean="0"/>
              <a:t>isotermici</a:t>
            </a:r>
            <a:r>
              <a:rPr lang="en-US" b="1" dirty="0" smtClean="0"/>
              <a:t>, per </a:t>
            </a:r>
            <a:r>
              <a:rPr lang="en-US" b="1" dirty="0" err="1" smtClean="0"/>
              <a:t>trattenere</a:t>
            </a:r>
            <a:r>
              <a:rPr lang="en-US" b="1" dirty="0" smtClean="0"/>
              <a:t> </a:t>
            </a:r>
            <a:r>
              <a:rPr lang="en-US" b="1" dirty="0" err="1" smtClean="0"/>
              <a:t>meglio</a:t>
            </a:r>
            <a:r>
              <a:rPr lang="en-US" b="1" dirty="0" smtClean="0"/>
              <a:t> </a:t>
            </a:r>
            <a:r>
              <a:rPr lang="en-US" b="1" dirty="0" err="1" smtClean="0"/>
              <a:t>il</a:t>
            </a:r>
            <a:r>
              <a:rPr lang="en-US" b="1" dirty="0" smtClean="0"/>
              <a:t> </a:t>
            </a:r>
            <a:r>
              <a:rPr lang="en-US" b="1" dirty="0" err="1" smtClean="0"/>
              <a:t>calore</a:t>
            </a:r>
            <a:r>
              <a:rPr lang="en-US" b="1" dirty="0" smtClean="0"/>
              <a:t>. </a:t>
            </a:r>
            <a:r>
              <a:rPr lang="en-US" b="1" dirty="0" err="1" smtClean="0"/>
              <a:t>L’acqua</a:t>
            </a:r>
            <a:r>
              <a:rPr lang="en-US" b="1" dirty="0" smtClean="0"/>
              <a:t> </a:t>
            </a:r>
            <a:r>
              <a:rPr lang="en-US" b="1" dirty="0" err="1" smtClean="0"/>
              <a:t>piovana</a:t>
            </a:r>
            <a:r>
              <a:rPr lang="en-US" b="1" dirty="0" smtClean="0"/>
              <a:t> </a:t>
            </a:r>
            <a:r>
              <a:rPr lang="en-US" b="1" dirty="0" err="1" smtClean="0"/>
              <a:t>viene</a:t>
            </a:r>
            <a:r>
              <a:rPr lang="en-US" b="1" dirty="0" smtClean="0"/>
              <a:t> </a:t>
            </a:r>
            <a:r>
              <a:rPr lang="en-US" b="1" dirty="0" err="1" smtClean="0"/>
              <a:t>raccolta</a:t>
            </a:r>
            <a:r>
              <a:rPr lang="en-US" b="1" dirty="0" smtClean="0"/>
              <a:t> per </a:t>
            </a:r>
            <a:r>
              <a:rPr lang="en-US" b="1" dirty="0" err="1" smtClean="0"/>
              <a:t>poterla</a:t>
            </a:r>
            <a:r>
              <a:rPr lang="en-US" b="1" dirty="0" smtClean="0"/>
              <a:t> </a:t>
            </a:r>
            <a:r>
              <a:rPr lang="en-US" b="1" dirty="0" err="1" smtClean="0"/>
              <a:t>riutilizzare</a:t>
            </a:r>
            <a:r>
              <a:rPr lang="en-US" b="1" dirty="0" smtClean="0"/>
              <a:t>.</a:t>
            </a:r>
          </a:p>
          <a:p>
            <a:pPr marL="0" indent="0" algn="ctr">
              <a:lnSpc>
                <a:spcPct val="100000"/>
              </a:lnSpc>
              <a:spcBef>
                <a:spcPts val="0"/>
              </a:spcBef>
              <a:buNone/>
            </a:pPr>
            <a:r>
              <a:rPr lang="en-US" dirty="0"/>
              <a:t>(Total for Question = 12 marks) </a:t>
            </a:r>
            <a:endParaRPr lang="en-US" b="1" dirty="0"/>
          </a:p>
          <a:p>
            <a:pPr marL="0" lvl="0" indent="0" algn="ctr">
              <a:lnSpc>
                <a:spcPct val="100000"/>
              </a:lnSpc>
              <a:spcBef>
                <a:spcPts val="0"/>
              </a:spcBef>
              <a:buNone/>
              <a:defRPr/>
            </a:pPr>
            <a:r>
              <a:rPr lang="en-US" b="1" dirty="0" smtClean="0">
                <a:solidFill>
                  <a:srgbClr val="002060"/>
                </a:solidFill>
              </a:rPr>
              <a:t>A new Italian school has opened in Bern, Switzerland. Forty-three students have </a:t>
            </a:r>
            <a:r>
              <a:rPr lang="en-US" b="1" dirty="0">
                <a:solidFill>
                  <a:srgbClr val="002060"/>
                </a:solidFill>
              </a:rPr>
              <a:t>been allocated </a:t>
            </a:r>
            <a:r>
              <a:rPr lang="en-US" b="1" dirty="0" smtClean="0">
                <a:solidFill>
                  <a:srgbClr val="002060"/>
                </a:solidFill>
              </a:rPr>
              <a:t>classrooms in the new school building which is completely ecological and cost more then 9 million euros. The floor is heated through a geothermic device. The walls are isothermal, in order to keep the heat in better. Rain water is collected so it can be reused . </a:t>
            </a:r>
            <a:endParaRPr lang="en-US" b="1" dirty="0">
              <a:solidFill>
                <a:srgbClr val="002060"/>
              </a:solidFill>
            </a:endParaRPr>
          </a:p>
        </p:txBody>
      </p:sp>
      <p:sp>
        <p:nvSpPr>
          <p:cNvPr id="4" name="Rectangle 3"/>
          <p:cNvSpPr/>
          <p:nvPr/>
        </p:nvSpPr>
        <p:spPr>
          <a:xfrm>
            <a:off x="72483" y="4072286"/>
            <a:ext cx="12047034" cy="2642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144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53182"/>
          </a:xfrm>
        </p:spPr>
        <p:txBody>
          <a:bodyPr>
            <a:noAutofit/>
          </a:bodyPr>
          <a:lstStyle/>
          <a:p>
            <a:pPr algn="ctr"/>
            <a:r>
              <a:rPr lang="en-US" sz="5400" b="1" u="sng" dirty="0"/>
              <a:t>International and global dimension: sports events </a:t>
            </a:r>
          </a:p>
        </p:txBody>
      </p:sp>
      <p:sp>
        <p:nvSpPr>
          <p:cNvPr id="3" name="Content Placeholder 2"/>
          <p:cNvSpPr>
            <a:spLocks noGrp="1"/>
          </p:cNvSpPr>
          <p:nvPr>
            <p:ph idx="1"/>
          </p:nvPr>
        </p:nvSpPr>
        <p:spPr>
          <a:xfrm>
            <a:off x="0" y="1453182"/>
            <a:ext cx="12192000" cy="5404817"/>
          </a:xfrm>
        </p:spPr>
        <p:txBody>
          <a:bodyPr>
            <a:noAutofit/>
          </a:bodyPr>
          <a:lstStyle/>
          <a:p>
            <a:pPr marL="0" indent="0" algn="ctr">
              <a:lnSpc>
                <a:spcPct val="100000"/>
              </a:lnSpc>
              <a:spcBef>
                <a:spcPts val="0"/>
              </a:spcBef>
              <a:buNone/>
            </a:pPr>
            <a:r>
              <a:rPr lang="en-US" sz="3200" b="1" dirty="0" smtClean="0"/>
              <a:t>Ad </a:t>
            </a:r>
            <a:r>
              <a:rPr lang="en-US" sz="3200" b="1" dirty="0" err="1" smtClean="0"/>
              <a:t>ottobre</a:t>
            </a:r>
            <a:r>
              <a:rPr lang="en-US" sz="3200" b="1" dirty="0"/>
              <a:t>, a Roma </a:t>
            </a:r>
            <a:r>
              <a:rPr lang="en-US" sz="3200" b="1" dirty="0" err="1" smtClean="0"/>
              <a:t>si</a:t>
            </a:r>
            <a:r>
              <a:rPr lang="en-US" sz="3200" b="1" dirty="0" smtClean="0"/>
              <a:t> </a:t>
            </a:r>
            <a:r>
              <a:rPr lang="en-US" sz="3200" b="1" dirty="0" err="1" smtClean="0"/>
              <a:t>terrá</a:t>
            </a:r>
            <a:r>
              <a:rPr lang="en-US" sz="3200" b="1" dirty="0" smtClean="0"/>
              <a:t> </a:t>
            </a:r>
            <a:r>
              <a:rPr lang="en-US" sz="3200" b="1" dirty="0" err="1" smtClean="0"/>
              <a:t>una</a:t>
            </a:r>
            <a:r>
              <a:rPr lang="en-US" sz="3200" b="1" dirty="0" smtClean="0"/>
              <a:t> </a:t>
            </a:r>
            <a:r>
              <a:rPr lang="en-US" sz="3200" b="1" dirty="0" err="1" smtClean="0"/>
              <a:t>competizione</a:t>
            </a:r>
            <a:r>
              <a:rPr lang="en-US" sz="3200" b="1" dirty="0" smtClean="0"/>
              <a:t> </a:t>
            </a:r>
            <a:r>
              <a:rPr lang="en-US" sz="3200" b="1" dirty="0" err="1" smtClean="0"/>
              <a:t>sportiva</a:t>
            </a:r>
            <a:r>
              <a:rPr lang="en-US" sz="3200" b="1" dirty="0" smtClean="0"/>
              <a:t> </a:t>
            </a:r>
            <a:r>
              <a:rPr lang="en-US" sz="3200" b="1" dirty="0" err="1" smtClean="0"/>
              <a:t>internazionale</a:t>
            </a:r>
            <a:r>
              <a:rPr lang="en-US" sz="3200" b="1" dirty="0" smtClean="0"/>
              <a:t>. </a:t>
            </a:r>
            <a:r>
              <a:rPr lang="en-US" sz="3200" b="1" dirty="0" err="1" smtClean="0"/>
              <a:t>Spero</a:t>
            </a:r>
            <a:r>
              <a:rPr lang="en-US" sz="3200" b="1" dirty="0" smtClean="0"/>
              <a:t> di </a:t>
            </a:r>
            <a:r>
              <a:rPr lang="en-US" sz="3200" b="1" dirty="0" err="1" smtClean="0"/>
              <a:t>poter</a:t>
            </a:r>
            <a:r>
              <a:rPr lang="en-US" sz="3200" b="1" dirty="0" smtClean="0"/>
              <a:t> </a:t>
            </a:r>
            <a:r>
              <a:rPr lang="en-US" sz="3200" b="1" dirty="0" err="1" smtClean="0"/>
              <a:t>partecipare</a:t>
            </a:r>
            <a:r>
              <a:rPr lang="en-US" sz="3200" b="1" dirty="0" smtClean="0"/>
              <a:t> in </a:t>
            </a:r>
            <a:r>
              <a:rPr lang="en-US" sz="3200" b="1" dirty="0" err="1" smtClean="0"/>
              <a:t>quanto</a:t>
            </a:r>
            <a:r>
              <a:rPr lang="en-US" sz="3200" b="1" dirty="0" smtClean="0"/>
              <a:t> </a:t>
            </a:r>
            <a:r>
              <a:rPr lang="en-US" sz="3200" b="1" dirty="0" err="1" smtClean="0"/>
              <a:t>sono</a:t>
            </a:r>
            <a:r>
              <a:rPr lang="en-US" sz="3200" b="1" dirty="0" smtClean="0"/>
              <a:t> molto </a:t>
            </a:r>
            <a:r>
              <a:rPr lang="en-US" sz="3200" b="1" dirty="0" err="1" smtClean="0"/>
              <a:t>brava</a:t>
            </a:r>
            <a:r>
              <a:rPr lang="en-US" sz="3200" b="1" dirty="0" smtClean="0"/>
              <a:t> </a:t>
            </a:r>
            <a:r>
              <a:rPr lang="en-US" sz="3200" b="1" dirty="0" err="1" smtClean="0"/>
              <a:t>nel</a:t>
            </a:r>
            <a:r>
              <a:rPr lang="en-US" sz="3200" b="1" dirty="0" smtClean="0"/>
              <a:t> </a:t>
            </a:r>
            <a:r>
              <a:rPr lang="en-US" sz="3200" b="1" dirty="0" err="1" smtClean="0"/>
              <a:t>nuoto</a:t>
            </a:r>
            <a:r>
              <a:rPr lang="en-US" sz="3200" b="1" dirty="0" smtClean="0"/>
              <a:t>, </a:t>
            </a:r>
            <a:r>
              <a:rPr lang="en-US" sz="3200" b="1" dirty="0" err="1" smtClean="0"/>
              <a:t>nel</a:t>
            </a:r>
            <a:r>
              <a:rPr lang="en-US" sz="3200" b="1" dirty="0" smtClean="0"/>
              <a:t> </a:t>
            </a:r>
            <a:r>
              <a:rPr lang="en-US" sz="3200" b="1" dirty="0" err="1" smtClean="0"/>
              <a:t>ciclismo</a:t>
            </a:r>
            <a:r>
              <a:rPr lang="en-US" sz="3200" b="1" dirty="0" smtClean="0"/>
              <a:t> e </a:t>
            </a:r>
            <a:r>
              <a:rPr lang="en-US" sz="3200" b="1" dirty="0" err="1" smtClean="0"/>
              <a:t>nella</a:t>
            </a:r>
            <a:r>
              <a:rPr lang="en-US" sz="3200" b="1" dirty="0" smtClean="0"/>
              <a:t> </a:t>
            </a:r>
            <a:r>
              <a:rPr lang="en-US" sz="3200" b="1" dirty="0" err="1" smtClean="0"/>
              <a:t>corsa</a:t>
            </a:r>
            <a:r>
              <a:rPr lang="en-US" sz="3200" b="1" dirty="0" smtClean="0"/>
              <a:t>. Il </a:t>
            </a:r>
            <a:r>
              <a:rPr lang="en-US" sz="3200" b="1" dirty="0" err="1" smtClean="0"/>
              <a:t>mio</a:t>
            </a:r>
            <a:r>
              <a:rPr lang="en-US" sz="3200" b="1" dirty="0" smtClean="0"/>
              <a:t> </a:t>
            </a:r>
            <a:r>
              <a:rPr lang="en-US" sz="3200" b="1" dirty="0" err="1" smtClean="0"/>
              <a:t>amico</a:t>
            </a:r>
            <a:r>
              <a:rPr lang="en-US" sz="3200" b="1" dirty="0" smtClean="0"/>
              <a:t> Raffaele ha </a:t>
            </a:r>
            <a:r>
              <a:rPr lang="en-US" sz="3200" b="1" dirty="0" err="1" smtClean="0"/>
              <a:t>vinto</a:t>
            </a:r>
            <a:r>
              <a:rPr lang="en-US" sz="3200" b="1" dirty="0" smtClean="0"/>
              <a:t> la </a:t>
            </a:r>
            <a:r>
              <a:rPr lang="en-US" sz="3200" b="1" dirty="0" err="1" smtClean="0"/>
              <a:t>medaglia</a:t>
            </a:r>
            <a:r>
              <a:rPr lang="en-US" sz="3200" b="1" dirty="0" smtClean="0"/>
              <a:t> </a:t>
            </a:r>
            <a:r>
              <a:rPr lang="en-US" sz="3200" b="1" dirty="0" err="1" smtClean="0"/>
              <a:t>d’oro</a:t>
            </a:r>
            <a:r>
              <a:rPr lang="en-US" sz="3200" b="1" dirty="0" smtClean="0"/>
              <a:t> </a:t>
            </a:r>
            <a:r>
              <a:rPr lang="en-US" sz="3200" b="1" dirty="0" err="1" smtClean="0"/>
              <a:t>l’anno</a:t>
            </a:r>
            <a:r>
              <a:rPr lang="en-US" sz="3200" b="1" dirty="0" smtClean="0"/>
              <a:t> </a:t>
            </a:r>
            <a:r>
              <a:rPr lang="en-US" sz="3200" b="1" dirty="0" err="1" smtClean="0"/>
              <a:t>scorso</a:t>
            </a:r>
            <a:r>
              <a:rPr lang="en-US" sz="3200" b="1" dirty="0" smtClean="0"/>
              <a:t>, </a:t>
            </a:r>
            <a:r>
              <a:rPr lang="en-US" sz="3200" b="1" dirty="0" err="1" smtClean="0"/>
              <a:t>peró</a:t>
            </a:r>
            <a:r>
              <a:rPr lang="en-US" sz="3200" b="1" dirty="0" smtClean="0"/>
              <a:t> </a:t>
            </a:r>
            <a:r>
              <a:rPr lang="en-US" sz="3200" b="1" dirty="0" err="1" smtClean="0"/>
              <a:t>io</a:t>
            </a:r>
            <a:r>
              <a:rPr lang="en-US" sz="3200" b="1" dirty="0" smtClean="0"/>
              <a:t> </a:t>
            </a:r>
            <a:r>
              <a:rPr lang="en-US" sz="3200" b="1" dirty="0" err="1" smtClean="0"/>
              <a:t>sono</a:t>
            </a:r>
            <a:r>
              <a:rPr lang="en-US" sz="3200" b="1" dirty="0" smtClean="0"/>
              <a:t> </a:t>
            </a:r>
            <a:r>
              <a:rPr lang="en-US" sz="3200" b="1" dirty="0" err="1" smtClean="0"/>
              <a:t>piú</a:t>
            </a:r>
            <a:r>
              <a:rPr lang="en-US" sz="3200" b="1" dirty="0" smtClean="0"/>
              <a:t> </a:t>
            </a:r>
            <a:r>
              <a:rPr lang="en-US" sz="3200" b="1" dirty="0" err="1" smtClean="0"/>
              <a:t>brava</a:t>
            </a:r>
            <a:r>
              <a:rPr lang="en-US" sz="3200" b="1" dirty="0" smtClean="0"/>
              <a:t> di </a:t>
            </a:r>
            <a:r>
              <a:rPr lang="en-US" sz="3200" b="1" dirty="0" err="1" smtClean="0"/>
              <a:t>lui</a:t>
            </a:r>
            <a:r>
              <a:rPr lang="en-US" sz="3200" b="1" dirty="0" smtClean="0"/>
              <a:t>. La </a:t>
            </a:r>
            <a:r>
              <a:rPr lang="en-US" sz="3200" b="1" dirty="0" err="1" smtClean="0"/>
              <a:t>cosa</a:t>
            </a:r>
            <a:r>
              <a:rPr lang="en-US" sz="3200" b="1" dirty="0" smtClean="0"/>
              <a:t> </a:t>
            </a:r>
            <a:r>
              <a:rPr lang="en-US" sz="3200" b="1" dirty="0" err="1" smtClean="0"/>
              <a:t>piú</a:t>
            </a:r>
            <a:r>
              <a:rPr lang="en-US" sz="3200" b="1" dirty="0" smtClean="0"/>
              <a:t> </a:t>
            </a:r>
            <a:r>
              <a:rPr lang="en-US" sz="3200" b="1" dirty="0" err="1" smtClean="0"/>
              <a:t>interessante</a:t>
            </a:r>
            <a:r>
              <a:rPr lang="en-US" sz="3200" b="1" dirty="0" smtClean="0"/>
              <a:t> </a:t>
            </a:r>
            <a:r>
              <a:rPr lang="en-US" sz="3200" b="1" dirty="0" err="1" smtClean="0"/>
              <a:t>sará</a:t>
            </a:r>
            <a:r>
              <a:rPr lang="en-US" sz="3200" b="1" dirty="0" smtClean="0"/>
              <a:t> </a:t>
            </a:r>
            <a:r>
              <a:rPr lang="en-US" sz="3200" b="1" dirty="0" err="1" smtClean="0"/>
              <a:t>competere</a:t>
            </a:r>
            <a:r>
              <a:rPr lang="en-US" sz="3200" b="1" dirty="0" smtClean="0"/>
              <a:t> </a:t>
            </a:r>
            <a:r>
              <a:rPr lang="en-US" sz="3200" b="1" dirty="0" err="1" smtClean="0"/>
              <a:t>contro</a:t>
            </a:r>
            <a:r>
              <a:rPr lang="en-US" sz="3200" b="1" dirty="0" smtClean="0"/>
              <a:t> </a:t>
            </a:r>
            <a:r>
              <a:rPr lang="en-US" sz="3200" b="1" dirty="0" err="1" smtClean="0"/>
              <a:t>atleti</a:t>
            </a:r>
            <a:r>
              <a:rPr lang="en-US" sz="3200" b="1" dirty="0" smtClean="0"/>
              <a:t> di </a:t>
            </a:r>
            <a:r>
              <a:rPr lang="en-US" sz="3200" b="1" dirty="0" err="1" smtClean="0"/>
              <a:t>tutto</a:t>
            </a:r>
            <a:r>
              <a:rPr lang="en-US" sz="3200" b="1" dirty="0" smtClean="0"/>
              <a:t> </a:t>
            </a:r>
            <a:r>
              <a:rPr lang="en-US" sz="3200" b="1" dirty="0" err="1" smtClean="0"/>
              <a:t>il</a:t>
            </a:r>
            <a:r>
              <a:rPr lang="en-US" sz="3200" b="1" dirty="0" smtClean="0"/>
              <a:t> </a:t>
            </a:r>
            <a:r>
              <a:rPr lang="en-US" sz="3200" b="1" dirty="0" err="1" smtClean="0"/>
              <a:t>mondo</a:t>
            </a:r>
            <a:r>
              <a:rPr lang="en-US" sz="3200" b="1" dirty="0" smtClean="0"/>
              <a:t>. </a:t>
            </a:r>
          </a:p>
          <a:p>
            <a:pPr marL="0" indent="0" algn="ctr">
              <a:lnSpc>
                <a:spcPct val="100000"/>
              </a:lnSpc>
              <a:spcBef>
                <a:spcPts val="0"/>
              </a:spcBef>
              <a:buNone/>
            </a:pPr>
            <a:r>
              <a:rPr lang="en-US" sz="3200" dirty="0"/>
              <a:t>(Total for Question = 12 marks) </a:t>
            </a:r>
            <a:endParaRPr lang="en-US" sz="3200" b="1" dirty="0" smtClean="0"/>
          </a:p>
          <a:p>
            <a:pPr marL="0" indent="0" algn="ctr">
              <a:lnSpc>
                <a:spcPct val="100000"/>
              </a:lnSpc>
              <a:spcBef>
                <a:spcPts val="0"/>
              </a:spcBef>
              <a:buNone/>
            </a:pPr>
            <a:r>
              <a:rPr lang="en-US" sz="3200" b="1" dirty="0" smtClean="0">
                <a:solidFill>
                  <a:srgbClr val="002060"/>
                </a:solidFill>
              </a:rPr>
              <a:t>In October, an international sport competition will take place in Rome. I hope to be able to participate because I am very good at swimming, cycling and running. My friend Raffaele won </a:t>
            </a:r>
            <a:r>
              <a:rPr lang="en-US" sz="3200" b="1" dirty="0">
                <a:solidFill>
                  <a:srgbClr val="002060"/>
                </a:solidFill>
              </a:rPr>
              <a:t>a</a:t>
            </a:r>
            <a:r>
              <a:rPr lang="en-US" sz="3200" b="1" dirty="0" smtClean="0">
                <a:solidFill>
                  <a:srgbClr val="002060"/>
                </a:solidFill>
              </a:rPr>
              <a:t> gold medal last year, but I am better than him. The </a:t>
            </a:r>
            <a:r>
              <a:rPr lang="en-US" sz="3200" b="1" smtClean="0">
                <a:solidFill>
                  <a:srgbClr val="002060"/>
                </a:solidFill>
              </a:rPr>
              <a:t>most interesting </a:t>
            </a:r>
            <a:r>
              <a:rPr lang="en-US" sz="3200" b="1" dirty="0" smtClean="0">
                <a:solidFill>
                  <a:srgbClr val="002060"/>
                </a:solidFill>
              </a:rPr>
              <a:t>thing will be to compete against athletes from all over the world. </a:t>
            </a:r>
            <a:endParaRPr lang="en-US" sz="3200" b="1" dirty="0">
              <a:solidFill>
                <a:srgbClr val="002060"/>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3200" b="1" dirty="0"/>
          </a:p>
        </p:txBody>
      </p:sp>
      <p:sp>
        <p:nvSpPr>
          <p:cNvPr id="4" name="Rectangle 3"/>
          <p:cNvSpPr/>
          <p:nvPr/>
        </p:nvSpPr>
        <p:spPr>
          <a:xfrm>
            <a:off x="144966" y="4457700"/>
            <a:ext cx="12047034" cy="2400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30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353800" cy="1325563"/>
          </a:xfrm>
        </p:spPr>
        <p:txBody>
          <a:bodyPr>
            <a:normAutofit fontScale="90000"/>
          </a:bodyPr>
          <a:lstStyle/>
          <a:p>
            <a:pPr algn="ctr"/>
            <a:r>
              <a:rPr lang="en-US" sz="6600" b="1" u="sng" dirty="0" err="1" smtClean="0"/>
              <a:t>Tecniche</a:t>
            </a:r>
            <a:r>
              <a:rPr lang="en-US" sz="6600" b="1" u="sng" dirty="0" smtClean="0"/>
              <a:t> per la </a:t>
            </a:r>
            <a:r>
              <a:rPr lang="en-US" sz="6600" b="1" u="sng" dirty="0" err="1" smtClean="0"/>
              <a:t>traduzione</a:t>
            </a:r>
            <a:r>
              <a:rPr lang="en-US" sz="6600" b="1" u="sng" dirty="0" smtClean="0"/>
              <a:t> in </a:t>
            </a:r>
            <a:r>
              <a:rPr lang="en-US" sz="6600" b="1" u="sng" dirty="0" err="1" smtClean="0"/>
              <a:t>inglese</a:t>
            </a:r>
            <a:endParaRPr lang="en-US" sz="6600" b="1" u="sng" dirty="0"/>
          </a:p>
        </p:txBody>
      </p:sp>
      <p:sp>
        <p:nvSpPr>
          <p:cNvPr id="3" name="Content Placeholder 2"/>
          <p:cNvSpPr>
            <a:spLocks noGrp="1"/>
          </p:cNvSpPr>
          <p:nvPr>
            <p:ph idx="1"/>
          </p:nvPr>
        </p:nvSpPr>
        <p:spPr>
          <a:xfrm>
            <a:off x="0" y="1104404"/>
            <a:ext cx="12192000" cy="5753595"/>
          </a:xfrm>
        </p:spPr>
        <p:txBody>
          <a:bodyPr>
            <a:normAutofit fontScale="92500" lnSpcReduction="10000"/>
          </a:bodyPr>
          <a:lstStyle/>
          <a:p>
            <a:pPr marL="0" indent="0">
              <a:buNone/>
            </a:pPr>
            <a:r>
              <a:rPr lang="en-US" b="1" dirty="0" smtClean="0"/>
              <a:t>1. Read </a:t>
            </a:r>
            <a:r>
              <a:rPr lang="en-US" b="1" dirty="0"/>
              <a:t>the whole text through and get a sense of the overall meaning or gist. </a:t>
            </a:r>
            <a:endParaRPr lang="en-US" b="1" dirty="0" smtClean="0"/>
          </a:p>
          <a:p>
            <a:pPr marL="0" indent="0">
              <a:buNone/>
            </a:pPr>
            <a:r>
              <a:rPr lang="en-US" b="1" dirty="0" smtClean="0"/>
              <a:t>2. Work </a:t>
            </a:r>
            <a:r>
              <a:rPr lang="en-US" b="1" dirty="0"/>
              <a:t>at </a:t>
            </a:r>
            <a:r>
              <a:rPr lang="en-US" b="1" dirty="0" smtClean="0"/>
              <a:t>sentence level</a:t>
            </a:r>
            <a:r>
              <a:rPr lang="en-US" b="1" dirty="0"/>
              <a:t> </a:t>
            </a:r>
            <a:r>
              <a:rPr lang="en-US" b="1" dirty="0" smtClean="0"/>
              <a:t>and </a:t>
            </a:r>
            <a:r>
              <a:rPr lang="en-US" b="1" dirty="0"/>
              <a:t>try to produce an English equivalent that sounds right. </a:t>
            </a:r>
            <a:endParaRPr lang="en-US" b="1" dirty="0" smtClean="0"/>
          </a:p>
          <a:p>
            <a:pPr marL="0" indent="0">
              <a:buNone/>
            </a:pPr>
            <a:r>
              <a:rPr lang="en-US" b="1" dirty="0" smtClean="0"/>
              <a:t>3. You </a:t>
            </a:r>
            <a:r>
              <a:rPr lang="en-US" b="1" dirty="0" smtClean="0"/>
              <a:t>can’t always </a:t>
            </a:r>
            <a:r>
              <a:rPr lang="en-US" b="1" dirty="0"/>
              <a:t>translate word </a:t>
            </a:r>
            <a:r>
              <a:rPr lang="en-US" b="1" dirty="0" smtClean="0"/>
              <a:t>for </a:t>
            </a:r>
            <a:r>
              <a:rPr lang="en-US" b="1" dirty="0"/>
              <a:t>word. Mostly, you need to paraphrase: i.e. find a phrase that has the same meaning, but uses different words. </a:t>
            </a:r>
            <a:endParaRPr lang="en-US" b="1" dirty="0" smtClean="0"/>
          </a:p>
          <a:p>
            <a:pPr marL="0" indent="0">
              <a:buNone/>
            </a:pPr>
            <a:r>
              <a:rPr lang="en-US" b="1" dirty="0" smtClean="0"/>
              <a:t>4. Try </a:t>
            </a:r>
            <a:r>
              <a:rPr lang="en-US" b="1" dirty="0"/>
              <a:t>to work out the meaning of any unfamiliar words in the sentence. Consider words surrounding the unfamiliar word and try out words that would fit, using an English sentence with gaps. </a:t>
            </a:r>
            <a:r>
              <a:rPr lang="en-US" b="1" dirty="0" smtClean="0"/>
              <a:t/>
            </a:r>
            <a:br>
              <a:rPr lang="en-US" b="1" dirty="0" smtClean="0"/>
            </a:br>
            <a:r>
              <a:rPr lang="en-US" b="1" dirty="0" smtClean="0"/>
              <a:t>E.g</a:t>
            </a:r>
            <a:r>
              <a:rPr lang="en-US" b="1" dirty="0"/>
              <a:t>. </a:t>
            </a:r>
            <a:r>
              <a:rPr lang="en-US" b="1" i="1" dirty="0" smtClean="0"/>
              <a:t>Le </a:t>
            </a:r>
            <a:r>
              <a:rPr lang="en-US" b="1" i="1" dirty="0" err="1" smtClean="0"/>
              <a:t>ragazze</a:t>
            </a:r>
            <a:r>
              <a:rPr lang="en-US" b="1" i="1" dirty="0" smtClean="0"/>
              <a:t> </a:t>
            </a:r>
            <a:r>
              <a:rPr lang="en-US" b="1" i="1" dirty="0" err="1" smtClean="0"/>
              <a:t>leggono</a:t>
            </a:r>
            <a:r>
              <a:rPr lang="en-US" b="1" i="1" dirty="0" smtClean="0"/>
              <a:t> un </a:t>
            </a:r>
            <a:r>
              <a:rPr lang="en-US" b="1" i="1" dirty="0" err="1" smtClean="0"/>
              <a:t>libro</a:t>
            </a:r>
            <a:r>
              <a:rPr lang="en-US" b="1" i="1" dirty="0" smtClean="0"/>
              <a:t> </a:t>
            </a:r>
            <a:r>
              <a:rPr lang="en-US" b="1" dirty="0"/>
              <a:t>= </a:t>
            </a:r>
            <a:r>
              <a:rPr lang="en-US" b="1" dirty="0" smtClean="0"/>
              <a:t>The girls </a:t>
            </a:r>
            <a:r>
              <a:rPr lang="en-US" b="1" dirty="0"/>
              <a:t>*?* a book. </a:t>
            </a:r>
            <a:r>
              <a:rPr lang="en-US" b="1" smtClean="0"/>
              <a:t/>
            </a:r>
            <a:br>
              <a:rPr lang="en-US" b="1" smtClean="0"/>
            </a:br>
            <a:r>
              <a:rPr lang="en-US" b="1" smtClean="0"/>
              <a:t>        </a:t>
            </a:r>
            <a:r>
              <a:rPr lang="en-US" b="1" i="1" smtClean="0"/>
              <a:t>Les </a:t>
            </a:r>
            <a:r>
              <a:rPr lang="en-US" b="1" i="1" dirty="0" err="1" smtClean="0"/>
              <a:t>filles</a:t>
            </a:r>
            <a:r>
              <a:rPr lang="en-US" b="1" i="1" dirty="0" smtClean="0"/>
              <a:t> </a:t>
            </a:r>
            <a:r>
              <a:rPr lang="en-US" b="1" i="1" dirty="0" err="1" smtClean="0"/>
              <a:t>lisent</a:t>
            </a:r>
            <a:r>
              <a:rPr lang="en-US" b="1" i="1" dirty="0" smtClean="0"/>
              <a:t> un livre </a:t>
            </a:r>
            <a:r>
              <a:rPr lang="en-US" b="1" dirty="0" smtClean="0"/>
              <a:t>= The girls *?* a book.</a:t>
            </a:r>
            <a:endParaRPr lang="en-US" b="1" dirty="0" smtClean="0"/>
          </a:p>
          <a:p>
            <a:pPr marL="0" indent="0">
              <a:buNone/>
            </a:pPr>
            <a:r>
              <a:rPr lang="en-US" b="1" dirty="0" smtClean="0"/>
              <a:t>5. Think </a:t>
            </a:r>
            <a:r>
              <a:rPr lang="en-US" b="1" dirty="0"/>
              <a:t>about the context and use common sense. What makes sense in the context of the rest of the text? </a:t>
            </a:r>
            <a:endParaRPr lang="en-US" b="1" dirty="0" smtClean="0"/>
          </a:p>
          <a:p>
            <a:pPr marL="0" indent="0">
              <a:buNone/>
            </a:pPr>
            <a:r>
              <a:rPr lang="en-US" b="1" dirty="0" smtClean="0"/>
              <a:t>6. Once </a:t>
            </a:r>
            <a:r>
              <a:rPr lang="en-US" b="1" dirty="0"/>
              <a:t>you have the meaning of the sentence in your head, play with the order of the words until you have English that sounds natural when you read it. </a:t>
            </a:r>
            <a:r>
              <a:rPr lang="en-US" b="1" dirty="0" smtClean="0"/>
              <a:t>“Polished English”</a:t>
            </a:r>
          </a:p>
          <a:p>
            <a:pPr marL="0" indent="0">
              <a:buNone/>
            </a:pPr>
            <a:r>
              <a:rPr lang="en-US" b="1" dirty="0" smtClean="0"/>
              <a:t>7. The </a:t>
            </a:r>
            <a:r>
              <a:rPr lang="en-US" b="1" dirty="0"/>
              <a:t>golden rule: read aloud what you have written. If it doesn’t sound right to you, it probably isn’t. </a:t>
            </a:r>
            <a:endParaRPr lang="en-US" b="1" dirty="0" smtClean="0"/>
          </a:p>
          <a:p>
            <a:endParaRPr lang="en-US" b="1" dirty="0"/>
          </a:p>
        </p:txBody>
      </p:sp>
    </p:spTree>
    <p:extLst>
      <p:ext uri="{BB962C8B-B14F-4D97-AF65-F5344CB8AC3E}">
        <p14:creationId xmlns:p14="http://schemas.microsoft.com/office/powerpoint/2010/main" val="168292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931" y="0"/>
            <a:ext cx="11353800" cy="954708"/>
          </a:xfrm>
        </p:spPr>
        <p:txBody>
          <a:bodyPr>
            <a:normAutofit/>
          </a:bodyPr>
          <a:lstStyle/>
          <a:p>
            <a:pPr algn="ctr"/>
            <a:r>
              <a:rPr lang="en-US" b="1" u="sng" dirty="0"/>
              <a:t>Identity and culture: social media and technology </a:t>
            </a:r>
          </a:p>
        </p:txBody>
      </p:sp>
      <p:sp>
        <p:nvSpPr>
          <p:cNvPr id="3" name="Content Placeholder 2"/>
          <p:cNvSpPr>
            <a:spLocks noGrp="1"/>
          </p:cNvSpPr>
          <p:nvPr>
            <p:ph idx="1"/>
          </p:nvPr>
        </p:nvSpPr>
        <p:spPr>
          <a:xfrm>
            <a:off x="0" y="1204332"/>
            <a:ext cx="12192000" cy="5051502"/>
          </a:xfrm>
        </p:spPr>
        <p:txBody>
          <a:bodyPr>
            <a:noAutofit/>
          </a:bodyPr>
          <a:lstStyle/>
          <a:p>
            <a:pPr marL="0" indent="0" algn="ctr">
              <a:lnSpc>
                <a:spcPct val="100000"/>
              </a:lnSpc>
              <a:spcBef>
                <a:spcPts val="0"/>
              </a:spcBef>
              <a:buNone/>
            </a:pPr>
            <a:r>
              <a:rPr lang="en-US" b="1" dirty="0" smtClean="0"/>
              <a:t>Secondo un </a:t>
            </a:r>
            <a:r>
              <a:rPr lang="en-US" b="1" dirty="0" err="1" smtClean="0"/>
              <a:t>sondaggio</a:t>
            </a:r>
            <a:r>
              <a:rPr lang="en-US" b="1" dirty="0" smtClean="0"/>
              <a:t>, </a:t>
            </a:r>
            <a:r>
              <a:rPr lang="en-US" b="1" dirty="0" err="1" smtClean="0"/>
              <a:t>i</a:t>
            </a:r>
            <a:r>
              <a:rPr lang="en-US" b="1" dirty="0" smtClean="0"/>
              <a:t> </a:t>
            </a:r>
            <a:r>
              <a:rPr lang="en-US" b="1" dirty="0" err="1" smtClean="0"/>
              <a:t>giovani</a:t>
            </a:r>
            <a:r>
              <a:rPr lang="en-US" b="1" dirty="0" smtClean="0"/>
              <a:t> </a:t>
            </a:r>
            <a:r>
              <a:rPr lang="en-US" b="1" dirty="0" err="1" smtClean="0"/>
              <a:t>d’oggi</a:t>
            </a:r>
            <a:r>
              <a:rPr lang="en-US" b="1" dirty="0" smtClean="0"/>
              <a:t> </a:t>
            </a:r>
            <a:r>
              <a:rPr lang="en-US" b="1" dirty="0" err="1" smtClean="0"/>
              <a:t>sono</a:t>
            </a:r>
            <a:r>
              <a:rPr lang="en-US" b="1" dirty="0" smtClean="0"/>
              <a:t> </a:t>
            </a:r>
            <a:r>
              <a:rPr lang="en-US" b="1" dirty="0" err="1" smtClean="0"/>
              <a:t>legati</a:t>
            </a:r>
            <a:r>
              <a:rPr lang="en-US" b="1" dirty="0" smtClean="0"/>
              <a:t> </a:t>
            </a:r>
            <a:r>
              <a:rPr lang="en-US" b="1" dirty="0" err="1" smtClean="0"/>
              <a:t>agli</a:t>
            </a:r>
            <a:r>
              <a:rPr lang="en-US" b="1" dirty="0" smtClean="0"/>
              <a:t> smartphones. Ne </a:t>
            </a:r>
            <a:r>
              <a:rPr lang="en-US" b="1" dirty="0" err="1" smtClean="0"/>
              <a:t>sono</a:t>
            </a:r>
            <a:r>
              <a:rPr lang="en-US" b="1" dirty="0" smtClean="0"/>
              <a:t> </a:t>
            </a:r>
            <a:r>
              <a:rPr lang="en-US" b="1" dirty="0" err="1" smtClean="0"/>
              <a:t>talmente</a:t>
            </a:r>
            <a:r>
              <a:rPr lang="en-US" b="1" dirty="0" smtClean="0"/>
              <a:t> </a:t>
            </a:r>
            <a:r>
              <a:rPr lang="en-US" b="1" dirty="0" err="1" smtClean="0"/>
              <a:t>dipendenti</a:t>
            </a:r>
            <a:r>
              <a:rPr lang="en-US" b="1" dirty="0" smtClean="0"/>
              <a:t> </a:t>
            </a:r>
            <a:r>
              <a:rPr lang="en-US" b="1" dirty="0" err="1" smtClean="0"/>
              <a:t>che</a:t>
            </a:r>
            <a:r>
              <a:rPr lang="en-US" b="1" dirty="0" smtClean="0"/>
              <a:t> la </a:t>
            </a:r>
            <a:r>
              <a:rPr lang="en-US" b="1" dirty="0" err="1" smtClean="0"/>
              <a:t>maggior</a:t>
            </a:r>
            <a:r>
              <a:rPr lang="en-US" b="1" dirty="0" smtClean="0"/>
              <a:t> parte </a:t>
            </a:r>
            <a:r>
              <a:rPr lang="en-US" b="1" dirty="0" err="1" smtClean="0"/>
              <a:t>degli</a:t>
            </a:r>
            <a:r>
              <a:rPr lang="en-US" b="1" dirty="0" smtClean="0"/>
              <a:t> </a:t>
            </a:r>
            <a:r>
              <a:rPr lang="en-US" b="1" dirty="0" err="1" smtClean="0"/>
              <a:t>Italiani</a:t>
            </a:r>
            <a:r>
              <a:rPr lang="en-US" b="1" dirty="0" smtClean="0"/>
              <a:t> </a:t>
            </a:r>
            <a:r>
              <a:rPr lang="en-US" b="1" dirty="0" err="1" smtClean="0"/>
              <a:t>tra</a:t>
            </a:r>
            <a:r>
              <a:rPr lang="en-US" b="1" dirty="0" smtClean="0"/>
              <a:t> </a:t>
            </a:r>
            <a:r>
              <a:rPr lang="en-US" b="1" dirty="0" err="1" smtClean="0"/>
              <a:t>i</a:t>
            </a:r>
            <a:r>
              <a:rPr lang="en-US" b="1" dirty="0" smtClean="0"/>
              <a:t> </a:t>
            </a:r>
            <a:r>
              <a:rPr lang="en-US" b="1" dirty="0" err="1" smtClean="0"/>
              <a:t>tredici</a:t>
            </a:r>
            <a:r>
              <a:rPr lang="en-US" b="1" dirty="0" smtClean="0"/>
              <a:t> e </a:t>
            </a:r>
            <a:r>
              <a:rPr lang="en-US" b="1" dirty="0" err="1" smtClean="0"/>
              <a:t>i</a:t>
            </a:r>
            <a:r>
              <a:rPr lang="en-US" b="1" dirty="0" smtClean="0"/>
              <a:t> </a:t>
            </a:r>
            <a:r>
              <a:rPr lang="en-US" b="1" dirty="0" err="1" smtClean="0"/>
              <a:t>ventiquattro</a:t>
            </a:r>
            <a:r>
              <a:rPr lang="en-US" b="1" dirty="0" smtClean="0"/>
              <a:t> </a:t>
            </a:r>
            <a:r>
              <a:rPr lang="en-US" b="1" dirty="0" err="1" smtClean="0"/>
              <a:t>anni</a:t>
            </a:r>
            <a:r>
              <a:rPr lang="en-US" b="1" dirty="0" smtClean="0"/>
              <a:t>, </a:t>
            </a:r>
            <a:r>
              <a:rPr lang="en-US" b="1" dirty="0" err="1" smtClean="0"/>
              <a:t>dichiara</a:t>
            </a:r>
            <a:r>
              <a:rPr lang="en-US" b="1" dirty="0" smtClean="0"/>
              <a:t> di non </a:t>
            </a:r>
            <a:r>
              <a:rPr lang="en-US" b="1" dirty="0" err="1" smtClean="0"/>
              <a:t>poter</a:t>
            </a:r>
            <a:r>
              <a:rPr lang="en-US" b="1" dirty="0" smtClean="0"/>
              <a:t> </a:t>
            </a:r>
            <a:r>
              <a:rPr lang="en-US" b="1" dirty="0" err="1" smtClean="0"/>
              <a:t>uscire</a:t>
            </a:r>
            <a:r>
              <a:rPr lang="en-US" b="1" dirty="0" smtClean="0"/>
              <a:t> </a:t>
            </a:r>
            <a:r>
              <a:rPr lang="en-US" b="1" dirty="0" err="1" smtClean="0"/>
              <a:t>senza</a:t>
            </a:r>
            <a:r>
              <a:rPr lang="en-US" b="1" dirty="0" smtClean="0"/>
              <a:t> </a:t>
            </a:r>
            <a:r>
              <a:rPr lang="en-US" b="1" dirty="0" err="1" smtClean="0"/>
              <a:t>cellulare</a:t>
            </a:r>
            <a:r>
              <a:rPr lang="en-US" b="1" dirty="0" smtClean="0"/>
              <a:t>. </a:t>
            </a:r>
            <a:r>
              <a:rPr lang="en-US" b="1" dirty="0" err="1" smtClean="0"/>
              <a:t>Vogliono</a:t>
            </a:r>
            <a:r>
              <a:rPr lang="en-US" b="1" dirty="0" smtClean="0"/>
              <a:t> </a:t>
            </a:r>
            <a:r>
              <a:rPr lang="en-US" b="1" dirty="0" err="1" smtClean="0"/>
              <a:t>essere</a:t>
            </a:r>
            <a:r>
              <a:rPr lang="en-US" b="1" dirty="0" smtClean="0"/>
              <a:t> </a:t>
            </a:r>
            <a:r>
              <a:rPr lang="en-US" b="1" dirty="0" err="1" smtClean="0"/>
              <a:t>connessi</a:t>
            </a:r>
            <a:r>
              <a:rPr lang="en-US" b="1" dirty="0" smtClean="0"/>
              <a:t> </a:t>
            </a:r>
            <a:r>
              <a:rPr lang="en-US" b="1" dirty="0" err="1" smtClean="0"/>
              <a:t>ovunque</a:t>
            </a:r>
            <a:r>
              <a:rPr lang="en-US" b="1" dirty="0" smtClean="0"/>
              <a:t>, per </a:t>
            </a:r>
            <a:r>
              <a:rPr lang="en-US" b="1" dirty="0" err="1" smtClean="0"/>
              <a:t>tutta</a:t>
            </a:r>
            <a:r>
              <a:rPr lang="en-US" b="1" dirty="0" smtClean="0"/>
              <a:t> la </a:t>
            </a:r>
            <a:r>
              <a:rPr lang="en-US" b="1" dirty="0" err="1" smtClean="0"/>
              <a:t>giornata</a:t>
            </a:r>
            <a:r>
              <a:rPr lang="en-US" b="1" dirty="0" smtClean="0"/>
              <a:t>.  </a:t>
            </a:r>
            <a:r>
              <a:rPr lang="en-US" b="1" dirty="0" err="1" smtClean="0"/>
              <a:t>Molti</a:t>
            </a:r>
            <a:r>
              <a:rPr lang="en-US" b="1" dirty="0" smtClean="0"/>
              <a:t> </a:t>
            </a:r>
            <a:r>
              <a:rPr lang="en-US" b="1" dirty="0" err="1" smtClean="0"/>
              <a:t>adolescenti</a:t>
            </a:r>
            <a:r>
              <a:rPr lang="en-US" b="1" dirty="0" smtClean="0"/>
              <a:t> </a:t>
            </a:r>
            <a:r>
              <a:rPr lang="en-US" b="1" dirty="0" err="1" smtClean="0"/>
              <a:t>italiani</a:t>
            </a:r>
            <a:r>
              <a:rPr lang="en-US" b="1" dirty="0" smtClean="0"/>
              <a:t> </a:t>
            </a:r>
            <a:r>
              <a:rPr lang="en-US" b="1" dirty="0" err="1" smtClean="0"/>
              <a:t>preferiscono</a:t>
            </a:r>
            <a:r>
              <a:rPr lang="en-US" b="1" dirty="0" smtClean="0"/>
              <a:t> fare a </a:t>
            </a:r>
            <a:r>
              <a:rPr lang="en-US" b="1" dirty="0" err="1" smtClean="0"/>
              <a:t>meno</a:t>
            </a:r>
            <a:r>
              <a:rPr lang="en-US" b="1" dirty="0" smtClean="0"/>
              <a:t> </a:t>
            </a:r>
            <a:r>
              <a:rPr lang="en-US" b="1" dirty="0" err="1" smtClean="0"/>
              <a:t>della</a:t>
            </a:r>
            <a:r>
              <a:rPr lang="en-US" b="1" dirty="0" smtClean="0"/>
              <a:t> </a:t>
            </a:r>
            <a:r>
              <a:rPr lang="en-US" b="1" dirty="0" err="1" smtClean="0"/>
              <a:t>televisione</a:t>
            </a:r>
            <a:r>
              <a:rPr lang="en-US" b="1" dirty="0" smtClean="0"/>
              <a:t> </a:t>
            </a:r>
            <a:r>
              <a:rPr lang="en-US" b="1" dirty="0" err="1" smtClean="0"/>
              <a:t>piuttosto</a:t>
            </a:r>
            <a:r>
              <a:rPr lang="en-US" b="1" dirty="0" smtClean="0"/>
              <a:t> </a:t>
            </a:r>
            <a:r>
              <a:rPr lang="en-US" b="1" dirty="0" err="1" smtClean="0"/>
              <a:t>che</a:t>
            </a:r>
            <a:r>
              <a:rPr lang="en-US" b="1" dirty="0" smtClean="0"/>
              <a:t> del </a:t>
            </a:r>
            <a:r>
              <a:rPr lang="en-US" b="1" dirty="0" err="1" smtClean="0"/>
              <a:t>loro</a:t>
            </a:r>
            <a:r>
              <a:rPr lang="en-US" b="1" dirty="0" smtClean="0"/>
              <a:t> </a:t>
            </a:r>
            <a:r>
              <a:rPr lang="en-US" b="1" dirty="0" err="1" smtClean="0"/>
              <a:t>cellulare</a:t>
            </a:r>
            <a:r>
              <a:rPr lang="en-US" b="1" dirty="0" smtClean="0"/>
              <a:t>.</a:t>
            </a:r>
          </a:p>
          <a:p>
            <a:pPr marL="0" indent="0" algn="ctr">
              <a:lnSpc>
                <a:spcPct val="100000"/>
              </a:lnSpc>
              <a:spcBef>
                <a:spcPts val="0"/>
              </a:spcBef>
              <a:buNone/>
            </a:pPr>
            <a:r>
              <a:rPr lang="en-US" dirty="0" smtClean="0"/>
              <a:t>(Total for Question = 12 marks) </a:t>
            </a:r>
          </a:p>
          <a:p>
            <a:pPr marL="0" marR="0" lvl="0" indent="0" algn="ctr" defTabSz="914400" eaLnBrk="1" fontAlgn="auto" latinLnBrk="0" hangingPunct="1">
              <a:lnSpc>
                <a:spcPct val="100000"/>
              </a:lnSpc>
              <a:spcBef>
                <a:spcPts val="0"/>
              </a:spcBef>
              <a:spcAft>
                <a:spcPts val="0"/>
              </a:spcAft>
              <a:buClrTx/>
              <a:buSzTx/>
              <a:buFontTx/>
              <a:buNone/>
              <a:tabLst/>
              <a:defRPr/>
            </a:pPr>
            <a:r>
              <a:rPr lang="en-US" b="1" dirty="0" smtClean="0">
                <a:solidFill>
                  <a:srgbClr val="002060"/>
                </a:solidFill>
              </a:rPr>
              <a:t>According to a survey, youngsters nowadays are attached to their smartphones. They are so addicted to them that the majority of Italians between the age of thirteen and twenty four, say they cannot go out without a mobile phone. They want to stay connected everywhere, all day long. Many </a:t>
            </a:r>
            <a:r>
              <a:rPr lang="en-US" b="1" dirty="0">
                <a:solidFill>
                  <a:srgbClr val="002060"/>
                </a:solidFill>
              </a:rPr>
              <a:t>I</a:t>
            </a:r>
            <a:r>
              <a:rPr lang="en-US" b="1" dirty="0" smtClean="0">
                <a:solidFill>
                  <a:srgbClr val="002060"/>
                </a:solidFill>
              </a:rPr>
              <a:t>talian teenagers prefer to do without TV, rather than their mobile.</a:t>
            </a:r>
            <a:endParaRPr lang="en-US" b="1" dirty="0">
              <a:solidFill>
                <a:srgbClr val="002060"/>
              </a:solidFill>
            </a:endParaRPr>
          </a:p>
        </p:txBody>
      </p:sp>
      <p:sp>
        <p:nvSpPr>
          <p:cNvPr id="4" name="Rectangle 3"/>
          <p:cNvSpPr/>
          <p:nvPr/>
        </p:nvSpPr>
        <p:spPr>
          <a:xfrm>
            <a:off x="72483" y="3862619"/>
            <a:ext cx="12047034" cy="2642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677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0103"/>
          </a:xfrm>
        </p:spPr>
        <p:txBody>
          <a:bodyPr>
            <a:noAutofit/>
          </a:bodyPr>
          <a:lstStyle/>
          <a:p>
            <a:r>
              <a:rPr lang="en-US" sz="5400" b="1" u="sng" dirty="0"/>
              <a:t>Local area, holidays and travel: </a:t>
            </a:r>
            <a:r>
              <a:rPr lang="en-US" sz="5400" b="1" u="sng" dirty="0" smtClean="0"/>
              <a:t>weather /12 </a:t>
            </a:r>
            <a:endParaRPr lang="en-US" sz="5400" b="1" u="sng" dirty="0"/>
          </a:p>
        </p:txBody>
      </p:sp>
      <p:sp>
        <p:nvSpPr>
          <p:cNvPr id="3" name="Content Placeholder 2"/>
          <p:cNvSpPr>
            <a:spLocks noGrp="1"/>
          </p:cNvSpPr>
          <p:nvPr>
            <p:ph idx="1"/>
          </p:nvPr>
        </p:nvSpPr>
        <p:spPr>
          <a:xfrm>
            <a:off x="0" y="791735"/>
            <a:ext cx="12192000" cy="6066265"/>
          </a:xfrm>
        </p:spPr>
        <p:txBody>
          <a:bodyPr>
            <a:noAutofit/>
          </a:bodyPr>
          <a:lstStyle/>
          <a:p>
            <a:pPr marL="0" indent="0" algn="ctr">
              <a:lnSpc>
                <a:spcPct val="100000"/>
              </a:lnSpc>
              <a:spcBef>
                <a:spcPts val="0"/>
              </a:spcBef>
              <a:buNone/>
            </a:pPr>
            <a:r>
              <a:rPr lang="en-US" sz="3200" b="1" dirty="0" err="1" smtClean="0"/>
              <a:t>L’Italia</a:t>
            </a:r>
            <a:r>
              <a:rPr lang="en-US" sz="3200" b="1" dirty="0" smtClean="0"/>
              <a:t> </a:t>
            </a:r>
            <a:r>
              <a:rPr lang="en-US" sz="3200" b="1" dirty="0" err="1" smtClean="0"/>
              <a:t>é</a:t>
            </a:r>
            <a:r>
              <a:rPr lang="en-US" sz="3200" b="1" dirty="0" smtClean="0"/>
              <a:t> un </a:t>
            </a:r>
            <a:r>
              <a:rPr lang="en-US" sz="3200" b="1" dirty="0" err="1"/>
              <a:t>P</a:t>
            </a:r>
            <a:r>
              <a:rPr lang="en-US" sz="3200" b="1" dirty="0" err="1" smtClean="0"/>
              <a:t>aese</a:t>
            </a:r>
            <a:r>
              <a:rPr lang="en-US" sz="3200" b="1" dirty="0" smtClean="0"/>
              <a:t> </a:t>
            </a:r>
            <a:r>
              <a:rPr lang="en-US" sz="3200" b="1" dirty="0" err="1" smtClean="0"/>
              <a:t>meraviglioso</a:t>
            </a:r>
            <a:r>
              <a:rPr lang="en-US" sz="3200" b="1" dirty="0" smtClean="0"/>
              <a:t> in </a:t>
            </a:r>
            <a:r>
              <a:rPr lang="en-US" sz="3200" b="1" dirty="0" err="1" smtClean="0"/>
              <a:t>quanto</a:t>
            </a:r>
            <a:r>
              <a:rPr lang="en-US" sz="3200" b="1" dirty="0" smtClean="0"/>
              <a:t> </a:t>
            </a:r>
            <a:r>
              <a:rPr lang="en-US" sz="3200" b="1" dirty="0" err="1" smtClean="0"/>
              <a:t>offre</a:t>
            </a:r>
            <a:r>
              <a:rPr lang="en-US" sz="3200" b="1" dirty="0" smtClean="0"/>
              <a:t> non solo mare, ma </a:t>
            </a:r>
            <a:r>
              <a:rPr lang="en-US" sz="3200" b="1" dirty="0" err="1" smtClean="0"/>
              <a:t>anche</a:t>
            </a:r>
            <a:r>
              <a:rPr lang="en-US" sz="3200" b="1" dirty="0" smtClean="0"/>
              <a:t> </a:t>
            </a:r>
            <a:r>
              <a:rPr lang="en-US" sz="3200" b="1" dirty="0" err="1" smtClean="0"/>
              <a:t>campagna</a:t>
            </a:r>
            <a:r>
              <a:rPr lang="en-US" sz="3200" b="1" dirty="0" smtClean="0"/>
              <a:t> e </a:t>
            </a:r>
            <a:r>
              <a:rPr lang="en-US" sz="3200" b="1" dirty="0" err="1" smtClean="0"/>
              <a:t>montagna</a:t>
            </a:r>
            <a:r>
              <a:rPr lang="en-US" sz="3200" b="1" dirty="0" smtClean="0"/>
              <a:t>. Il </a:t>
            </a:r>
            <a:r>
              <a:rPr lang="en-US" sz="3200" b="1" dirty="0" err="1" smtClean="0"/>
              <a:t>clima</a:t>
            </a:r>
            <a:r>
              <a:rPr lang="en-US" sz="3200" b="1" dirty="0" smtClean="0"/>
              <a:t> </a:t>
            </a:r>
            <a:r>
              <a:rPr lang="en-US" sz="3200" b="1" dirty="0" err="1" smtClean="0"/>
              <a:t>é</a:t>
            </a:r>
            <a:r>
              <a:rPr lang="en-US" sz="3200" b="1" dirty="0" smtClean="0"/>
              <a:t> mite </a:t>
            </a:r>
            <a:r>
              <a:rPr lang="en-US" sz="3200" b="1" dirty="0" err="1" smtClean="0"/>
              <a:t>nelle</a:t>
            </a:r>
            <a:r>
              <a:rPr lang="en-US" sz="3200" b="1" dirty="0" smtClean="0"/>
              <a:t> zone </a:t>
            </a:r>
            <a:r>
              <a:rPr lang="en-US" sz="3200" b="1" dirty="0" err="1" smtClean="0"/>
              <a:t>costiere</a:t>
            </a:r>
            <a:r>
              <a:rPr lang="en-US" sz="3200" b="1" dirty="0" smtClean="0"/>
              <a:t> ma </a:t>
            </a:r>
            <a:r>
              <a:rPr lang="en-US" sz="3200" b="1" dirty="0" err="1" smtClean="0"/>
              <a:t>freddo</a:t>
            </a:r>
            <a:r>
              <a:rPr lang="en-US" sz="3200" b="1" dirty="0" smtClean="0"/>
              <a:t> e </a:t>
            </a:r>
            <a:r>
              <a:rPr lang="en-US" sz="3200" b="1" dirty="0" err="1" smtClean="0"/>
              <a:t>nevoso</a:t>
            </a:r>
            <a:r>
              <a:rPr lang="en-US" sz="3200" b="1" dirty="0" smtClean="0"/>
              <a:t> </a:t>
            </a:r>
            <a:r>
              <a:rPr lang="en-US" sz="3200" b="1" dirty="0" err="1" smtClean="0"/>
              <a:t>nelle</a:t>
            </a:r>
            <a:r>
              <a:rPr lang="en-US" sz="3200" b="1" dirty="0" smtClean="0"/>
              <a:t> zone montane. Il </a:t>
            </a:r>
            <a:r>
              <a:rPr lang="en-US" sz="3200" b="1" dirty="0" err="1" smtClean="0"/>
              <a:t>nord</a:t>
            </a:r>
            <a:r>
              <a:rPr lang="en-US" sz="3200" b="1" dirty="0" smtClean="0"/>
              <a:t> Italia </a:t>
            </a:r>
            <a:r>
              <a:rPr lang="en-US" sz="3200" b="1" dirty="0" err="1" smtClean="0"/>
              <a:t>é</a:t>
            </a:r>
            <a:r>
              <a:rPr lang="en-US" sz="3200" b="1" dirty="0" smtClean="0"/>
              <a:t> </a:t>
            </a:r>
            <a:r>
              <a:rPr lang="en-US" sz="3200" b="1" dirty="0" err="1" smtClean="0"/>
              <a:t>spesso</a:t>
            </a:r>
            <a:r>
              <a:rPr lang="en-US" sz="3200" b="1" dirty="0" smtClean="0"/>
              <a:t> </a:t>
            </a:r>
            <a:r>
              <a:rPr lang="en-US" sz="3200" b="1" dirty="0" err="1" smtClean="0"/>
              <a:t>soggetto</a:t>
            </a:r>
            <a:r>
              <a:rPr lang="en-US" sz="3200" b="1" dirty="0" smtClean="0"/>
              <a:t> ad </a:t>
            </a:r>
            <a:r>
              <a:rPr lang="en-US" sz="3200" b="1" dirty="0" err="1" smtClean="0"/>
              <a:t>inondazioni</a:t>
            </a:r>
            <a:r>
              <a:rPr lang="en-US" sz="3200" b="1" dirty="0" smtClean="0"/>
              <a:t>, </a:t>
            </a:r>
            <a:r>
              <a:rPr lang="en-US" sz="3200" b="1" dirty="0" err="1" smtClean="0"/>
              <a:t>mentre</a:t>
            </a:r>
            <a:r>
              <a:rPr lang="en-US" sz="3200" b="1" dirty="0" smtClean="0"/>
              <a:t> </a:t>
            </a:r>
            <a:r>
              <a:rPr lang="en-US" sz="3200" b="1" dirty="0" err="1" smtClean="0"/>
              <a:t>il</a:t>
            </a:r>
            <a:r>
              <a:rPr lang="en-US" sz="3200" b="1" dirty="0" smtClean="0"/>
              <a:t> </a:t>
            </a:r>
            <a:r>
              <a:rPr lang="en-US" sz="3200" b="1" dirty="0" err="1" smtClean="0"/>
              <a:t>centro</a:t>
            </a:r>
            <a:r>
              <a:rPr lang="en-US" sz="3200" b="1" dirty="0" smtClean="0"/>
              <a:t> Italia a </a:t>
            </a:r>
            <a:r>
              <a:rPr lang="en-US" sz="3200" b="1" dirty="0" err="1" smtClean="0"/>
              <a:t>terremoti</a:t>
            </a:r>
            <a:r>
              <a:rPr lang="en-US" sz="3200" b="1" dirty="0" smtClean="0"/>
              <a:t>. Il </a:t>
            </a:r>
            <a:r>
              <a:rPr lang="en-US" sz="3200" b="1" dirty="0" err="1" smtClean="0"/>
              <a:t>bollettino</a:t>
            </a:r>
            <a:r>
              <a:rPr lang="en-US" sz="3200" b="1" dirty="0" smtClean="0"/>
              <a:t> </a:t>
            </a:r>
            <a:r>
              <a:rPr lang="en-US" sz="3200" b="1" dirty="0" err="1" smtClean="0"/>
              <a:t>metereologico</a:t>
            </a:r>
            <a:r>
              <a:rPr lang="en-US" sz="3200" b="1" dirty="0" smtClean="0"/>
              <a:t> di </a:t>
            </a:r>
            <a:r>
              <a:rPr lang="en-US" sz="3200" b="1" dirty="0" err="1" smtClean="0"/>
              <a:t>domani</a:t>
            </a:r>
            <a:r>
              <a:rPr lang="en-US" sz="3200" b="1" dirty="0" smtClean="0"/>
              <a:t>, </a:t>
            </a:r>
            <a:r>
              <a:rPr lang="en-US" sz="3200" b="1" dirty="0" err="1" smtClean="0"/>
              <a:t>però</a:t>
            </a:r>
            <a:r>
              <a:rPr lang="en-US" sz="3200" b="1" dirty="0" smtClean="0"/>
              <a:t>, </a:t>
            </a:r>
            <a:r>
              <a:rPr lang="en-US" sz="3200" b="1" dirty="0" err="1" smtClean="0"/>
              <a:t>annuncia</a:t>
            </a:r>
            <a:r>
              <a:rPr lang="en-US" sz="3200" b="1" dirty="0" smtClean="0"/>
              <a:t> sole e </a:t>
            </a:r>
            <a:r>
              <a:rPr lang="en-US" sz="3200" b="1" dirty="0" err="1" smtClean="0"/>
              <a:t>caldo</a:t>
            </a:r>
            <a:r>
              <a:rPr lang="en-US" sz="3200" b="1" dirty="0" smtClean="0"/>
              <a:t> in quasi </a:t>
            </a:r>
            <a:r>
              <a:rPr lang="en-US" sz="3200" b="1" dirty="0" err="1" smtClean="0"/>
              <a:t>tutto</a:t>
            </a:r>
            <a:r>
              <a:rPr lang="en-US" sz="3200" b="1" dirty="0" smtClean="0"/>
              <a:t> lo </a:t>
            </a:r>
            <a:r>
              <a:rPr lang="en-US" sz="3200" b="1" dirty="0" err="1" smtClean="0"/>
              <a:t>Stivale</a:t>
            </a:r>
            <a:r>
              <a:rPr lang="en-US" sz="3200" b="1" dirty="0" smtClean="0"/>
              <a:t>. </a:t>
            </a:r>
          </a:p>
          <a:p>
            <a:pPr marL="0" lvl="0" indent="0" algn="ctr">
              <a:lnSpc>
                <a:spcPct val="100000"/>
              </a:lnSpc>
              <a:spcBef>
                <a:spcPts val="0"/>
              </a:spcBef>
              <a:buNone/>
              <a:defRPr/>
            </a:pPr>
            <a:r>
              <a:rPr lang="en-US" sz="3200" b="1" dirty="0" smtClean="0">
                <a:solidFill>
                  <a:srgbClr val="002060"/>
                </a:solidFill>
              </a:rPr>
              <a:t>Italy is a wonderful country as it offers not only the sea, but also  the countryside and mountains. The climate is mild by the coast but cold and snowy in the mountains. Northern Italy is often subject to flooding, whilst the </a:t>
            </a:r>
            <a:r>
              <a:rPr lang="en-US" sz="3200" b="1" dirty="0" err="1" smtClean="0">
                <a:solidFill>
                  <a:srgbClr val="002060"/>
                </a:solidFill>
              </a:rPr>
              <a:t>centre</a:t>
            </a:r>
            <a:r>
              <a:rPr lang="en-US" sz="3200" b="1" dirty="0" smtClean="0">
                <a:solidFill>
                  <a:srgbClr val="002060"/>
                </a:solidFill>
              </a:rPr>
              <a:t> of Italy to earthquakes. Tomorrow’s weather, however, forecasts sunshine and hot weather almost everywhere in Italy.</a:t>
            </a:r>
            <a:endParaRPr lang="en-US" sz="3200" b="1" dirty="0">
              <a:solidFill>
                <a:srgbClr val="002060"/>
              </a:solidFill>
            </a:endParaRPr>
          </a:p>
        </p:txBody>
      </p:sp>
      <p:sp>
        <p:nvSpPr>
          <p:cNvPr id="4" name="Rectangle 3"/>
          <p:cNvSpPr/>
          <p:nvPr/>
        </p:nvSpPr>
        <p:spPr>
          <a:xfrm>
            <a:off x="72483" y="3862619"/>
            <a:ext cx="12047034" cy="28810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85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32766"/>
          </a:xfrm>
        </p:spPr>
        <p:txBody>
          <a:bodyPr>
            <a:normAutofit/>
          </a:bodyPr>
          <a:lstStyle/>
          <a:p>
            <a:pPr algn="ctr"/>
            <a:r>
              <a:rPr lang="en-US" sz="4800" b="1" u="sng" dirty="0"/>
              <a:t>Local area, holidays and travel: </a:t>
            </a:r>
            <a:r>
              <a:rPr lang="en-US" sz="4800" b="1" u="sng" dirty="0" smtClean="0"/>
              <a:t>holidays</a:t>
            </a:r>
            <a:endParaRPr lang="en-US" sz="4800" b="1" u="sng" dirty="0"/>
          </a:p>
        </p:txBody>
      </p:sp>
      <p:sp>
        <p:nvSpPr>
          <p:cNvPr id="3" name="Content Placeholder 2"/>
          <p:cNvSpPr>
            <a:spLocks noGrp="1"/>
          </p:cNvSpPr>
          <p:nvPr>
            <p:ph idx="1"/>
          </p:nvPr>
        </p:nvSpPr>
        <p:spPr>
          <a:xfrm>
            <a:off x="0" y="1032766"/>
            <a:ext cx="12192000" cy="5825234"/>
          </a:xfrm>
        </p:spPr>
        <p:txBody>
          <a:bodyPr>
            <a:normAutofit/>
          </a:bodyPr>
          <a:lstStyle/>
          <a:p>
            <a:pPr marL="0" indent="0" algn="ctr">
              <a:lnSpc>
                <a:spcPct val="100000"/>
              </a:lnSpc>
              <a:spcBef>
                <a:spcPts val="0"/>
              </a:spcBef>
              <a:buNone/>
            </a:pPr>
            <a:r>
              <a:rPr lang="en-US" sz="3200" b="1" dirty="0" smtClean="0"/>
              <a:t>Ha </a:t>
            </a:r>
            <a:r>
              <a:rPr lang="en-US" sz="3200" b="1" dirty="0" err="1" smtClean="0"/>
              <a:t>qualche</a:t>
            </a:r>
            <a:r>
              <a:rPr lang="en-US" sz="3200" b="1" dirty="0" smtClean="0"/>
              <a:t> idea di </a:t>
            </a:r>
            <a:r>
              <a:rPr lang="en-US" sz="3200" b="1" dirty="0" err="1" smtClean="0"/>
              <a:t>posti</a:t>
            </a:r>
            <a:r>
              <a:rPr lang="en-US" sz="3200" b="1" dirty="0"/>
              <a:t> </a:t>
            </a:r>
            <a:r>
              <a:rPr lang="en-US" sz="3200" b="1" dirty="0" err="1" smtClean="0"/>
              <a:t>interessanti</a:t>
            </a:r>
            <a:r>
              <a:rPr lang="en-US" sz="3200" b="1" dirty="0" smtClean="0"/>
              <a:t> dove </a:t>
            </a:r>
            <a:r>
              <a:rPr lang="en-US" sz="3200" b="1" dirty="0" err="1" smtClean="0"/>
              <a:t>trascorrere</a:t>
            </a:r>
            <a:r>
              <a:rPr lang="en-US" sz="3200" b="1" dirty="0" smtClean="0"/>
              <a:t> le </a:t>
            </a:r>
            <a:r>
              <a:rPr lang="en-US" sz="3200" b="1" dirty="0" err="1" smtClean="0"/>
              <a:t>vacanze</a:t>
            </a:r>
            <a:r>
              <a:rPr lang="en-US" sz="3200" b="1" dirty="0" smtClean="0"/>
              <a:t> in </a:t>
            </a:r>
            <a:r>
              <a:rPr lang="en-US" sz="3200" b="1" dirty="0" err="1" smtClean="0"/>
              <a:t>famiglia</a:t>
            </a:r>
            <a:r>
              <a:rPr lang="en-US" sz="3200" b="1" dirty="0" smtClean="0"/>
              <a:t> in Europa? Sa se </a:t>
            </a:r>
            <a:r>
              <a:rPr lang="en-US" sz="3200" b="1" dirty="0" err="1" smtClean="0"/>
              <a:t>c’é</a:t>
            </a:r>
            <a:r>
              <a:rPr lang="en-US" sz="3200" b="1" dirty="0" smtClean="0"/>
              <a:t> </a:t>
            </a:r>
            <a:r>
              <a:rPr lang="en-US" sz="3200" b="1" dirty="0" err="1" smtClean="0"/>
              <a:t>bisogno</a:t>
            </a:r>
            <a:r>
              <a:rPr lang="en-US" sz="3200" b="1" dirty="0" smtClean="0"/>
              <a:t> di </a:t>
            </a:r>
            <a:r>
              <a:rPr lang="en-US" sz="3200" b="1" dirty="0" err="1" smtClean="0"/>
              <a:t>passaporto</a:t>
            </a:r>
            <a:r>
              <a:rPr lang="en-US" sz="3200" b="1" dirty="0" smtClean="0"/>
              <a:t> per </a:t>
            </a:r>
            <a:r>
              <a:rPr lang="en-US" sz="3200" b="1" dirty="0" err="1" smtClean="0"/>
              <a:t>soggiornare</a:t>
            </a:r>
            <a:r>
              <a:rPr lang="en-US" sz="3200" b="1" dirty="0" smtClean="0"/>
              <a:t> in Europa? Io </a:t>
            </a:r>
            <a:r>
              <a:rPr lang="en-US" sz="3200" b="1" dirty="0" err="1" smtClean="0"/>
              <a:t>ed</a:t>
            </a:r>
            <a:r>
              <a:rPr lang="en-US" sz="3200" b="1" dirty="0" smtClean="0"/>
              <a:t> </a:t>
            </a:r>
            <a:r>
              <a:rPr lang="en-US" sz="3200" b="1" dirty="0" err="1" smtClean="0"/>
              <a:t>i</a:t>
            </a:r>
            <a:r>
              <a:rPr lang="en-US" sz="3200" b="1" dirty="0" smtClean="0"/>
              <a:t> </a:t>
            </a:r>
            <a:r>
              <a:rPr lang="en-US" sz="3200" b="1" dirty="0" err="1" smtClean="0"/>
              <a:t>miei</a:t>
            </a:r>
            <a:r>
              <a:rPr lang="en-US" sz="3200" b="1" dirty="0" smtClean="0"/>
              <a:t> </a:t>
            </a:r>
            <a:r>
              <a:rPr lang="en-US" sz="3200" b="1" dirty="0" err="1" smtClean="0"/>
              <a:t>figli</a:t>
            </a:r>
            <a:r>
              <a:rPr lang="en-US" sz="3200" b="1" dirty="0" smtClean="0"/>
              <a:t> </a:t>
            </a:r>
            <a:r>
              <a:rPr lang="en-US" sz="3200" b="1" dirty="0" err="1" smtClean="0"/>
              <a:t>siamo</a:t>
            </a:r>
            <a:r>
              <a:rPr lang="en-US" sz="3200" b="1" dirty="0" smtClean="0"/>
              <a:t> </a:t>
            </a:r>
            <a:r>
              <a:rPr lang="en-US" sz="3200" b="1" dirty="0" err="1" smtClean="0"/>
              <a:t>italiani</a:t>
            </a:r>
            <a:r>
              <a:rPr lang="en-US" sz="3200" b="1" dirty="0" smtClean="0"/>
              <a:t> </a:t>
            </a:r>
            <a:r>
              <a:rPr lang="mr-IN" sz="3200" b="1" dirty="0" smtClean="0"/>
              <a:t>–</a:t>
            </a:r>
            <a:r>
              <a:rPr lang="en-US" sz="3200" b="1" dirty="0" smtClean="0"/>
              <a:t> </a:t>
            </a:r>
            <a:r>
              <a:rPr lang="en-US" sz="3200" b="1" dirty="0" err="1" smtClean="0"/>
              <a:t>abbiamo</a:t>
            </a:r>
            <a:r>
              <a:rPr lang="en-US" sz="3200" b="1" dirty="0" smtClean="0"/>
              <a:t> </a:t>
            </a:r>
            <a:r>
              <a:rPr lang="en-US" sz="3200" b="1" dirty="0" err="1" smtClean="0"/>
              <a:t>tutti</a:t>
            </a:r>
            <a:r>
              <a:rPr lang="en-US" sz="3200" b="1" dirty="0" smtClean="0"/>
              <a:t> la carta </a:t>
            </a:r>
            <a:r>
              <a:rPr lang="en-US" sz="3200" b="1" dirty="0" err="1" smtClean="0"/>
              <a:t>d’identità</a:t>
            </a:r>
            <a:r>
              <a:rPr lang="en-US" sz="3200" b="1" dirty="0" smtClean="0"/>
              <a:t>. Ho </a:t>
            </a:r>
            <a:r>
              <a:rPr lang="en-US" sz="3200" b="1" dirty="0" err="1" smtClean="0"/>
              <a:t>trascorso</a:t>
            </a:r>
            <a:r>
              <a:rPr lang="en-US" sz="3200" b="1" dirty="0" smtClean="0"/>
              <a:t> </a:t>
            </a:r>
            <a:r>
              <a:rPr lang="en-US" sz="3200" b="1" dirty="0" err="1" smtClean="0"/>
              <a:t>il</a:t>
            </a:r>
            <a:r>
              <a:rPr lang="en-US" sz="3200" b="1" dirty="0" smtClean="0"/>
              <a:t> </a:t>
            </a:r>
            <a:r>
              <a:rPr lang="en-US" sz="3200" b="1" dirty="0" err="1" smtClean="0"/>
              <a:t>mio</a:t>
            </a:r>
            <a:r>
              <a:rPr lang="en-US" sz="3200" b="1" dirty="0" smtClean="0"/>
              <a:t> ultimo </a:t>
            </a:r>
            <a:r>
              <a:rPr lang="en-US" sz="3200" b="1" dirty="0" err="1" smtClean="0"/>
              <a:t>compleanno</a:t>
            </a:r>
            <a:r>
              <a:rPr lang="en-US" sz="3200" b="1" dirty="0" smtClean="0"/>
              <a:t> in </a:t>
            </a:r>
            <a:r>
              <a:rPr lang="en-US" sz="3200" b="1" dirty="0" err="1"/>
              <a:t>I</a:t>
            </a:r>
            <a:r>
              <a:rPr lang="en-US" sz="3200" b="1" dirty="0" err="1" smtClean="0"/>
              <a:t>nghilterra</a:t>
            </a:r>
            <a:r>
              <a:rPr lang="en-US" sz="3200" b="1" dirty="0" smtClean="0"/>
              <a:t> e, </a:t>
            </a:r>
            <a:r>
              <a:rPr lang="en-US" sz="3200" b="1" dirty="0" err="1" smtClean="0"/>
              <a:t>francamente</a:t>
            </a:r>
            <a:r>
              <a:rPr lang="en-US" sz="3200" b="1" dirty="0" smtClean="0"/>
              <a:t>, </a:t>
            </a:r>
            <a:r>
              <a:rPr lang="en-US" sz="3200" b="1" dirty="0" err="1" smtClean="0"/>
              <a:t>sono</a:t>
            </a:r>
            <a:r>
              <a:rPr lang="en-US" sz="3200" b="1" dirty="0" smtClean="0"/>
              <a:t> </a:t>
            </a:r>
            <a:r>
              <a:rPr lang="en-US" sz="3200" b="1" dirty="0" err="1" smtClean="0"/>
              <a:t>rimasta</a:t>
            </a:r>
            <a:r>
              <a:rPr lang="en-US" sz="3200" b="1" dirty="0" smtClean="0"/>
              <a:t> molto </a:t>
            </a:r>
            <a:r>
              <a:rPr lang="en-US" sz="3200" b="1" dirty="0" err="1" smtClean="0"/>
              <a:t>contenta</a:t>
            </a:r>
            <a:r>
              <a:rPr lang="en-US" sz="3200" b="1" dirty="0" smtClean="0"/>
              <a:t>!</a:t>
            </a:r>
          </a:p>
          <a:p>
            <a:pPr marL="0" indent="0" algn="ctr">
              <a:lnSpc>
                <a:spcPct val="100000"/>
              </a:lnSpc>
              <a:spcBef>
                <a:spcPts val="0"/>
              </a:spcBef>
              <a:buNone/>
            </a:pPr>
            <a:r>
              <a:rPr lang="en-US" sz="3200" dirty="0"/>
              <a:t>(Total for Question = 12 marks) </a:t>
            </a:r>
            <a:endParaRPr lang="en-US" sz="3200" b="1"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3200" b="1" dirty="0" smtClean="0">
                <a:solidFill>
                  <a:srgbClr val="002060"/>
                </a:solidFill>
              </a:rPr>
              <a:t>Do you have any idea of interesting places where to spend family holidays in Europe? Do you know if people need a passport to stay in Europe? My children and I are </a:t>
            </a:r>
            <a:r>
              <a:rPr lang="en-US" sz="3200" b="1" dirty="0">
                <a:solidFill>
                  <a:srgbClr val="002060"/>
                </a:solidFill>
              </a:rPr>
              <a:t>I</a:t>
            </a:r>
            <a:r>
              <a:rPr lang="en-US" sz="3200" b="1" dirty="0" smtClean="0">
                <a:solidFill>
                  <a:srgbClr val="002060"/>
                </a:solidFill>
              </a:rPr>
              <a:t>talian </a:t>
            </a:r>
            <a:r>
              <a:rPr lang="mr-IN" sz="3200" b="1" dirty="0" smtClean="0">
                <a:solidFill>
                  <a:srgbClr val="002060"/>
                </a:solidFill>
              </a:rPr>
              <a:t>–</a:t>
            </a:r>
            <a:r>
              <a:rPr lang="en-US" sz="3200" b="1" dirty="0" smtClean="0">
                <a:solidFill>
                  <a:srgbClr val="002060"/>
                </a:solidFill>
              </a:rPr>
              <a:t> we all have an ID card. I spent my last birthday in England and , frankly, I was really happy.</a:t>
            </a:r>
            <a:endParaRPr lang="en-US" sz="3200" b="1" dirty="0">
              <a:solidFill>
                <a:srgbClr val="002060"/>
              </a:solidFill>
            </a:endParaRPr>
          </a:p>
        </p:txBody>
      </p:sp>
      <p:sp>
        <p:nvSpPr>
          <p:cNvPr id="4" name="Rectangle 3"/>
          <p:cNvSpPr/>
          <p:nvPr/>
        </p:nvSpPr>
        <p:spPr>
          <a:xfrm>
            <a:off x="72483" y="4091219"/>
            <a:ext cx="12047034" cy="2642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173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190"/>
          </a:xfrm>
        </p:spPr>
        <p:txBody>
          <a:bodyPr/>
          <a:lstStyle/>
          <a:p>
            <a:pPr algn="ctr"/>
            <a:r>
              <a:rPr lang="en-US" b="1" u="sng" dirty="0" smtClean="0"/>
              <a:t>School</a:t>
            </a:r>
            <a:r>
              <a:rPr lang="en-US" b="1" u="sng" dirty="0"/>
              <a:t>: celebrating success </a:t>
            </a:r>
          </a:p>
        </p:txBody>
      </p:sp>
      <p:sp>
        <p:nvSpPr>
          <p:cNvPr id="3" name="Content Placeholder 2"/>
          <p:cNvSpPr>
            <a:spLocks noGrp="1"/>
          </p:cNvSpPr>
          <p:nvPr>
            <p:ph idx="1"/>
          </p:nvPr>
        </p:nvSpPr>
        <p:spPr>
          <a:xfrm>
            <a:off x="0" y="825191"/>
            <a:ext cx="12192000" cy="5492337"/>
          </a:xfrm>
        </p:spPr>
        <p:txBody>
          <a:bodyPr>
            <a:noAutofit/>
          </a:bodyPr>
          <a:lstStyle/>
          <a:p>
            <a:pPr marL="0" indent="0" algn="ctr">
              <a:lnSpc>
                <a:spcPct val="100000"/>
              </a:lnSpc>
              <a:spcBef>
                <a:spcPts val="0"/>
              </a:spcBef>
              <a:buNone/>
            </a:pPr>
            <a:r>
              <a:rPr lang="en-US" sz="3200" b="1" dirty="0" smtClean="0"/>
              <a:t>La </a:t>
            </a:r>
            <a:r>
              <a:rPr lang="en-US" sz="3200" b="1" dirty="0" err="1" smtClean="0"/>
              <a:t>scuola</a:t>
            </a:r>
            <a:r>
              <a:rPr lang="en-US" sz="3200" b="1" dirty="0" smtClean="0"/>
              <a:t> </a:t>
            </a:r>
            <a:r>
              <a:rPr lang="en-US" sz="3200" b="1" dirty="0" err="1" smtClean="0"/>
              <a:t>offre</a:t>
            </a:r>
            <a:r>
              <a:rPr lang="en-US" sz="3200" b="1" dirty="0" smtClean="0"/>
              <a:t> </a:t>
            </a:r>
            <a:r>
              <a:rPr lang="en-US" sz="3200" b="1" dirty="0" err="1" smtClean="0"/>
              <a:t>delle</a:t>
            </a:r>
            <a:r>
              <a:rPr lang="en-US" sz="3200" b="1" dirty="0" smtClean="0"/>
              <a:t> </a:t>
            </a:r>
            <a:r>
              <a:rPr lang="en-US" sz="3200" b="1" dirty="0" err="1" smtClean="0"/>
              <a:t>borse</a:t>
            </a:r>
            <a:r>
              <a:rPr lang="en-US" sz="3200" b="1" dirty="0" smtClean="0"/>
              <a:t> di studio per </a:t>
            </a:r>
            <a:r>
              <a:rPr lang="en-US" sz="3200" b="1" dirty="0" err="1" smtClean="0"/>
              <a:t>premiare</a:t>
            </a:r>
            <a:r>
              <a:rPr lang="en-US" sz="3200" b="1" dirty="0" smtClean="0"/>
              <a:t> </a:t>
            </a:r>
            <a:r>
              <a:rPr lang="en-US" sz="3200" b="1" dirty="0" err="1" smtClean="0"/>
              <a:t>gli</a:t>
            </a:r>
            <a:r>
              <a:rPr lang="en-US" sz="3200" b="1" dirty="0" smtClean="0"/>
              <a:t> </a:t>
            </a:r>
            <a:r>
              <a:rPr lang="en-US" sz="3200" b="1" dirty="0" err="1" smtClean="0"/>
              <a:t>alunni</a:t>
            </a:r>
            <a:r>
              <a:rPr lang="en-US" sz="3200" b="1" dirty="0" smtClean="0"/>
              <a:t> </a:t>
            </a:r>
            <a:r>
              <a:rPr lang="en-US" sz="3200" b="1" dirty="0" err="1" smtClean="0"/>
              <a:t>che</a:t>
            </a:r>
            <a:r>
              <a:rPr lang="en-US" sz="3200" b="1" dirty="0" smtClean="0"/>
              <a:t> </a:t>
            </a:r>
            <a:r>
              <a:rPr lang="en-US" sz="3200" b="1" dirty="0" err="1" smtClean="0"/>
              <a:t>lavorano</a:t>
            </a:r>
            <a:r>
              <a:rPr lang="en-US" sz="3200" b="1" dirty="0" smtClean="0"/>
              <a:t> </a:t>
            </a:r>
            <a:r>
              <a:rPr lang="en-US" sz="3200" b="1" dirty="0" err="1" smtClean="0"/>
              <a:t>sodo</a:t>
            </a:r>
            <a:r>
              <a:rPr lang="en-US" sz="3200" b="1" dirty="0" smtClean="0"/>
              <a:t>. </a:t>
            </a:r>
            <a:r>
              <a:rPr lang="en-US" sz="3200" b="1" dirty="0" err="1" smtClean="0"/>
              <a:t>Inoltre</a:t>
            </a:r>
            <a:r>
              <a:rPr lang="en-US" sz="3200" b="1" dirty="0" smtClean="0"/>
              <a:t>, </a:t>
            </a:r>
            <a:r>
              <a:rPr lang="en-US" sz="3200" b="1" dirty="0" err="1" smtClean="0"/>
              <a:t>i</a:t>
            </a:r>
            <a:r>
              <a:rPr lang="en-US" sz="3200" b="1" dirty="0" smtClean="0"/>
              <a:t> </a:t>
            </a:r>
            <a:r>
              <a:rPr lang="en-US" sz="3200" b="1" dirty="0" err="1" smtClean="0"/>
              <a:t>professori</a:t>
            </a:r>
            <a:r>
              <a:rPr lang="en-US" sz="3200" b="1" dirty="0" smtClean="0"/>
              <a:t> </a:t>
            </a:r>
            <a:r>
              <a:rPr lang="en-US" sz="3200" b="1" dirty="0" err="1" smtClean="0"/>
              <a:t>si</a:t>
            </a:r>
            <a:r>
              <a:rPr lang="en-US" sz="3200" b="1" dirty="0" smtClean="0"/>
              <a:t> </a:t>
            </a:r>
            <a:r>
              <a:rPr lang="en-US" sz="3200" b="1" dirty="0" err="1" smtClean="0"/>
              <a:t>complimentano</a:t>
            </a:r>
            <a:r>
              <a:rPr lang="en-US" sz="3200" b="1" dirty="0" smtClean="0"/>
              <a:t> con </a:t>
            </a:r>
            <a:r>
              <a:rPr lang="en-US" sz="3200" b="1" dirty="0" err="1" smtClean="0"/>
              <a:t>gli</a:t>
            </a:r>
            <a:r>
              <a:rPr lang="en-US" sz="3200" b="1" dirty="0" smtClean="0"/>
              <a:t> </a:t>
            </a:r>
            <a:r>
              <a:rPr lang="en-US" sz="3200" b="1" dirty="0" err="1" smtClean="0"/>
              <a:t>alunni</a:t>
            </a:r>
            <a:r>
              <a:rPr lang="en-US" sz="3200" b="1" dirty="0" smtClean="0"/>
              <a:t> </a:t>
            </a:r>
            <a:r>
              <a:rPr lang="en-US" sz="3200" b="1" dirty="0" err="1" smtClean="0"/>
              <a:t>modello</a:t>
            </a:r>
            <a:r>
              <a:rPr lang="en-US" sz="3200" b="1" dirty="0" smtClean="0"/>
              <a:t> </a:t>
            </a:r>
            <a:r>
              <a:rPr lang="en-US" sz="3200" b="1" dirty="0" err="1" smtClean="0"/>
              <a:t>che</a:t>
            </a:r>
            <a:r>
              <a:rPr lang="en-US" sz="3200" b="1" dirty="0" smtClean="0"/>
              <a:t> </a:t>
            </a:r>
            <a:r>
              <a:rPr lang="en-US" sz="3200" b="1" dirty="0" err="1" smtClean="0"/>
              <a:t>ottengono</a:t>
            </a:r>
            <a:r>
              <a:rPr lang="en-US" sz="3200" b="1" dirty="0" smtClean="0"/>
              <a:t> </a:t>
            </a:r>
            <a:r>
              <a:rPr lang="en-US" sz="3200" b="1" dirty="0" err="1" smtClean="0"/>
              <a:t>degli</a:t>
            </a:r>
            <a:r>
              <a:rPr lang="en-US" sz="3200" b="1" dirty="0" smtClean="0"/>
              <a:t> </a:t>
            </a:r>
            <a:r>
              <a:rPr lang="en-US" sz="3200" b="1" dirty="0" err="1" smtClean="0"/>
              <a:t>ottimi</a:t>
            </a:r>
            <a:r>
              <a:rPr lang="en-US" sz="3200" b="1" dirty="0" smtClean="0"/>
              <a:t> </a:t>
            </a:r>
            <a:r>
              <a:rPr lang="en-US" sz="3200" b="1" dirty="0" err="1" smtClean="0"/>
              <a:t>risultati</a:t>
            </a:r>
            <a:r>
              <a:rPr lang="en-US" sz="3200" b="1" dirty="0" smtClean="0"/>
              <a:t>. Per </a:t>
            </a:r>
            <a:r>
              <a:rPr lang="en-US" sz="3200" b="1" dirty="0" err="1" smtClean="0"/>
              <a:t>gli</a:t>
            </a:r>
            <a:r>
              <a:rPr lang="en-US" sz="3200" b="1" dirty="0" smtClean="0"/>
              <a:t> </a:t>
            </a:r>
            <a:r>
              <a:rPr lang="en-US" sz="3200" b="1" dirty="0" err="1" smtClean="0"/>
              <a:t>allievi</a:t>
            </a:r>
            <a:r>
              <a:rPr lang="en-US" sz="3200" b="1" dirty="0" smtClean="0"/>
              <a:t>, </a:t>
            </a:r>
            <a:r>
              <a:rPr lang="en-US" sz="3200" b="1" dirty="0" err="1" smtClean="0"/>
              <a:t>i</a:t>
            </a:r>
            <a:r>
              <a:rPr lang="en-US" sz="3200" b="1" dirty="0" smtClean="0"/>
              <a:t> </a:t>
            </a:r>
            <a:r>
              <a:rPr lang="en-US" sz="3200" b="1" dirty="0" err="1" smtClean="0"/>
              <a:t>complimenti</a:t>
            </a:r>
            <a:r>
              <a:rPr lang="en-US" sz="3200" b="1" dirty="0" smtClean="0"/>
              <a:t> </a:t>
            </a:r>
            <a:r>
              <a:rPr lang="en-US" sz="3200" b="1" dirty="0" err="1" smtClean="0"/>
              <a:t>sono</a:t>
            </a:r>
            <a:r>
              <a:rPr lang="en-US" sz="3200" b="1" dirty="0" smtClean="0"/>
              <a:t> </a:t>
            </a:r>
            <a:r>
              <a:rPr lang="en-US" sz="3200" b="1" dirty="0" err="1" smtClean="0"/>
              <a:t>una</a:t>
            </a:r>
            <a:r>
              <a:rPr lang="en-US" sz="3200" b="1" dirty="0" smtClean="0"/>
              <a:t> </a:t>
            </a:r>
            <a:r>
              <a:rPr lang="en-US" sz="3200" b="1" dirty="0" err="1" smtClean="0"/>
              <a:t>buona</a:t>
            </a:r>
            <a:r>
              <a:rPr lang="en-US" sz="3200" b="1" dirty="0" smtClean="0"/>
              <a:t> </a:t>
            </a:r>
            <a:r>
              <a:rPr lang="en-US" sz="3200" b="1" dirty="0" err="1" smtClean="0"/>
              <a:t>ricompensa</a:t>
            </a:r>
            <a:r>
              <a:rPr lang="en-US" sz="3200" b="1" dirty="0" smtClean="0"/>
              <a:t> per </a:t>
            </a:r>
            <a:r>
              <a:rPr lang="en-US" sz="3200" b="1" dirty="0" err="1" smtClean="0"/>
              <a:t>il</a:t>
            </a:r>
            <a:r>
              <a:rPr lang="en-US" sz="3200" b="1" dirty="0" smtClean="0"/>
              <a:t> </a:t>
            </a:r>
            <a:r>
              <a:rPr lang="en-US" sz="3200" b="1" dirty="0" err="1" smtClean="0"/>
              <a:t>duro</a:t>
            </a:r>
            <a:r>
              <a:rPr lang="en-US" sz="3200" b="1" dirty="0" smtClean="0"/>
              <a:t> </a:t>
            </a:r>
            <a:r>
              <a:rPr lang="en-US" sz="3200" b="1" dirty="0" err="1" smtClean="0"/>
              <a:t>lavoro</a:t>
            </a:r>
            <a:r>
              <a:rPr lang="en-US" sz="3200" b="1" dirty="0" smtClean="0"/>
              <a:t>. </a:t>
            </a:r>
            <a:r>
              <a:rPr lang="en-US" sz="3200" b="1" dirty="0" err="1" smtClean="0"/>
              <a:t>Infine</a:t>
            </a:r>
            <a:r>
              <a:rPr lang="en-US" sz="3200" b="1" dirty="0" smtClean="0"/>
              <a:t>, un </a:t>
            </a:r>
            <a:r>
              <a:rPr lang="en-US" sz="3200" b="1" dirty="0" err="1" smtClean="0"/>
              <a:t>premio</a:t>
            </a:r>
            <a:r>
              <a:rPr lang="en-US" sz="3200" b="1" dirty="0" smtClean="0"/>
              <a:t> </a:t>
            </a:r>
            <a:r>
              <a:rPr lang="en-US" sz="3200" b="1" dirty="0" err="1" smtClean="0"/>
              <a:t>verrá</a:t>
            </a:r>
            <a:r>
              <a:rPr lang="en-US" sz="3200" b="1" dirty="0" smtClean="0"/>
              <a:t> </a:t>
            </a:r>
            <a:r>
              <a:rPr lang="en-US" sz="3200" b="1" dirty="0" err="1" smtClean="0"/>
              <a:t>dato</a:t>
            </a:r>
            <a:r>
              <a:rPr lang="en-US" sz="3200" b="1" dirty="0" smtClean="0"/>
              <a:t> </a:t>
            </a:r>
            <a:r>
              <a:rPr lang="en-US" sz="3200" b="1" dirty="0" err="1" smtClean="0"/>
              <a:t>agli</a:t>
            </a:r>
            <a:r>
              <a:rPr lang="en-US" sz="3200" b="1" dirty="0" smtClean="0"/>
              <a:t> </a:t>
            </a:r>
            <a:r>
              <a:rPr lang="en-US" sz="3200" b="1" dirty="0" err="1" smtClean="0"/>
              <a:t>studenti</a:t>
            </a:r>
            <a:r>
              <a:rPr lang="en-US" sz="3200" b="1" dirty="0" smtClean="0"/>
              <a:t> </a:t>
            </a:r>
            <a:r>
              <a:rPr lang="en-US" sz="3200" b="1" dirty="0" err="1" smtClean="0"/>
              <a:t>che</a:t>
            </a:r>
            <a:r>
              <a:rPr lang="en-US" sz="3200" b="1" dirty="0" smtClean="0"/>
              <a:t> </a:t>
            </a:r>
            <a:r>
              <a:rPr lang="en-US" sz="3200" b="1" dirty="0" err="1" smtClean="0"/>
              <a:t>hanno</a:t>
            </a:r>
            <a:r>
              <a:rPr lang="en-US" sz="3200" b="1" dirty="0" smtClean="0"/>
              <a:t> </a:t>
            </a:r>
            <a:r>
              <a:rPr lang="en-US" sz="3200" b="1" dirty="0" err="1" smtClean="0"/>
              <a:t>partecipato</a:t>
            </a:r>
            <a:r>
              <a:rPr lang="en-US" sz="3200" b="1" dirty="0" smtClean="0"/>
              <a:t> a </a:t>
            </a:r>
            <a:r>
              <a:rPr lang="en-US" sz="3200" b="1" dirty="0" err="1" smtClean="0"/>
              <a:t>piú</a:t>
            </a:r>
            <a:r>
              <a:rPr lang="en-US" sz="3200" b="1" dirty="0" smtClean="0"/>
              <a:t> di </a:t>
            </a:r>
            <a:r>
              <a:rPr lang="en-US" sz="3200" b="1" dirty="0" err="1" smtClean="0"/>
              <a:t>un’attivitá</a:t>
            </a:r>
            <a:r>
              <a:rPr lang="en-US" sz="3200" b="1" dirty="0" smtClean="0"/>
              <a:t> </a:t>
            </a:r>
            <a:r>
              <a:rPr lang="en-US" sz="3200" b="1" dirty="0" err="1" smtClean="0"/>
              <a:t>extracurricolare</a:t>
            </a:r>
            <a:r>
              <a:rPr lang="en-US" sz="3200" b="1" dirty="0" smtClean="0"/>
              <a:t>. </a:t>
            </a:r>
          </a:p>
          <a:p>
            <a:pPr marL="0" indent="0" algn="ctr">
              <a:lnSpc>
                <a:spcPct val="100000"/>
              </a:lnSpc>
              <a:spcBef>
                <a:spcPts val="0"/>
              </a:spcBef>
              <a:buNone/>
            </a:pPr>
            <a:r>
              <a:rPr lang="en-US" sz="3200" dirty="0"/>
              <a:t>(Total for Question = 12 marks) </a:t>
            </a:r>
            <a:endParaRPr lang="en-US" sz="3200" b="1" dirty="0"/>
          </a:p>
          <a:p>
            <a:pPr marL="0" indent="0" algn="ctr">
              <a:lnSpc>
                <a:spcPct val="100000"/>
              </a:lnSpc>
              <a:spcBef>
                <a:spcPts val="0"/>
              </a:spcBef>
              <a:buNone/>
            </a:pPr>
            <a:r>
              <a:rPr lang="en-US" sz="3200" b="1" dirty="0" smtClean="0">
                <a:solidFill>
                  <a:srgbClr val="002060"/>
                </a:solidFill>
              </a:rPr>
              <a:t>Schools offer scholarships to award pupils who work hard. Moreover, teachers praise model pupils who achieve excellent results. </a:t>
            </a:r>
            <a:r>
              <a:rPr lang="en-US" sz="3200" b="1" dirty="0">
                <a:solidFill>
                  <a:srgbClr val="002060"/>
                </a:solidFill>
              </a:rPr>
              <a:t>C</a:t>
            </a:r>
            <a:r>
              <a:rPr lang="en-US" sz="3200" b="1" dirty="0" smtClean="0">
                <a:solidFill>
                  <a:srgbClr val="002060"/>
                </a:solidFill>
              </a:rPr>
              <a:t>ompliments are a good reward for their hard working students. Finally, a prize will be given to students who took part in more than one extracurricular activity.</a:t>
            </a:r>
          </a:p>
        </p:txBody>
      </p:sp>
      <p:sp>
        <p:nvSpPr>
          <p:cNvPr id="4" name="Rectangle 3"/>
          <p:cNvSpPr/>
          <p:nvPr/>
        </p:nvSpPr>
        <p:spPr>
          <a:xfrm>
            <a:off x="144966" y="4215161"/>
            <a:ext cx="12047034" cy="2642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762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46158"/>
          </a:xfrm>
        </p:spPr>
        <p:txBody>
          <a:bodyPr>
            <a:normAutofit fontScale="90000"/>
          </a:bodyPr>
          <a:lstStyle/>
          <a:p>
            <a:pPr algn="ctr"/>
            <a:r>
              <a:rPr lang="en-US" sz="6000" b="1" u="sng" dirty="0"/>
              <a:t>School: subjects </a:t>
            </a:r>
          </a:p>
        </p:txBody>
      </p:sp>
      <p:sp>
        <p:nvSpPr>
          <p:cNvPr id="3" name="Content Placeholder 2"/>
          <p:cNvSpPr>
            <a:spLocks noGrp="1"/>
          </p:cNvSpPr>
          <p:nvPr>
            <p:ph idx="1"/>
          </p:nvPr>
        </p:nvSpPr>
        <p:spPr>
          <a:xfrm>
            <a:off x="0" y="846158"/>
            <a:ext cx="12192000" cy="6011842"/>
          </a:xfrm>
        </p:spPr>
        <p:txBody>
          <a:bodyPr>
            <a:normAutofit/>
          </a:bodyPr>
          <a:lstStyle/>
          <a:p>
            <a:pPr marL="0" indent="0" algn="ctr">
              <a:lnSpc>
                <a:spcPct val="100000"/>
              </a:lnSpc>
              <a:spcBef>
                <a:spcPts val="0"/>
              </a:spcBef>
              <a:buNone/>
            </a:pPr>
            <a:r>
              <a:rPr lang="en-US" sz="3200" b="1" dirty="0" smtClean="0"/>
              <a:t>Credo </a:t>
            </a:r>
            <a:r>
              <a:rPr lang="en-US" sz="3200" b="1" dirty="0" err="1" smtClean="0"/>
              <a:t>che</a:t>
            </a:r>
            <a:r>
              <a:rPr lang="en-US" sz="3200" b="1" dirty="0" smtClean="0"/>
              <a:t> </a:t>
            </a:r>
            <a:r>
              <a:rPr lang="en-US" sz="3200" b="1" dirty="0" err="1" smtClean="0"/>
              <a:t>sia</a:t>
            </a:r>
            <a:r>
              <a:rPr lang="en-US" sz="3200" b="1" dirty="0" smtClean="0"/>
              <a:t> molto </a:t>
            </a:r>
            <a:r>
              <a:rPr lang="en-US" sz="3200" b="1" dirty="0" err="1" smtClean="0"/>
              <a:t>importante</a:t>
            </a:r>
            <a:r>
              <a:rPr lang="en-US" sz="3200" b="1" dirty="0" smtClean="0"/>
              <a:t> </a:t>
            </a:r>
            <a:r>
              <a:rPr lang="en-US" sz="3200" b="1" dirty="0" err="1" smtClean="0"/>
              <a:t>andare</a:t>
            </a:r>
            <a:r>
              <a:rPr lang="en-US" sz="3200" b="1" dirty="0" smtClean="0"/>
              <a:t> bene a </a:t>
            </a:r>
            <a:r>
              <a:rPr lang="en-US" sz="3200" b="1" dirty="0" err="1" smtClean="0"/>
              <a:t>scuola</a:t>
            </a:r>
            <a:r>
              <a:rPr lang="en-US" sz="3200" b="1" dirty="0" smtClean="0"/>
              <a:t>. Al </a:t>
            </a:r>
            <a:r>
              <a:rPr lang="en-US" sz="3200" b="1" dirty="0" err="1" smtClean="0"/>
              <a:t>momento</a:t>
            </a:r>
            <a:r>
              <a:rPr lang="en-US" sz="3200" b="1" dirty="0" smtClean="0"/>
              <a:t> </a:t>
            </a:r>
            <a:r>
              <a:rPr lang="en-US" sz="3200" b="1" dirty="0" err="1" smtClean="0"/>
              <a:t>vado</a:t>
            </a:r>
            <a:r>
              <a:rPr lang="en-US" sz="3200" b="1" dirty="0" smtClean="0"/>
              <a:t> bene in </a:t>
            </a:r>
            <a:r>
              <a:rPr lang="en-US" sz="3200" b="1" dirty="0" err="1" smtClean="0"/>
              <a:t>lingue</a:t>
            </a:r>
            <a:r>
              <a:rPr lang="en-US" sz="3200" b="1" dirty="0" smtClean="0"/>
              <a:t> </a:t>
            </a:r>
            <a:r>
              <a:rPr lang="en-US" sz="3200" b="1" dirty="0" err="1" smtClean="0"/>
              <a:t>straniere</a:t>
            </a:r>
            <a:r>
              <a:rPr lang="en-US" sz="3200" b="1" dirty="0" smtClean="0"/>
              <a:t> </a:t>
            </a:r>
            <a:r>
              <a:rPr lang="en-US" sz="3200" b="1" dirty="0" err="1" smtClean="0"/>
              <a:t>ed</a:t>
            </a:r>
            <a:r>
              <a:rPr lang="en-US" sz="3200" b="1" dirty="0" smtClean="0"/>
              <a:t> in </a:t>
            </a:r>
            <a:r>
              <a:rPr lang="en-US" sz="3200" b="1" dirty="0" err="1" smtClean="0"/>
              <a:t>inglese</a:t>
            </a:r>
            <a:r>
              <a:rPr lang="en-US" sz="3200" b="1" dirty="0" smtClean="0"/>
              <a:t>, </a:t>
            </a:r>
            <a:r>
              <a:rPr lang="en-US" sz="3200" b="1" dirty="0" err="1" smtClean="0"/>
              <a:t>mentre</a:t>
            </a:r>
            <a:r>
              <a:rPr lang="en-US" sz="3200" b="1" dirty="0" smtClean="0"/>
              <a:t> </a:t>
            </a:r>
            <a:r>
              <a:rPr lang="en-US" sz="3200" b="1" dirty="0" err="1" smtClean="0"/>
              <a:t>il</a:t>
            </a:r>
            <a:r>
              <a:rPr lang="en-US" sz="3200" b="1" dirty="0" smtClean="0"/>
              <a:t> </a:t>
            </a:r>
            <a:r>
              <a:rPr lang="en-US" sz="3200" b="1" dirty="0" err="1" smtClean="0"/>
              <a:t>mio</a:t>
            </a:r>
            <a:r>
              <a:rPr lang="en-US" sz="3200" b="1" dirty="0" smtClean="0"/>
              <a:t> </a:t>
            </a:r>
            <a:r>
              <a:rPr lang="en-US" sz="3200" b="1" dirty="0" err="1" smtClean="0"/>
              <a:t>amico</a:t>
            </a:r>
            <a:r>
              <a:rPr lang="en-US" sz="3200" b="1" dirty="0" smtClean="0"/>
              <a:t> Marco non </a:t>
            </a:r>
            <a:r>
              <a:rPr lang="en-US" sz="3200" b="1" dirty="0" err="1" smtClean="0"/>
              <a:t>va</a:t>
            </a:r>
            <a:r>
              <a:rPr lang="en-US" sz="3200" b="1" dirty="0"/>
              <a:t> </a:t>
            </a:r>
            <a:r>
              <a:rPr lang="en-US" sz="3200" b="1" dirty="0" smtClean="0"/>
              <a:t>per </a:t>
            </a:r>
            <a:r>
              <a:rPr lang="en-US" sz="3200" b="1" dirty="0" err="1" smtClean="0"/>
              <a:t>niente</a:t>
            </a:r>
            <a:r>
              <a:rPr lang="en-US" sz="3200" b="1" dirty="0" smtClean="0"/>
              <a:t> bene in </a:t>
            </a:r>
            <a:r>
              <a:rPr lang="en-US" sz="3200" b="1" dirty="0" err="1" smtClean="0"/>
              <a:t>scienze</a:t>
            </a:r>
            <a:r>
              <a:rPr lang="en-US" sz="3200" b="1" dirty="0" smtClean="0"/>
              <a:t>. </a:t>
            </a:r>
            <a:r>
              <a:rPr lang="en-US" sz="3200" b="1" dirty="0" err="1" smtClean="0"/>
              <a:t>L’anno</a:t>
            </a:r>
            <a:r>
              <a:rPr lang="en-US" sz="3200" b="1" dirty="0" smtClean="0"/>
              <a:t> </a:t>
            </a:r>
            <a:r>
              <a:rPr lang="en-US" sz="3200" b="1" dirty="0" err="1" smtClean="0"/>
              <a:t>scorso</a:t>
            </a:r>
            <a:r>
              <a:rPr lang="en-US" sz="3200" b="1" dirty="0" smtClean="0"/>
              <a:t> </a:t>
            </a:r>
            <a:r>
              <a:rPr lang="en-US" sz="3200" b="1" dirty="0" err="1" smtClean="0"/>
              <a:t>prendeva</a:t>
            </a:r>
            <a:r>
              <a:rPr lang="en-US" sz="3200" b="1" dirty="0" smtClean="0"/>
              <a:t> </a:t>
            </a:r>
            <a:r>
              <a:rPr lang="en-US" sz="3200" b="1" dirty="0" err="1" smtClean="0"/>
              <a:t>sempre</a:t>
            </a:r>
            <a:r>
              <a:rPr lang="en-US" sz="3200" b="1" dirty="0" smtClean="0"/>
              <a:t> </a:t>
            </a:r>
            <a:r>
              <a:rPr lang="en-US" sz="3200" b="1" dirty="0" err="1" smtClean="0"/>
              <a:t>bei</a:t>
            </a:r>
            <a:r>
              <a:rPr lang="en-US" sz="3200" b="1" dirty="0" smtClean="0"/>
              <a:t> </a:t>
            </a:r>
            <a:r>
              <a:rPr lang="en-US" sz="3200" b="1" dirty="0" err="1" smtClean="0"/>
              <a:t>voti</a:t>
            </a:r>
            <a:r>
              <a:rPr lang="en-US" sz="3200" b="1" dirty="0" smtClean="0"/>
              <a:t>, </a:t>
            </a:r>
            <a:r>
              <a:rPr lang="en-US" sz="3200" b="1" dirty="0" err="1" smtClean="0"/>
              <a:t>peró</a:t>
            </a:r>
            <a:r>
              <a:rPr lang="en-US" sz="3200" b="1" dirty="0" smtClean="0"/>
              <a:t> </a:t>
            </a:r>
            <a:r>
              <a:rPr lang="en-US" sz="3200" b="1" dirty="0" err="1" smtClean="0"/>
              <a:t>quest’anno</a:t>
            </a:r>
            <a:r>
              <a:rPr lang="en-US" sz="3200" b="1" dirty="0" smtClean="0"/>
              <a:t> </a:t>
            </a:r>
            <a:r>
              <a:rPr lang="en-US" sz="3200" b="1" dirty="0" err="1" smtClean="0"/>
              <a:t>trova</a:t>
            </a:r>
            <a:r>
              <a:rPr lang="en-US" sz="3200" b="1" dirty="0" smtClean="0"/>
              <a:t> le </a:t>
            </a:r>
            <a:r>
              <a:rPr lang="en-US" sz="3200" b="1" dirty="0" err="1" smtClean="0"/>
              <a:t>lezioni</a:t>
            </a:r>
            <a:r>
              <a:rPr lang="en-US" sz="3200" b="1" dirty="0" smtClean="0"/>
              <a:t> molto </a:t>
            </a:r>
            <a:r>
              <a:rPr lang="en-US" sz="3200" b="1" dirty="0" err="1" smtClean="0"/>
              <a:t>difficili</a:t>
            </a:r>
            <a:r>
              <a:rPr lang="en-US" sz="3200" b="1" dirty="0" smtClean="0"/>
              <a:t>. Credo </a:t>
            </a:r>
            <a:r>
              <a:rPr lang="en-US" sz="3200" b="1" dirty="0" err="1" smtClean="0"/>
              <a:t>che</a:t>
            </a:r>
            <a:r>
              <a:rPr lang="en-US" sz="3200" b="1" dirty="0" smtClean="0"/>
              <a:t> </a:t>
            </a:r>
            <a:r>
              <a:rPr lang="en-US" sz="3200" b="1" dirty="0" err="1" smtClean="0"/>
              <a:t>dovrebbe</a:t>
            </a:r>
            <a:r>
              <a:rPr lang="en-US" sz="3200" b="1" dirty="0" smtClean="0"/>
              <a:t> </a:t>
            </a:r>
            <a:r>
              <a:rPr lang="en-US" sz="3200" b="1" dirty="0" err="1" smtClean="0"/>
              <a:t>scegliere</a:t>
            </a:r>
            <a:r>
              <a:rPr lang="en-US" sz="3200" b="1" dirty="0" smtClean="0"/>
              <a:t> </a:t>
            </a:r>
            <a:r>
              <a:rPr lang="en-US" sz="3200" b="1" dirty="0" err="1" smtClean="0"/>
              <a:t>una</a:t>
            </a:r>
            <a:r>
              <a:rPr lang="en-US" sz="3200" b="1" dirty="0" smtClean="0"/>
              <a:t> </a:t>
            </a:r>
            <a:r>
              <a:rPr lang="en-US" sz="3200" b="1" dirty="0" err="1" smtClean="0"/>
              <a:t>materia</a:t>
            </a:r>
            <a:r>
              <a:rPr lang="en-US" sz="3200" b="1" dirty="0" smtClean="0"/>
              <a:t> </a:t>
            </a:r>
            <a:r>
              <a:rPr lang="en-US" sz="3200" b="1" dirty="0" err="1" smtClean="0"/>
              <a:t>che</a:t>
            </a:r>
            <a:r>
              <a:rPr lang="en-US" sz="3200" b="1" dirty="0" smtClean="0"/>
              <a:t> </a:t>
            </a:r>
            <a:r>
              <a:rPr lang="en-US" sz="3200" b="1" dirty="0" err="1" smtClean="0"/>
              <a:t>gli</a:t>
            </a:r>
            <a:r>
              <a:rPr lang="en-US" sz="3200" b="1" dirty="0" smtClean="0"/>
              <a:t> </a:t>
            </a:r>
            <a:r>
              <a:rPr lang="en-US" sz="3200" b="1" dirty="0" err="1" smtClean="0"/>
              <a:t>piace</a:t>
            </a:r>
            <a:r>
              <a:rPr lang="en-US" sz="3200" b="1" dirty="0" smtClean="0"/>
              <a:t> di </a:t>
            </a:r>
            <a:r>
              <a:rPr lang="en-US" sz="3200" b="1" dirty="0" err="1" smtClean="0"/>
              <a:t>piú</a:t>
            </a:r>
            <a:r>
              <a:rPr lang="en-US" sz="3200" b="1" dirty="0" smtClean="0"/>
              <a:t>. </a:t>
            </a:r>
          </a:p>
          <a:p>
            <a:pPr marL="0" indent="0" algn="ctr">
              <a:lnSpc>
                <a:spcPct val="100000"/>
              </a:lnSpc>
              <a:spcBef>
                <a:spcPts val="0"/>
              </a:spcBef>
              <a:buNone/>
            </a:pPr>
            <a:r>
              <a:rPr lang="en-US" sz="3200" dirty="0"/>
              <a:t>(Total for Question = 12 marks) </a:t>
            </a:r>
            <a:endParaRPr lang="en-US" sz="3200" b="1" dirty="0" smtClean="0"/>
          </a:p>
          <a:p>
            <a:pPr marL="0" lvl="0" indent="0" algn="ctr">
              <a:lnSpc>
                <a:spcPct val="100000"/>
              </a:lnSpc>
              <a:spcBef>
                <a:spcPts val="0"/>
              </a:spcBef>
              <a:buNone/>
              <a:defRPr/>
            </a:pPr>
            <a:r>
              <a:rPr lang="en-US" sz="3200" b="1" dirty="0" smtClean="0">
                <a:solidFill>
                  <a:srgbClr val="002060"/>
                </a:solidFill>
              </a:rPr>
              <a:t>I believe that it is very important to do well in school. At the moment I am doing well in foreign languages and in English, whilst my friend Marco is not doing at all well in Science. Last year </a:t>
            </a:r>
            <a:r>
              <a:rPr lang="en-US" sz="3200" b="1" dirty="0">
                <a:solidFill>
                  <a:srgbClr val="002060"/>
                </a:solidFill>
              </a:rPr>
              <a:t>he always </a:t>
            </a:r>
            <a:r>
              <a:rPr lang="en-US" sz="3200" b="1" dirty="0" smtClean="0">
                <a:solidFill>
                  <a:srgbClr val="002060"/>
                </a:solidFill>
              </a:rPr>
              <a:t>used to get good marks, but this year he finds the lessons very hard. I believe he should choose a subject that he enjoys more. </a:t>
            </a:r>
            <a:endParaRPr lang="en-US" sz="3200" b="1" dirty="0">
              <a:solidFill>
                <a:srgbClr val="002060"/>
              </a:solidFill>
            </a:endParaRPr>
          </a:p>
        </p:txBody>
      </p:sp>
      <p:sp>
        <p:nvSpPr>
          <p:cNvPr id="4" name="Rectangle 3"/>
          <p:cNvSpPr/>
          <p:nvPr/>
        </p:nvSpPr>
        <p:spPr>
          <a:xfrm>
            <a:off x="144966" y="3852079"/>
            <a:ext cx="12047034" cy="2642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620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741"/>
            <a:ext cx="12192000" cy="1325563"/>
          </a:xfrm>
        </p:spPr>
        <p:txBody>
          <a:bodyPr>
            <a:noAutofit/>
          </a:bodyPr>
          <a:lstStyle/>
          <a:p>
            <a:pPr algn="ctr"/>
            <a:r>
              <a:rPr lang="en-US" sz="4800" b="1" u="sng" dirty="0"/>
              <a:t>Future aspirations, study and work: careers and professions </a:t>
            </a:r>
          </a:p>
        </p:txBody>
      </p:sp>
      <p:sp>
        <p:nvSpPr>
          <p:cNvPr id="3" name="Content Placeholder 2"/>
          <p:cNvSpPr>
            <a:spLocks noGrp="1"/>
          </p:cNvSpPr>
          <p:nvPr>
            <p:ph idx="1"/>
          </p:nvPr>
        </p:nvSpPr>
        <p:spPr>
          <a:xfrm>
            <a:off x="0" y="1442417"/>
            <a:ext cx="12192000" cy="5147953"/>
          </a:xfrm>
        </p:spPr>
        <p:txBody>
          <a:bodyPr>
            <a:noAutofit/>
          </a:bodyPr>
          <a:lstStyle/>
          <a:p>
            <a:pPr marL="0" indent="0" algn="ctr">
              <a:lnSpc>
                <a:spcPct val="100000"/>
              </a:lnSpc>
              <a:spcBef>
                <a:spcPts val="0"/>
              </a:spcBef>
              <a:buNone/>
            </a:pPr>
            <a:r>
              <a:rPr lang="en-US" b="1" dirty="0" smtClean="0"/>
              <a:t>Ho </a:t>
            </a:r>
            <a:r>
              <a:rPr lang="en-US" b="1" dirty="0" err="1" smtClean="0"/>
              <a:t>scelto</a:t>
            </a:r>
            <a:r>
              <a:rPr lang="en-US" b="1" dirty="0" smtClean="0"/>
              <a:t> di </a:t>
            </a:r>
            <a:r>
              <a:rPr lang="en-US" b="1" dirty="0" err="1" smtClean="0"/>
              <a:t>lavorare</a:t>
            </a:r>
            <a:r>
              <a:rPr lang="en-US" b="1" dirty="0" smtClean="0"/>
              <a:t> </a:t>
            </a:r>
            <a:r>
              <a:rPr lang="en-US" b="1" dirty="0" err="1" smtClean="0"/>
              <a:t>nel</a:t>
            </a:r>
            <a:r>
              <a:rPr lang="en-US" b="1" dirty="0" smtClean="0"/>
              <a:t> </a:t>
            </a:r>
            <a:r>
              <a:rPr lang="en-US" b="1" dirty="0" err="1" smtClean="0"/>
              <a:t>sociale</a:t>
            </a:r>
            <a:r>
              <a:rPr lang="en-US" b="1" dirty="0" smtClean="0"/>
              <a:t> </a:t>
            </a:r>
            <a:r>
              <a:rPr lang="en-US" b="1" dirty="0" err="1" smtClean="0"/>
              <a:t>perché</a:t>
            </a:r>
            <a:r>
              <a:rPr lang="en-US" b="1" dirty="0" smtClean="0"/>
              <a:t> mi </a:t>
            </a:r>
            <a:r>
              <a:rPr lang="en-US" b="1" dirty="0" err="1" smtClean="0"/>
              <a:t>piace</a:t>
            </a:r>
            <a:r>
              <a:rPr lang="en-US" b="1" dirty="0" smtClean="0"/>
              <a:t> stare a </a:t>
            </a:r>
            <a:r>
              <a:rPr lang="en-US" b="1" dirty="0" err="1" smtClean="0"/>
              <a:t>contatto</a:t>
            </a:r>
            <a:r>
              <a:rPr lang="en-US" b="1" dirty="0" smtClean="0"/>
              <a:t> con le </a:t>
            </a:r>
            <a:r>
              <a:rPr lang="en-US" b="1" dirty="0" err="1" smtClean="0"/>
              <a:t>persone</a:t>
            </a:r>
            <a:r>
              <a:rPr lang="en-US" b="1" dirty="0" smtClean="0"/>
              <a:t>. </a:t>
            </a:r>
            <a:r>
              <a:rPr lang="en-US" b="1" dirty="0" err="1" smtClean="0"/>
              <a:t>Desidero</a:t>
            </a:r>
            <a:r>
              <a:rPr lang="en-US" b="1" dirty="0" smtClean="0"/>
              <a:t> </a:t>
            </a:r>
            <a:r>
              <a:rPr lang="en-US" b="1" dirty="0" err="1" smtClean="0"/>
              <a:t>vivere</a:t>
            </a:r>
            <a:r>
              <a:rPr lang="en-US" b="1" dirty="0" smtClean="0"/>
              <a:t> in un </a:t>
            </a:r>
            <a:r>
              <a:rPr lang="en-US" b="1" dirty="0" err="1" smtClean="0"/>
              <a:t>mondo</a:t>
            </a:r>
            <a:r>
              <a:rPr lang="en-US" b="1" dirty="0" smtClean="0"/>
              <a:t> in cui </a:t>
            </a:r>
            <a:r>
              <a:rPr lang="en-US" b="1" dirty="0" err="1" smtClean="0"/>
              <a:t>tutti</a:t>
            </a:r>
            <a:r>
              <a:rPr lang="en-US" b="1" dirty="0" smtClean="0"/>
              <a:t> </a:t>
            </a:r>
            <a:r>
              <a:rPr lang="en-US" b="1" dirty="0" err="1" smtClean="0"/>
              <a:t>sono</a:t>
            </a:r>
            <a:r>
              <a:rPr lang="en-US" b="1" dirty="0" smtClean="0"/>
              <a:t> </a:t>
            </a:r>
            <a:r>
              <a:rPr lang="en-US" b="1" dirty="0" err="1" smtClean="0"/>
              <a:t>uguali</a:t>
            </a:r>
            <a:r>
              <a:rPr lang="en-US" b="1" dirty="0" smtClean="0"/>
              <a:t> e </a:t>
            </a:r>
            <a:r>
              <a:rPr lang="en-US" b="1" dirty="0" err="1" smtClean="0"/>
              <a:t>vorrei</a:t>
            </a:r>
            <a:r>
              <a:rPr lang="en-US" b="1" dirty="0" smtClean="0"/>
              <a:t> fare la </a:t>
            </a:r>
            <a:r>
              <a:rPr lang="en-US" b="1" dirty="0" err="1" smtClean="0"/>
              <a:t>differenza</a:t>
            </a:r>
            <a:r>
              <a:rPr lang="en-US" b="1" dirty="0" smtClean="0"/>
              <a:t> </a:t>
            </a:r>
            <a:r>
              <a:rPr lang="en-US" b="1" dirty="0" err="1" smtClean="0"/>
              <a:t>nella</a:t>
            </a:r>
            <a:r>
              <a:rPr lang="en-US" b="1" dirty="0" smtClean="0"/>
              <a:t> vita del </a:t>
            </a:r>
            <a:r>
              <a:rPr lang="en-US" b="1" dirty="0" err="1" smtClean="0"/>
              <a:t>prossimo</a:t>
            </a:r>
            <a:r>
              <a:rPr lang="en-US" b="1" dirty="0" smtClean="0"/>
              <a:t>. </a:t>
            </a:r>
            <a:r>
              <a:rPr lang="en-US" b="1" dirty="0" err="1" smtClean="0"/>
              <a:t>Dopo</a:t>
            </a:r>
            <a:r>
              <a:rPr lang="en-US" b="1" dirty="0" smtClean="0"/>
              <a:t> </a:t>
            </a:r>
            <a:r>
              <a:rPr lang="en-US" b="1" dirty="0" err="1" smtClean="0"/>
              <a:t>trent’anni</a:t>
            </a:r>
            <a:r>
              <a:rPr lang="en-US" b="1" dirty="0" smtClean="0"/>
              <a:t>, non </a:t>
            </a:r>
            <a:r>
              <a:rPr lang="en-US" b="1" dirty="0" err="1" smtClean="0"/>
              <a:t>rimpiango</a:t>
            </a:r>
            <a:r>
              <a:rPr lang="en-US" b="1" dirty="0" smtClean="0"/>
              <a:t> </a:t>
            </a:r>
            <a:r>
              <a:rPr lang="en-US" b="1" dirty="0" err="1" smtClean="0"/>
              <a:t>ancora</a:t>
            </a:r>
            <a:r>
              <a:rPr lang="en-US" b="1" dirty="0" smtClean="0"/>
              <a:t> di aver </a:t>
            </a:r>
            <a:r>
              <a:rPr lang="en-US" b="1" dirty="0" err="1" smtClean="0"/>
              <a:t>fatto</a:t>
            </a:r>
            <a:r>
              <a:rPr lang="en-US" b="1" dirty="0" smtClean="0"/>
              <a:t> </a:t>
            </a:r>
            <a:r>
              <a:rPr lang="en-US" b="1" dirty="0" err="1" smtClean="0"/>
              <a:t>questa</a:t>
            </a:r>
            <a:r>
              <a:rPr lang="en-US" b="1" dirty="0" smtClean="0"/>
              <a:t> </a:t>
            </a:r>
            <a:r>
              <a:rPr lang="en-US" b="1" dirty="0" err="1" smtClean="0"/>
              <a:t>scelta</a:t>
            </a:r>
            <a:r>
              <a:rPr lang="en-US" b="1" dirty="0" smtClean="0"/>
              <a:t> e </a:t>
            </a:r>
            <a:r>
              <a:rPr lang="en-US" b="1" dirty="0" err="1"/>
              <a:t>continueró</a:t>
            </a:r>
            <a:r>
              <a:rPr lang="en-US" b="1" dirty="0"/>
              <a:t> </a:t>
            </a:r>
            <a:r>
              <a:rPr lang="en-US" b="1" dirty="0" smtClean="0"/>
              <a:t>con </a:t>
            </a:r>
            <a:r>
              <a:rPr lang="en-US" b="1" dirty="0" err="1" smtClean="0"/>
              <a:t>questa</a:t>
            </a:r>
            <a:r>
              <a:rPr lang="en-US" b="1" dirty="0" smtClean="0"/>
              <a:t> </a:t>
            </a:r>
            <a:r>
              <a:rPr lang="en-US" b="1" dirty="0" err="1" smtClean="0"/>
              <a:t>carriera</a:t>
            </a:r>
            <a:r>
              <a:rPr lang="en-US" b="1" dirty="0" smtClean="0"/>
              <a:t> </a:t>
            </a:r>
            <a:r>
              <a:rPr lang="en-US" b="1" dirty="0" err="1" smtClean="0"/>
              <a:t>fino</a:t>
            </a:r>
            <a:r>
              <a:rPr lang="en-US" b="1" dirty="0" smtClean="0"/>
              <a:t> </a:t>
            </a:r>
            <a:r>
              <a:rPr lang="en-US" b="1" dirty="0" err="1" smtClean="0"/>
              <a:t>alla</a:t>
            </a:r>
            <a:r>
              <a:rPr lang="en-US" b="1" dirty="0" smtClean="0"/>
              <a:t> </a:t>
            </a:r>
            <a:r>
              <a:rPr lang="en-US" b="1" dirty="0" err="1" smtClean="0"/>
              <a:t>pensione</a:t>
            </a:r>
            <a:r>
              <a:rPr lang="en-US" b="1" dirty="0" smtClean="0"/>
              <a:t>. Ho </a:t>
            </a:r>
            <a:r>
              <a:rPr lang="en-US" b="1" dirty="0" err="1" smtClean="0"/>
              <a:t>ricevuto</a:t>
            </a:r>
            <a:r>
              <a:rPr lang="en-US" b="1" dirty="0" smtClean="0"/>
              <a:t> un </a:t>
            </a:r>
            <a:r>
              <a:rPr lang="en-US" b="1" dirty="0" err="1" smtClean="0"/>
              <a:t>sacco</a:t>
            </a:r>
            <a:r>
              <a:rPr lang="en-US" b="1" dirty="0" smtClean="0"/>
              <a:t> di </a:t>
            </a:r>
            <a:r>
              <a:rPr lang="en-US" b="1" dirty="0" err="1" smtClean="0"/>
              <a:t>messaggi</a:t>
            </a:r>
            <a:r>
              <a:rPr lang="en-US" b="1" dirty="0" smtClean="0"/>
              <a:t> di </a:t>
            </a:r>
            <a:r>
              <a:rPr lang="en-US" b="1" dirty="0" err="1" smtClean="0"/>
              <a:t>ringraziamento</a:t>
            </a:r>
            <a:r>
              <a:rPr lang="en-US" b="1" dirty="0" smtClean="0"/>
              <a:t> da </a:t>
            </a:r>
            <a:r>
              <a:rPr lang="en-US" b="1" dirty="0" err="1" smtClean="0"/>
              <a:t>clienti</a:t>
            </a:r>
            <a:r>
              <a:rPr lang="en-US" b="1" dirty="0" smtClean="0"/>
              <a:t> </a:t>
            </a:r>
            <a:r>
              <a:rPr lang="en-US" b="1" dirty="0" err="1" smtClean="0"/>
              <a:t>soddisfatti</a:t>
            </a:r>
            <a:r>
              <a:rPr lang="en-US" b="1" dirty="0" smtClean="0"/>
              <a:t>. </a:t>
            </a:r>
          </a:p>
          <a:p>
            <a:pPr marL="0" indent="0" algn="ctr">
              <a:lnSpc>
                <a:spcPct val="100000"/>
              </a:lnSpc>
              <a:spcBef>
                <a:spcPts val="0"/>
              </a:spcBef>
              <a:buNone/>
            </a:pPr>
            <a:r>
              <a:rPr lang="en-US" dirty="0"/>
              <a:t>(Total for Question = 12 marks) </a:t>
            </a:r>
            <a:endParaRPr lang="en-US" b="1" dirty="0"/>
          </a:p>
          <a:p>
            <a:pPr marL="0" indent="0" algn="ctr">
              <a:lnSpc>
                <a:spcPct val="100000"/>
              </a:lnSpc>
              <a:spcBef>
                <a:spcPts val="0"/>
              </a:spcBef>
              <a:buNone/>
            </a:pPr>
            <a:r>
              <a:rPr lang="en-US" b="1" dirty="0" smtClean="0">
                <a:solidFill>
                  <a:srgbClr val="002060"/>
                </a:solidFill>
              </a:rPr>
              <a:t>I have chosen to work in the social sector because I like to be in contact with people. I would like to live in a world where everybody is equal and I would like to make </a:t>
            </a:r>
            <a:r>
              <a:rPr lang="en-US" b="1" dirty="0">
                <a:solidFill>
                  <a:srgbClr val="002060"/>
                </a:solidFill>
              </a:rPr>
              <a:t>a</a:t>
            </a:r>
            <a:r>
              <a:rPr lang="en-US" b="1" dirty="0" smtClean="0">
                <a:solidFill>
                  <a:srgbClr val="002060"/>
                </a:solidFill>
              </a:rPr>
              <a:t> difference to my </a:t>
            </a:r>
            <a:r>
              <a:rPr lang="en-US" b="1" dirty="0" err="1" smtClean="0">
                <a:solidFill>
                  <a:srgbClr val="002060"/>
                </a:solidFill>
              </a:rPr>
              <a:t>neighbour’s</a:t>
            </a:r>
            <a:r>
              <a:rPr lang="en-US" b="1" dirty="0" smtClean="0">
                <a:solidFill>
                  <a:srgbClr val="002060"/>
                </a:solidFill>
              </a:rPr>
              <a:t> life. After 30 years I still do not regret making this choice and will continue in this career until I retire. I have received a lot of thank you messages from satisfied customers.</a:t>
            </a:r>
          </a:p>
          <a:p>
            <a:pPr marL="0" indent="0" algn="ctr">
              <a:lnSpc>
                <a:spcPct val="100000"/>
              </a:lnSpc>
              <a:spcBef>
                <a:spcPts val="0"/>
              </a:spcBef>
              <a:buNone/>
            </a:pPr>
            <a:endParaRPr lang="en-US" b="1" dirty="0" smtClean="0"/>
          </a:p>
          <a:p>
            <a:pPr marL="0" marR="0" lvl="0" indent="0" algn="ctr" defTabSz="914400" eaLnBrk="1" fontAlgn="auto" latinLnBrk="0" hangingPunct="1">
              <a:lnSpc>
                <a:spcPct val="100000"/>
              </a:lnSpc>
              <a:spcBef>
                <a:spcPts val="0"/>
              </a:spcBef>
              <a:spcAft>
                <a:spcPts val="0"/>
              </a:spcAft>
              <a:buClrTx/>
              <a:buSzTx/>
              <a:buFontTx/>
              <a:buNone/>
              <a:tabLst/>
              <a:defRPr/>
            </a:pPr>
            <a:endParaRPr lang="en-US" b="1" dirty="0"/>
          </a:p>
        </p:txBody>
      </p:sp>
      <p:sp>
        <p:nvSpPr>
          <p:cNvPr id="4" name="Rectangle 3"/>
          <p:cNvSpPr/>
          <p:nvPr/>
        </p:nvSpPr>
        <p:spPr>
          <a:xfrm>
            <a:off x="72483" y="4043644"/>
            <a:ext cx="12047034" cy="2642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4168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11353800" cy="954418"/>
          </a:xfrm>
        </p:spPr>
        <p:txBody>
          <a:bodyPr>
            <a:noAutofit/>
          </a:bodyPr>
          <a:lstStyle/>
          <a:p>
            <a:r>
              <a:rPr lang="en-US" sz="4800" b="1" u="sng" dirty="0"/>
              <a:t>Future aspirations, study and work: training </a:t>
            </a:r>
          </a:p>
        </p:txBody>
      </p:sp>
      <p:sp>
        <p:nvSpPr>
          <p:cNvPr id="3" name="Content Placeholder 2"/>
          <p:cNvSpPr>
            <a:spLocks noGrp="1"/>
          </p:cNvSpPr>
          <p:nvPr>
            <p:ph idx="1"/>
          </p:nvPr>
        </p:nvSpPr>
        <p:spPr>
          <a:xfrm>
            <a:off x="0" y="954418"/>
            <a:ext cx="12192000" cy="5903582"/>
          </a:xfrm>
        </p:spPr>
        <p:txBody>
          <a:bodyPr>
            <a:noAutofit/>
          </a:bodyPr>
          <a:lstStyle/>
          <a:p>
            <a:pPr marL="0" indent="0" algn="ctr">
              <a:lnSpc>
                <a:spcPct val="100000"/>
              </a:lnSpc>
              <a:spcBef>
                <a:spcPts val="0"/>
              </a:spcBef>
              <a:buNone/>
            </a:pPr>
            <a:r>
              <a:rPr lang="en-US" sz="3200" b="1" dirty="0" smtClean="0"/>
              <a:t>Mia </a:t>
            </a:r>
            <a:r>
              <a:rPr lang="en-US" sz="3200" b="1" dirty="0" err="1" smtClean="0"/>
              <a:t>sorella</a:t>
            </a:r>
            <a:r>
              <a:rPr lang="en-US" sz="3200" b="1" dirty="0" smtClean="0"/>
              <a:t> </a:t>
            </a:r>
            <a:r>
              <a:rPr lang="en-US" sz="3200" b="1" dirty="0" err="1" smtClean="0"/>
              <a:t>vorrebbe</a:t>
            </a:r>
            <a:r>
              <a:rPr lang="en-US" sz="3200" b="1" dirty="0" smtClean="0"/>
              <a:t> fare la </a:t>
            </a:r>
            <a:r>
              <a:rPr lang="en-US" sz="3200" b="1" dirty="0" err="1" smtClean="0"/>
              <a:t>maestra</a:t>
            </a:r>
            <a:r>
              <a:rPr lang="en-US" sz="3200" b="1" dirty="0" smtClean="0"/>
              <a:t>. </a:t>
            </a:r>
            <a:r>
              <a:rPr lang="en-US" sz="3200" b="1" dirty="0" err="1" smtClean="0"/>
              <a:t>Gli</a:t>
            </a:r>
            <a:r>
              <a:rPr lang="en-US" sz="3200" b="1" dirty="0" smtClean="0"/>
              <a:t> </a:t>
            </a:r>
            <a:r>
              <a:rPr lang="en-US" sz="3200" b="1" dirty="0" err="1" smtClean="0"/>
              <a:t>studi</a:t>
            </a:r>
            <a:r>
              <a:rPr lang="en-US" sz="3200" b="1" dirty="0" smtClean="0"/>
              <a:t> </a:t>
            </a:r>
            <a:r>
              <a:rPr lang="en-US" sz="3200" b="1" dirty="0" err="1" smtClean="0"/>
              <a:t>dureranno</a:t>
            </a:r>
            <a:r>
              <a:rPr lang="en-US" sz="3200" b="1" dirty="0" smtClean="0"/>
              <a:t> </a:t>
            </a:r>
            <a:r>
              <a:rPr lang="en-US" sz="3200" b="1" dirty="0" err="1" smtClean="0"/>
              <a:t>tre</a:t>
            </a:r>
            <a:r>
              <a:rPr lang="en-US" sz="3200" b="1" dirty="0" smtClean="0"/>
              <a:t> </a:t>
            </a:r>
            <a:r>
              <a:rPr lang="en-US" sz="3200" b="1" dirty="0" err="1" smtClean="0"/>
              <a:t>anni</a:t>
            </a:r>
            <a:r>
              <a:rPr lang="en-US" sz="3200" b="1" dirty="0" smtClean="0"/>
              <a:t> e </a:t>
            </a:r>
            <a:r>
              <a:rPr lang="en-US" sz="3200" b="1" dirty="0" err="1" smtClean="0"/>
              <a:t>dovrá</a:t>
            </a:r>
            <a:r>
              <a:rPr lang="en-US" sz="3200" b="1" dirty="0" smtClean="0"/>
              <a:t> </a:t>
            </a:r>
            <a:r>
              <a:rPr lang="en-US" sz="3200" b="1" dirty="0" err="1" smtClean="0"/>
              <a:t>anche</a:t>
            </a:r>
            <a:r>
              <a:rPr lang="en-US" sz="3200" b="1" dirty="0" smtClean="0"/>
              <a:t> fare </a:t>
            </a:r>
            <a:r>
              <a:rPr lang="en-US" sz="3200" b="1" dirty="0" err="1" smtClean="0"/>
              <a:t>uno</a:t>
            </a:r>
            <a:r>
              <a:rPr lang="en-US" sz="3200" b="1" dirty="0" smtClean="0"/>
              <a:t> stage in </a:t>
            </a:r>
            <a:r>
              <a:rPr lang="en-US" sz="3200" b="1" dirty="0" err="1" smtClean="0"/>
              <a:t>una</a:t>
            </a:r>
            <a:r>
              <a:rPr lang="en-US" sz="3200" b="1" dirty="0" smtClean="0"/>
              <a:t> </a:t>
            </a:r>
            <a:r>
              <a:rPr lang="en-US" sz="3200" b="1" dirty="0" err="1" smtClean="0"/>
              <a:t>scuola</a:t>
            </a:r>
            <a:r>
              <a:rPr lang="en-US" sz="3200" b="1" dirty="0" smtClean="0"/>
              <a:t> locale. Le </a:t>
            </a:r>
            <a:r>
              <a:rPr lang="en-US" sz="3200" b="1" dirty="0" err="1" smtClean="0"/>
              <a:t>piacerebbe</a:t>
            </a:r>
            <a:r>
              <a:rPr lang="en-US" sz="3200" b="1" dirty="0" smtClean="0"/>
              <a:t> molto </a:t>
            </a:r>
            <a:r>
              <a:rPr lang="en-US" sz="3200" b="1" dirty="0" err="1" smtClean="0"/>
              <a:t>specializzarsi</a:t>
            </a:r>
            <a:r>
              <a:rPr lang="en-US" sz="3200" b="1" dirty="0" smtClean="0"/>
              <a:t> in </a:t>
            </a:r>
            <a:r>
              <a:rPr lang="en-US" sz="3200" b="1" dirty="0" err="1" smtClean="0"/>
              <a:t>inglese</a:t>
            </a:r>
            <a:r>
              <a:rPr lang="en-US" sz="3200" b="1" dirty="0" smtClean="0"/>
              <a:t>, in </a:t>
            </a:r>
            <a:r>
              <a:rPr lang="en-US" sz="3200" b="1" dirty="0" err="1" smtClean="0"/>
              <a:t>quanto</a:t>
            </a:r>
            <a:r>
              <a:rPr lang="en-US" sz="3200" b="1" dirty="0" smtClean="0"/>
              <a:t> </a:t>
            </a:r>
            <a:r>
              <a:rPr lang="en-US" sz="3200" b="1" dirty="0" err="1" smtClean="0"/>
              <a:t>crede</a:t>
            </a:r>
            <a:r>
              <a:rPr lang="en-US" sz="3200" b="1" dirty="0" smtClean="0"/>
              <a:t> </a:t>
            </a:r>
            <a:r>
              <a:rPr lang="en-US" sz="3200" b="1" dirty="0" err="1" smtClean="0"/>
              <a:t>che</a:t>
            </a:r>
            <a:r>
              <a:rPr lang="en-US" sz="3200" b="1" dirty="0" smtClean="0"/>
              <a:t> le </a:t>
            </a:r>
            <a:r>
              <a:rPr lang="en-US" sz="3200" b="1" dirty="0" err="1" smtClean="0"/>
              <a:t>lingue</a:t>
            </a:r>
            <a:r>
              <a:rPr lang="en-US" sz="3200" b="1" dirty="0"/>
              <a:t> </a:t>
            </a:r>
            <a:r>
              <a:rPr lang="en-US" sz="3200" b="1" dirty="0" err="1" smtClean="0"/>
              <a:t>straniere</a:t>
            </a:r>
            <a:r>
              <a:rPr lang="en-US" sz="3200" b="1" dirty="0" smtClean="0"/>
              <a:t> </a:t>
            </a:r>
            <a:r>
              <a:rPr lang="en-US" sz="3200" b="1" dirty="0" err="1" smtClean="0"/>
              <a:t>siano</a:t>
            </a:r>
            <a:r>
              <a:rPr lang="en-US" sz="3200" b="1" dirty="0" smtClean="0"/>
              <a:t> molto </a:t>
            </a:r>
            <a:r>
              <a:rPr lang="en-US" sz="3200" b="1" dirty="0" err="1" smtClean="0"/>
              <a:t>importanti</a:t>
            </a:r>
            <a:r>
              <a:rPr lang="en-US" sz="3200" b="1" dirty="0" smtClean="0"/>
              <a:t>. Due </a:t>
            </a:r>
            <a:r>
              <a:rPr lang="en-US" sz="3200" b="1" dirty="0" err="1" smtClean="0"/>
              <a:t>anni</a:t>
            </a:r>
            <a:r>
              <a:rPr lang="en-US" sz="3200" b="1" dirty="0" smtClean="0"/>
              <a:t> fa ha </a:t>
            </a:r>
            <a:r>
              <a:rPr lang="en-US" sz="3200" b="1" dirty="0" err="1" smtClean="0"/>
              <a:t>studiato</a:t>
            </a:r>
            <a:r>
              <a:rPr lang="en-US" sz="3200" b="1" dirty="0" smtClean="0"/>
              <a:t> in </a:t>
            </a:r>
            <a:r>
              <a:rPr lang="en-US" sz="3200" b="1" dirty="0" err="1" smtClean="0"/>
              <a:t>Galles</a:t>
            </a:r>
            <a:r>
              <a:rPr lang="en-US" sz="3200" b="1" dirty="0" smtClean="0"/>
              <a:t>, </a:t>
            </a:r>
            <a:r>
              <a:rPr lang="en-US" sz="3200" b="1" dirty="0" err="1" smtClean="0"/>
              <a:t>quindi</a:t>
            </a:r>
            <a:r>
              <a:rPr lang="en-US" sz="3200" b="1" dirty="0" smtClean="0"/>
              <a:t> </a:t>
            </a:r>
            <a:r>
              <a:rPr lang="en-US" sz="3200" b="1" dirty="0" err="1"/>
              <a:t>p</a:t>
            </a:r>
            <a:r>
              <a:rPr lang="en-US" sz="3200" b="1" dirty="0" err="1" smtClean="0"/>
              <a:t>arla</a:t>
            </a:r>
            <a:r>
              <a:rPr lang="en-US" sz="3200" b="1" dirty="0" smtClean="0"/>
              <a:t> </a:t>
            </a:r>
            <a:r>
              <a:rPr lang="en-US" sz="3200" b="1" dirty="0" err="1" smtClean="0"/>
              <a:t>correntemente</a:t>
            </a:r>
            <a:r>
              <a:rPr lang="en-US" sz="3200" b="1" dirty="0" smtClean="0"/>
              <a:t> </a:t>
            </a:r>
            <a:r>
              <a:rPr lang="en-US" sz="3200" b="1" dirty="0" err="1" smtClean="0"/>
              <a:t>l’inglese</a:t>
            </a:r>
            <a:r>
              <a:rPr lang="en-US" sz="3200" b="1" dirty="0" smtClean="0"/>
              <a:t>.</a:t>
            </a:r>
          </a:p>
          <a:p>
            <a:pPr marL="0" indent="0" algn="ctr">
              <a:lnSpc>
                <a:spcPct val="100000"/>
              </a:lnSpc>
              <a:spcBef>
                <a:spcPts val="0"/>
              </a:spcBef>
              <a:buNone/>
            </a:pPr>
            <a:r>
              <a:rPr lang="en-US" sz="3200" dirty="0"/>
              <a:t>(Total for Question = 12 marks) </a:t>
            </a:r>
            <a:endParaRPr lang="en-US" sz="3200" b="1"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3200" b="1" dirty="0" smtClean="0">
                <a:solidFill>
                  <a:srgbClr val="002060"/>
                </a:solidFill>
              </a:rPr>
              <a:t>My sister would like to be a primary school teacher. Her studies will last three years and she will also have </a:t>
            </a:r>
            <a:r>
              <a:rPr lang="en-US" sz="3200" b="1" smtClean="0">
                <a:solidFill>
                  <a:srgbClr val="002060"/>
                </a:solidFill>
              </a:rPr>
              <a:t>to train </a:t>
            </a:r>
            <a:r>
              <a:rPr lang="en-US" sz="3200" b="1" dirty="0" smtClean="0">
                <a:solidFill>
                  <a:srgbClr val="002060"/>
                </a:solidFill>
              </a:rPr>
              <a:t>in a local school. She would really like to specialize in English, as she believes that foreign languages are very important. Two years ago she studied in Wales, therefore she speaks fluent English.</a:t>
            </a:r>
            <a:endParaRPr lang="en-US" sz="3200" b="1" dirty="0">
              <a:solidFill>
                <a:srgbClr val="002060"/>
              </a:solidFill>
            </a:endParaRPr>
          </a:p>
        </p:txBody>
      </p:sp>
      <p:sp>
        <p:nvSpPr>
          <p:cNvPr id="4" name="Rectangle 3"/>
          <p:cNvSpPr/>
          <p:nvPr/>
        </p:nvSpPr>
        <p:spPr>
          <a:xfrm>
            <a:off x="144966" y="3906209"/>
            <a:ext cx="12047034" cy="2642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053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1400</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Mangal</vt:lpstr>
      <vt:lpstr>Office Theme</vt:lpstr>
      <vt:lpstr>Traduzione Italiano - Inglese</vt:lpstr>
      <vt:lpstr>Tecniche per la traduzione in inglese</vt:lpstr>
      <vt:lpstr>Identity and culture: social media and technology </vt:lpstr>
      <vt:lpstr>Local area, holidays and travel: weather /12 </vt:lpstr>
      <vt:lpstr>Local area, holidays and travel: holidays</vt:lpstr>
      <vt:lpstr>School: celebrating success </vt:lpstr>
      <vt:lpstr>School: subjects </vt:lpstr>
      <vt:lpstr>Future aspirations, study and work: careers and professions </vt:lpstr>
      <vt:lpstr>Future aspirations, study and work: training </vt:lpstr>
      <vt:lpstr>International and global dimension: being ‘green’</vt:lpstr>
      <vt:lpstr>International and global dimension: sports events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Traduzione</dc:title>
  <dc:creator>Cristina Amato</dc:creator>
  <cp:lastModifiedBy>camato</cp:lastModifiedBy>
  <cp:revision>81</cp:revision>
  <dcterms:created xsi:type="dcterms:W3CDTF">2017-06-03T06:03:06Z</dcterms:created>
  <dcterms:modified xsi:type="dcterms:W3CDTF">2017-07-18T12:31:56Z</dcterms:modified>
</cp:coreProperties>
</file>