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74" r:id="rId4"/>
    <p:sldId id="265" r:id="rId5"/>
    <p:sldId id="266" r:id="rId6"/>
    <p:sldId id="275" r:id="rId7"/>
    <p:sldId id="267" r:id="rId8"/>
    <p:sldId id="276" r:id="rId9"/>
    <p:sldId id="268" r:id="rId10"/>
    <p:sldId id="277" r:id="rId11"/>
    <p:sldId id="269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5"/>
  </p:normalViewPr>
  <p:slideViewPr>
    <p:cSldViewPr snapToGrid="0" snapToObjects="1">
      <p:cViewPr varScale="1">
        <p:scale>
          <a:sx n="81" d="100"/>
          <a:sy n="81" d="100"/>
        </p:scale>
        <p:origin x="108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3FC23-6D55-3B41-B514-1151CEE447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B3E09-3289-3645-B9CF-5474CB8A6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4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2FE1-0DD7-E74B-9A86-4FFA9197D1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F4-8A70-5948-B462-E113B22C0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2FE1-0DD7-E74B-9A86-4FFA9197D1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F4-8A70-5948-B462-E113B22C0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2FE1-0DD7-E74B-9A86-4FFA9197D1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F4-8A70-5948-B462-E113B22C0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3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2FE1-0DD7-E74B-9A86-4FFA9197D1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F4-8A70-5948-B462-E113B22C0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8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2FE1-0DD7-E74B-9A86-4FFA9197D1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F4-8A70-5948-B462-E113B22C0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0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2FE1-0DD7-E74B-9A86-4FFA9197D1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F4-8A70-5948-B462-E113B22C0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6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2FE1-0DD7-E74B-9A86-4FFA9197D1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F4-8A70-5948-B462-E113B22C0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0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2FE1-0DD7-E74B-9A86-4FFA9197D1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F4-8A70-5948-B462-E113B22C0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6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2FE1-0DD7-E74B-9A86-4FFA9197D1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F4-8A70-5948-B462-E113B22C0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2FE1-0DD7-E74B-9A86-4FFA9197D1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F4-8A70-5948-B462-E113B22C0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2FE1-0DD7-E74B-9A86-4FFA9197D1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F4-8A70-5948-B462-E113B22C0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0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92FE1-0DD7-E74B-9A86-4FFA9197D1B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055F4-8A70-5948-B462-E113B22C0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215" y="149902"/>
            <a:ext cx="10489580" cy="3452136"/>
          </a:xfrm>
        </p:spPr>
        <p:txBody>
          <a:bodyPr>
            <a:noAutofit/>
          </a:bodyPr>
          <a:lstStyle/>
          <a:p>
            <a:r>
              <a:rPr lang="en-US" sz="11500" b="1" u="sng" dirty="0" err="1" smtClean="0"/>
              <a:t>Traduzione</a:t>
            </a:r>
            <a:r>
              <a:rPr lang="en-US" sz="11500" b="1" u="sng" dirty="0" smtClean="0"/>
              <a:t/>
            </a:r>
            <a:br>
              <a:rPr lang="en-US" sz="11500" b="1" u="sng" dirty="0" smtClean="0"/>
            </a:br>
            <a:r>
              <a:rPr lang="en-US" sz="11500" b="1" u="sng" dirty="0" err="1" smtClean="0"/>
              <a:t>Inglese</a:t>
            </a:r>
            <a:r>
              <a:rPr lang="en-US" sz="11500" b="1" u="sng" dirty="0" smtClean="0"/>
              <a:t> - </a:t>
            </a:r>
            <a:r>
              <a:rPr lang="en-US" sz="11500" b="1" u="sng" dirty="0" err="1" smtClean="0"/>
              <a:t>Italiano</a:t>
            </a:r>
            <a:endParaRPr lang="en-US" sz="115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1005" y="4186654"/>
            <a:ext cx="9144000" cy="1655762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Higher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7713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GB" b="1" u="sng" dirty="0" smtClean="0"/>
              <a:t>Future </a:t>
            </a:r>
            <a:r>
              <a:rPr lang="en-GB" b="1" u="sng" dirty="0"/>
              <a:t>aspirations, study and work: careers and professions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b="1" dirty="0"/>
              <a:t>My grandmother is a doctor and she enjoys her job. I was </a:t>
            </a:r>
            <a:r>
              <a:rPr lang="en-GB" sz="3200" b="1" dirty="0" smtClean="0"/>
              <a:t>lucky </a:t>
            </a:r>
            <a:r>
              <a:rPr lang="en-GB" sz="3200" b="1" dirty="0"/>
              <a:t>to do </a:t>
            </a:r>
            <a:r>
              <a:rPr lang="en-GB" sz="3200" b="1" dirty="0" smtClean="0"/>
              <a:t>a work </a:t>
            </a:r>
            <a:r>
              <a:rPr lang="en-GB" sz="3200" b="1" dirty="0"/>
              <a:t>experience in a hospital. I want </a:t>
            </a:r>
            <a:r>
              <a:rPr lang="en-GB" sz="3200" b="1" dirty="0" smtClean="0"/>
              <a:t>to pursue a </a:t>
            </a:r>
            <a:r>
              <a:rPr lang="en-GB" sz="3200" b="1" dirty="0"/>
              <a:t>career </a:t>
            </a:r>
            <a:r>
              <a:rPr lang="en-GB" sz="3200" b="1" dirty="0" smtClean="0"/>
              <a:t>in which I can help people </a:t>
            </a:r>
            <a:r>
              <a:rPr lang="en-GB" sz="3200" b="1" dirty="0"/>
              <a:t>and I loved working with the children. My dream would be </a:t>
            </a:r>
            <a:r>
              <a:rPr lang="en-GB" sz="3200" b="1" dirty="0" smtClean="0"/>
              <a:t>to have </a:t>
            </a:r>
            <a:r>
              <a:rPr lang="en-GB" sz="3200" b="1" dirty="0"/>
              <a:t>a career in medicine after studying it at university</a:t>
            </a:r>
            <a:r>
              <a:rPr lang="en-GB" sz="3200" b="1" dirty="0" smtClean="0"/>
              <a:t>.</a:t>
            </a:r>
          </a:p>
          <a:p>
            <a:pPr marL="0" indent="0" algn="ctr">
              <a:buNone/>
            </a:pPr>
            <a:r>
              <a:rPr lang="en-US" sz="3200" dirty="0"/>
              <a:t>(Total for Question = 12 marks)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GB" sz="3200" b="1" dirty="0" smtClean="0">
                <a:solidFill>
                  <a:srgbClr val="002060"/>
                </a:solidFill>
              </a:rPr>
              <a:t>Mia </a:t>
            </a:r>
            <a:r>
              <a:rPr lang="en-GB" sz="3200" b="1" dirty="0" err="1" smtClean="0">
                <a:solidFill>
                  <a:srgbClr val="002060"/>
                </a:solidFill>
              </a:rPr>
              <a:t>nonna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é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dottoressa</a:t>
            </a:r>
            <a:r>
              <a:rPr lang="en-GB" sz="3200" b="1" dirty="0" smtClean="0">
                <a:solidFill>
                  <a:srgbClr val="002060"/>
                </a:solidFill>
              </a:rPr>
              <a:t> e le </a:t>
            </a:r>
            <a:r>
              <a:rPr lang="en-GB" sz="3200" b="1" dirty="0" err="1" smtClean="0">
                <a:solidFill>
                  <a:srgbClr val="002060"/>
                </a:solidFill>
              </a:rPr>
              <a:t>piace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il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suo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lavoro</a:t>
            </a:r>
            <a:r>
              <a:rPr lang="en-GB" sz="3200" b="1" dirty="0" smtClean="0">
                <a:solidFill>
                  <a:srgbClr val="002060"/>
                </a:solidFill>
              </a:rPr>
              <a:t>. </a:t>
            </a:r>
            <a:r>
              <a:rPr lang="en-GB" sz="3200" b="1" dirty="0" err="1" smtClean="0">
                <a:solidFill>
                  <a:srgbClr val="002060"/>
                </a:solidFill>
              </a:rPr>
              <a:t>Sono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stata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fortunata</a:t>
            </a:r>
            <a:r>
              <a:rPr lang="en-GB" sz="3200" b="1" dirty="0" smtClean="0">
                <a:solidFill>
                  <a:srgbClr val="002060"/>
                </a:solidFill>
              </a:rPr>
              <a:t> a fare </a:t>
            </a:r>
            <a:r>
              <a:rPr lang="en-GB" sz="3200" b="1" dirty="0" err="1" smtClean="0">
                <a:solidFill>
                  <a:srgbClr val="002060"/>
                </a:solidFill>
              </a:rPr>
              <a:t>un’esperienza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lavorativa</a:t>
            </a:r>
            <a:r>
              <a:rPr lang="en-GB" sz="3200" b="1" dirty="0" smtClean="0">
                <a:solidFill>
                  <a:srgbClr val="002060"/>
                </a:solidFill>
              </a:rPr>
              <a:t> in un </a:t>
            </a:r>
            <a:r>
              <a:rPr lang="en-GB" sz="3200" b="1" dirty="0" err="1" smtClean="0">
                <a:solidFill>
                  <a:srgbClr val="002060"/>
                </a:solidFill>
              </a:rPr>
              <a:t>ospedale</a:t>
            </a:r>
            <a:r>
              <a:rPr lang="en-GB" sz="3200" b="1" dirty="0" smtClean="0">
                <a:solidFill>
                  <a:srgbClr val="002060"/>
                </a:solidFill>
              </a:rPr>
              <a:t>. </a:t>
            </a:r>
            <a:r>
              <a:rPr lang="en-GB" sz="3200" b="1" dirty="0" err="1" smtClean="0">
                <a:solidFill>
                  <a:srgbClr val="002060"/>
                </a:solidFill>
              </a:rPr>
              <a:t>Voglio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perseguire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una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carriera</a:t>
            </a:r>
            <a:r>
              <a:rPr lang="en-GB" sz="3200" b="1" dirty="0" smtClean="0">
                <a:solidFill>
                  <a:srgbClr val="002060"/>
                </a:solidFill>
              </a:rPr>
              <a:t> in cui </a:t>
            </a:r>
            <a:r>
              <a:rPr lang="en-GB" sz="3200" b="1" dirty="0" err="1" smtClean="0">
                <a:solidFill>
                  <a:srgbClr val="002060"/>
                </a:solidFill>
              </a:rPr>
              <a:t>posso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aiutare</a:t>
            </a:r>
            <a:r>
              <a:rPr lang="en-GB" sz="3200" b="1" dirty="0" smtClean="0">
                <a:solidFill>
                  <a:srgbClr val="002060"/>
                </a:solidFill>
              </a:rPr>
              <a:t> le </a:t>
            </a:r>
            <a:r>
              <a:rPr lang="en-GB" sz="3200" b="1" dirty="0" err="1" smtClean="0">
                <a:solidFill>
                  <a:srgbClr val="002060"/>
                </a:solidFill>
              </a:rPr>
              <a:t>persone</a:t>
            </a:r>
            <a:r>
              <a:rPr lang="en-GB" sz="3200" b="1" dirty="0" smtClean="0">
                <a:solidFill>
                  <a:srgbClr val="002060"/>
                </a:solidFill>
              </a:rPr>
              <a:t> e mi </a:t>
            </a:r>
            <a:r>
              <a:rPr lang="en-GB" sz="3200" b="1" dirty="0" err="1" smtClean="0">
                <a:solidFill>
                  <a:srgbClr val="002060"/>
                </a:solidFill>
              </a:rPr>
              <a:t>é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piaciuto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lavorare</a:t>
            </a:r>
            <a:r>
              <a:rPr lang="en-GB" sz="3200" b="1" dirty="0" smtClean="0">
                <a:solidFill>
                  <a:srgbClr val="002060"/>
                </a:solidFill>
              </a:rPr>
              <a:t> con </a:t>
            </a:r>
            <a:r>
              <a:rPr lang="en-GB" sz="3200" b="1" dirty="0" err="1" smtClean="0">
                <a:solidFill>
                  <a:srgbClr val="002060"/>
                </a:solidFill>
              </a:rPr>
              <a:t>i</a:t>
            </a:r>
            <a:r>
              <a:rPr lang="en-GB" sz="3200" b="1" dirty="0" smtClean="0">
                <a:solidFill>
                  <a:srgbClr val="002060"/>
                </a:solidFill>
              </a:rPr>
              <a:t> bambini. Il </a:t>
            </a:r>
            <a:r>
              <a:rPr lang="en-GB" sz="3200" b="1" dirty="0" err="1" smtClean="0">
                <a:solidFill>
                  <a:srgbClr val="002060"/>
                </a:solidFill>
              </a:rPr>
              <a:t>mio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sogno</a:t>
            </a:r>
            <a:r>
              <a:rPr lang="en-GB" sz="3200" b="1" dirty="0" smtClean="0">
                <a:solidFill>
                  <a:srgbClr val="002060"/>
                </a:solidFill>
              </a:rPr>
              <a:t> (</a:t>
            </a:r>
            <a:r>
              <a:rPr lang="en-GB" sz="3200" b="1" dirty="0" err="1" smtClean="0">
                <a:solidFill>
                  <a:srgbClr val="002060"/>
                </a:solidFill>
              </a:rPr>
              <a:t>nel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cassetto</a:t>
            </a:r>
            <a:r>
              <a:rPr lang="en-GB" sz="3200" b="1" dirty="0" smtClean="0">
                <a:solidFill>
                  <a:srgbClr val="002060"/>
                </a:solidFill>
              </a:rPr>
              <a:t>) </a:t>
            </a:r>
            <a:r>
              <a:rPr lang="en-GB" sz="3200" b="1" dirty="0" err="1" smtClean="0">
                <a:solidFill>
                  <a:srgbClr val="002060"/>
                </a:solidFill>
              </a:rPr>
              <a:t>sarebbe</a:t>
            </a:r>
            <a:r>
              <a:rPr lang="en-GB" sz="3200" b="1" dirty="0" smtClean="0">
                <a:solidFill>
                  <a:srgbClr val="002060"/>
                </a:solidFill>
              </a:rPr>
              <a:t> fare </a:t>
            </a:r>
            <a:r>
              <a:rPr lang="en-GB" sz="3200" b="1" dirty="0" err="1" smtClean="0">
                <a:solidFill>
                  <a:srgbClr val="002060"/>
                </a:solidFill>
              </a:rPr>
              <a:t>carriera</a:t>
            </a:r>
            <a:r>
              <a:rPr lang="en-GB" sz="3200" b="1" dirty="0" smtClean="0">
                <a:solidFill>
                  <a:srgbClr val="002060"/>
                </a:solidFill>
              </a:rPr>
              <a:t> in </a:t>
            </a:r>
            <a:r>
              <a:rPr lang="en-GB" sz="3200" b="1" dirty="0" err="1" smtClean="0">
                <a:solidFill>
                  <a:srgbClr val="002060"/>
                </a:solidFill>
              </a:rPr>
              <a:t>medicina</a:t>
            </a:r>
            <a:r>
              <a:rPr lang="en-GB" sz="3200" b="1" dirty="0" smtClean="0">
                <a:solidFill>
                  <a:srgbClr val="002060"/>
                </a:solidFill>
              </a:rPr>
              <a:t>/ </a:t>
            </a:r>
            <a:r>
              <a:rPr lang="en-GB" sz="3200" b="1" dirty="0" err="1" smtClean="0">
                <a:solidFill>
                  <a:srgbClr val="002060"/>
                </a:solidFill>
              </a:rPr>
              <a:t>nel</a:t>
            </a:r>
            <a:r>
              <a:rPr lang="en-GB" sz="3200" b="1" dirty="0" smtClean="0">
                <a:solidFill>
                  <a:srgbClr val="002060"/>
                </a:solidFill>
              </a:rPr>
              <a:t> campo </a:t>
            </a:r>
            <a:r>
              <a:rPr lang="en-GB" sz="3200" b="1" dirty="0" err="1" smtClean="0">
                <a:solidFill>
                  <a:srgbClr val="002060"/>
                </a:solidFill>
              </a:rPr>
              <a:t>della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medicina</a:t>
            </a:r>
            <a:r>
              <a:rPr lang="en-GB" sz="3200" b="1" dirty="0" smtClean="0">
                <a:solidFill>
                  <a:srgbClr val="002060"/>
                </a:solidFill>
              </a:rPr>
              <a:t>, </a:t>
            </a:r>
            <a:r>
              <a:rPr lang="en-GB" sz="3200" b="1" dirty="0" err="1" smtClean="0">
                <a:solidFill>
                  <a:srgbClr val="002060"/>
                </a:solidFill>
              </a:rPr>
              <a:t>dopo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averla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studiata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all’università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76354"/>
            <a:ext cx="12192000" cy="2737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44576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/>
              <a:t>International and global dimension: campaigns and good causes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9550"/>
            <a:ext cx="12192000" cy="61684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Emergency </a:t>
            </a:r>
            <a:r>
              <a:rPr lang="en-US" sz="3200" b="1" dirty="0"/>
              <a:t>is </a:t>
            </a:r>
            <a:r>
              <a:rPr lang="en-US" sz="3200" b="1" dirty="0" smtClean="0"/>
              <a:t>an Italian </a:t>
            </a:r>
            <a:r>
              <a:rPr lang="en-US" sz="3200" b="1" dirty="0"/>
              <a:t>charity which works with victims of war in </a:t>
            </a:r>
            <a:r>
              <a:rPr lang="en-US" sz="3200" b="1" dirty="0" smtClean="0"/>
              <a:t>many </a:t>
            </a:r>
            <a:r>
              <a:rPr lang="en-US" sz="3200" b="1" dirty="0"/>
              <a:t>countries. I</a:t>
            </a:r>
            <a:r>
              <a:rPr lang="en-US" sz="3200" b="1" dirty="0" smtClean="0"/>
              <a:t>t </a:t>
            </a:r>
            <a:r>
              <a:rPr lang="en-US" sz="3200" b="1" dirty="0"/>
              <a:t>is currently constructing a hospital in Africa. They have already found volunteers who have promised to help by </a:t>
            </a:r>
            <a:r>
              <a:rPr lang="en-US" sz="3200" b="1" dirty="0" err="1"/>
              <a:t>organising</a:t>
            </a:r>
            <a:r>
              <a:rPr lang="en-US" sz="3200" b="1" dirty="0"/>
              <a:t> a meal or a sporting event. After completing this task, each participant wants to send 1000 Euros to the project. </a:t>
            </a:r>
            <a:r>
              <a:rPr lang="en-US" sz="3200" b="1" dirty="0" smtClean="0"/>
              <a:t>      </a:t>
            </a:r>
            <a:r>
              <a:rPr lang="en-US" sz="3200" dirty="0" smtClean="0"/>
              <a:t>(Total for Question = 12 marks)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Emergency </a:t>
            </a:r>
            <a:r>
              <a:rPr lang="en-US" sz="3200" b="1" dirty="0" err="1" smtClean="0">
                <a:solidFill>
                  <a:srgbClr val="002060"/>
                </a:solidFill>
              </a:rPr>
              <a:t>é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un’organizzazione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benefica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italiana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che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lavora</a:t>
            </a:r>
            <a:r>
              <a:rPr lang="en-US" sz="3200" b="1" dirty="0" smtClean="0">
                <a:solidFill>
                  <a:srgbClr val="002060"/>
                </a:solidFill>
              </a:rPr>
              <a:t> con  </a:t>
            </a:r>
            <a:r>
              <a:rPr lang="en-US" sz="3200" b="1" dirty="0" err="1" smtClean="0">
                <a:solidFill>
                  <a:srgbClr val="002060"/>
                </a:solidFill>
              </a:rPr>
              <a:t>vittime</a:t>
            </a:r>
            <a:r>
              <a:rPr lang="en-US" sz="3200" b="1" dirty="0" smtClean="0">
                <a:solidFill>
                  <a:srgbClr val="002060"/>
                </a:solidFill>
              </a:rPr>
              <a:t> di </a:t>
            </a:r>
            <a:r>
              <a:rPr lang="en-US" sz="3200" b="1" dirty="0" err="1" smtClean="0">
                <a:solidFill>
                  <a:srgbClr val="002060"/>
                </a:solidFill>
              </a:rPr>
              <a:t>guerra</a:t>
            </a:r>
            <a:r>
              <a:rPr lang="en-US" sz="3200" b="1" dirty="0" smtClean="0">
                <a:solidFill>
                  <a:srgbClr val="002060"/>
                </a:solidFill>
              </a:rPr>
              <a:t> in </a:t>
            </a:r>
            <a:r>
              <a:rPr lang="en-US" sz="3200" b="1" dirty="0" err="1" smtClean="0">
                <a:solidFill>
                  <a:srgbClr val="002060"/>
                </a:solidFill>
              </a:rPr>
              <a:t>molti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Paesi</a:t>
            </a:r>
            <a:r>
              <a:rPr lang="en-US" sz="3200" b="1" dirty="0" smtClean="0">
                <a:solidFill>
                  <a:srgbClr val="002060"/>
                </a:solidFill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</a:rPr>
              <a:t>Attualmente</a:t>
            </a:r>
            <a:r>
              <a:rPr lang="en-US" sz="3200" b="1" dirty="0" smtClean="0">
                <a:solidFill>
                  <a:srgbClr val="002060"/>
                </a:solidFill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</a:rPr>
              <a:t>sta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costruendo</a:t>
            </a:r>
            <a:r>
              <a:rPr lang="en-US" sz="3200" b="1" dirty="0" smtClean="0">
                <a:solidFill>
                  <a:srgbClr val="002060"/>
                </a:solidFill>
              </a:rPr>
              <a:t> un </a:t>
            </a:r>
            <a:r>
              <a:rPr lang="en-US" sz="3200" b="1" dirty="0" err="1" smtClean="0">
                <a:solidFill>
                  <a:srgbClr val="002060"/>
                </a:solidFill>
              </a:rPr>
              <a:t>ospedale</a:t>
            </a:r>
            <a:r>
              <a:rPr lang="en-US" sz="3200" b="1" dirty="0" smtClean="0">
                <a:solidFill>
                  <a:srgbClr val="002060"/>
                </a:solidFill>
              </a:rPr>
              <a:t> in Africa. Hanno </a:t>
            </a:r>
            <a:r>
              <a:rPr lang="en-US" sz="3200" b="1" dirty="0" err="1" smtClean="0">
                <a:solidFill>
                  <a:srgbClr val="002060"/>
                </a:solidFill>
              </a:rPr>
              <a:t>già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trovato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volontari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che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hanno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promesso</a:t>
            </a:r>
            <a:r>
              <a:rPr lang="en-US" sz="3200" b="1" dirty="0" smtClean="0">
                <a:solidFill>
                  <a:srgbClr val="002060"/>
                </a:solidFill>
              </a:rPr>
              <a:t> di </a:t>
            </a:r>
            <a:r>
              <a:rPr lang="en-US" sz="3200" b="1" dirty="0" err="1" smtClean="0">
                <a:solidFill>
                  <a:srgbClr val="002060"/>
                </a:solidFill>
              </a:rPr>
              <a:t>aiutare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organizzando</a:t>
            </a:r>
            <a:r>
              <a:rPr lang="en-US" sz="3200" b="1" dirty="0" smtClean="0">
                <a:solidFill>
                  <a:srgbClr val="002060"/>
                </a:solidFill>
              </a:rPr>
              <a:t> un </a:t>
            </a:r>
            <a:r>
              <a:rPr lang="en-US" sz="3200" b="1" dirty="0" err="1" smtClean="0">
                <a:solidFill>
                  <a:srgbClr val="002060"/>
                </a:solidFill>
              </a:rPr>
              <a:t>pranzo</a:t>
            </a:r>
            <a:r>
              <a:rPr lang="en-US" sz="3200" b="1" dirty="0" smtClean="0">
                <a:solidFill>
                  <a:srgbClr val="002060"/>
                </a:solidFill>
              </a:rPr>
              <a:t> o un </a:t>
            </a:r>
            <a:r>
              <a:rPr lang="en-US" sz="3200" b="1" dirty="0" err="1" smtClean="0">
                <a:solidFill>
                  <a:srgbClr val="002060"/>
                </a:solidFill>
              </a:rPr>
              <a:t>evento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sportivo</a:t>
            </a:r>
            <a:r>
              <a:rPr lang="en-US" sz="3200" b="1" dirty="0" smtClean="0">
                <a:solidFill>
                  <a:srgbClr val="002060"/>
                </a:solidFill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</a:rPr>
              <a:t>Dopo</a:t>
            </a:r>
            <a:r>
              <a:rPr lang="en-US" sz="3200" b="1" dirty="0" smtClean="0">
                <a:solidFill>
                  <a:srgbClr val="002060"/>
                </a:solidFill>
              </a:rPr>
              <a:t> aver </a:t>
            </a:r>
            <a:r>
              <a:rPr lang="en-US" sz="3200" b="1" dirty="0" err="1" smtClean="0">
                <a:solidFill>
                  <a:srgbClr val="002060"/>
                </a:solidFill>
              </a:rPr>
              <a:t>completato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questo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compito</a:t>
            </a:r>
            <a:r>
              <a:rPr lang="en-US" sz="3200" b="1" dirty="0" smtClean="0">
                <a:solidFill>
                  <a:srgbClr val="002060"/>
                </a:solidFill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</a:rPr>
              <a:t>ciascun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partecipante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vuole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mandare</a:t>
            </a:r>
            <a:r>
              <a:rPr lang="en-US" sz="3200" b="1" dirty="0" smtClean="0">
                <a:solidFill>
                  <a:srgbClr val="002060"/>
                </a:solidFill>
              </a:rPr>
              <a:t>/ </a:t>
            </a:r>
            <a:r>
              <a:rPr lang="en-US" sz="3200" b="1" dirty="0" err="1" smtClean="0">
                <a:solidFill>
                  <a:srgbClr val="002060"/>
                </a:solidFill>
              </a:rPr>
              <a:t>spedire</a:t>
            </a:r>
            <a:r>
              <a:rPr lang="en-US" sz="3200" b="1" dirty="0" smtClean="0">
                <a:solidFill>
                  <a:srgbClr val="002060"/>
                </a:solidFill>
              </a:rPr>
              <a:t>/</a:t>
            </a:r>
            <a:r>
              <a:rPr lang="en-US" sz="3200" b="1" dirty="0" err="1" smtClean="0">
                <a:solidFill>
                  <a:srgbClr val="002060"/>
                </a:solidFill>
              </a:rPr>
              <a:t>inviare</a:t>
            </a:r>
            <a:r>
              <a:rPr lang="en-US" sz="3200" b="1" dirty="0" smtClean="0">
                <a:solidFill>
                  <a:srgbClr val="002060"/>
                </a:solidFill>
              </a:rPr>
              <a:t> 1000 euro per </a:t>
            </a:r>
            <a:r>
              <a:rPr lang="en-US" sz="3200" b="1" dirty="0" err="1" smtClean="0">
                <a:solidFill>
                  <a:srgbClr val="002060"/>
                </a:solidFill>
              </a:rPr>
              <a:t>il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progetto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716977"/>
            <a:ext cx="12192000" cy="2939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9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3034"/>
            <a:ext cx="11353800" cy="921347"/>
          </a:xfrm>
        </p:spPr>
        <p:txBody>
          <a:bodyPr>
            <a:noAutofit/>
          </a:bodyPr>
          <a:lstStyle/>
          <a:p>
            <a:pPr algn="ctr"/>
            <a:r>
              <a:rPr lang="en-GB" b="1" u="sng" dirty="0"/>
              <a:t>International and global dimension: music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4381"/>
            <a:ext cx="12192000" cy="59136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/>
              <a:t>This year we are going to the </a:t>
            </a:r>
            <a:r>
              <a:rPr lang="en-GB" sz="3200" b="1" dirty="0" smtClean="0"/>
              <a:t>Rome </a:t>
            </a:r>
            <a:r>
              <a:rPr lang="en-GB" sz="3200" b="1" dirty="0"/>
              <a:t>Music Festival, which </a:t>
            </a:r>
            <a:r>
              <a:rPr lang="en-GB" sz="3200" b="1" dirty="0" smtClean="0"/>
              <a:t>started nine </a:t>
            </a:r>
            <a:r>
              <a:rPr lang="en-GB" sz="3200" b="1" dirty="0"/>
              <a:t>years ago. It will take place in the middle of </a:t>
            </a:r>
            <a:r>
              <a:rPr lang="en-GB" sz="3200" b="1" dirty="0" smtClean="0"/>
              <a:t>July and will last for one week. </a:t>
            </a:r>
            <a:r>
              <a:rPr lang="en-GB" sz="3200" b="1" dirty="0"/>
              <a:t>I always </a:t>
            </a:r>
            <a:r>
              <a:rPr lang="en-GB" sz="3200" b="1" dirty="0" smtClean="0"/>
              <a:t>like to </a:t>
            </a:r>
            <a:r>
              <a:rPr lang="en-GB" sz="3200" b="1" dirty="0"/>
              <a:t>take </a:t>
            </a:r>
            <a:r>
              <a:rPr lang="en-GB" sz="3200" b="1" dirty="0" smtClean="0"/>
              <a:t>guitar </a:t>
            </a:r>
            <a:r>
              <a:rPr lang="en-GB" sz="3200" b="1" dirty="0"/>
              <a:t>classes because I want to </a:t>
            </a:r>
            <a:r>
              <a:rPr lang="en-GB" sz="3200" b="1" dirty="0" smtClean="0"/>
              <a:t>improve. During the festival there will be free music classes. On the last </a:t>
            </a:r>
            <a:r>
              <a:rPr lang="en-GB" sz="3200" b="1" dirty="0"/>
              <a:t>night we play everything we have learned in a concert in </a:t>
            </a:r>
            <a:r>
              <a:rPr lang="en-GB" sz="3200" b="1" dirty="0" smtClean="0"/>
              <a:t>the cathedral.</a:t>
            </a:r>
          </a:p>
          <a:p>
            <a:pPr marL="0" indent="0" algn="ctr">
              <a:buNone/>
            </a:pPr>
            <a:r>
              <a:rPr lang="en-US" sz="3200" dirty="0"/>
              <a:t>(Total for Question = 12 marks) </a:t>
            </a:r>
          </a:p>
          <a:p>
            <a:pPr marL="0" indent="0" algn="ctr">
              <a:buNone/>
            </a:pPr>
            <a:r>
              <a:rPr lang="en-GB" sz="3200" b="1" dirty="0" err="1" smtClean="0">
                <a:solidFill>
                  <a:srgbClr val="002060"/>
                </a:solidFill>
              </a:rPr>
              <a:t>Quest’anno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andremo</a:t>
            </a:r>
            <a:r>
              <a:rPr lang="en-GB" sz="3200" b="1" dirty="0" smtClean="0">
                <a:solidFill>
                  <a:srgbClr val="002060"/>
                </a:solidFill>
              </a:rPr>
              <a:t> al Festival </a:t>
            </a:r>
            <a:r>
              <a:rPr lang="en-GB" sz="3200" b="1" dirty="0" err="1" smtClean="0">
                <a:solidFill>
                  <a:srgbClr val="002060"/>
                </a:solidFill>
              </a:rPr>
              <a:t>della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>
                <a:solidFill>
                  <a:srgbClr val="002060"/>
                </a:solidFill>
              </a:rPr>
              <a:t>M</a:t>
            </a:r>
            <a:r>
              <a:rPr lang="en-GB" sz="3200" b="1" dirty="0" err="1" smtClean="0">
                <a:solidFill>
                  <a:srgbClr val="002060"/>
                </a:solidFill>
              </a:rPr>
              <a:t>usica</a:t>
            </a:r>
            <a:r>
              <a:rPr lang="en-GB" sz="3200" b="1" dirty="0" smtClean="0">
                <a:solidFill>
                  <a:srgbClr val="002060"/>
                </a:solidFill>
              </a:rPr>
              <a:t> di Roma, </a:t>
            </a:r>
            <a:r>
              <a:rPr lang="en-GB" sz="3200" b="1" dirty="0" err="1" smtClean="0">
                <a:solidFill>
                  <a:srgbClr val="002060"/>
                </a:solidFill>
              </a:rPr>
              <a:t>che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é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iniziato</a:t>
            </a:r>
            <a:r>
              <a:rPr lang="en-GB" sz="3200" b="1" smtClean="0">
                <a:solidFill>
                  <a:srgbClr val="002060"/>
                </a:solidFill>
              </a:rPr>
              <a:t>/cominciato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nove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anni</a:t>
            </a:r>
            <a:r>
              <a:rPr lang="en-GB" sz="3200" b="1" dirty="0" smtClean="0">
                <a:solidFill>
                  <a:srgbClr val="002060"/>
                </a:solidFill>
              </a:rPr>
              <a:t> fa. </a:t>
            </a:r>
            <a:r>
              <a:rPr lang="en-GB" sz="3200" b="1" dirty="0" err="1" smtClean="0">
                <a:solidFill>
                  <a:srgbClr val="002060"/>
                </a:solidFill>
              </a:rPr>
              <a:t>Avrà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luogo</a:t>
            </a:r>
            <a:r>
              <a:rPr lang="en-GB" sz="3200" b="1" dirty="0" smtClean="0">
                <a:solidFill>
                  <a:srgbClr val="002060"/>
                </a:solidFill>
              </a:rPr>
              <a:t> a </a:t>
            </a:r>
            <a:r>
              <a:rPr lang="en-GB" sz="3200" b="1" dirty="0" err="1" smtClean="0">
                <a:solidFill>
                  <a:srgbClr val="002060"/>
                </a:solidFill>
              </a:rPr>
              <a:t>metà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luglio</a:t>
            </a:r>
            <a:r>
              <a:rPr lang="en-GB" sz="3200" b="1" dirty="0" smtClean="0">
                <a:solidFill>
                  <a:srgbClr val="002060"/>
                </a:solidFill>
              </a:rPr>
              <a:t> e </a:t>
            </a:r>
            <a:r>
              <a:rPr lang="en-GB" sz="3200" b="1" dirty="0" err="1" smtClean="0">
                <a:solidFill>
                  <a:srgbClr val="002060"/>
                </a:solidFill>
              </a:rPr>
              <a:t>durerà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una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settimana</a:t>
            </a:r>
            <a:r>
              <a:rPr lang="en-GB" sz="3200" b="1" dirty="0" smtClean="0">
                <a:solidFill>
                  <a:srgbClr val="002060"/>
                </a:solidFill>
              </a:rPr>
              <a:t>. </a:t>
            </a:r>
            <a:r>
              <a:rPr lang="en-GB" sz="3200" b="1" dirty="0" err="1" smtClean="0">
                <a:solidFill>
                  <a:srgbClr val="002060"/>
                </a:solidFill>
              </a:rPr>
              <a:t>Mi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piace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sempre</a:t>
            </a:r>
            <a:r>
              <a:rPr lang="en-GB" sz="3200" b="1" dirty="0" smtClean="0">
                <a:solidFill>
                  <a:srgbClr val="002060"/>
                </a:solidFill>
              </a:rPr>
              <a:t> fare </a:t>
            </a:r>
            <a:r>
              <a:rPr lang="en-GB" sz="3200" b="1" dirty="0" err="1" smtClean="0">
                <a:solidFill>
                  <a:srgbClr val="002060"/>
                </a:solidFill>
              </a:rPr>
              <a:t>lezioni</a:t>
            </a:r>
            <a:r>
              <a:rPr lang="en-GB" sz="3200" b="1" dirty="0" smtClean="0">
                <a:solidFill>
                  <a:srgbClr val="002060"/>
                </a:solidFill>
              </a:rPr>
              <a:t> di </a:t>
            </a:r>
            <a:r>
              <a:rPr lang="en-GB" sz="3200" b="1" dirty="0" err="1" smtClean="0">
                <a:solidFill>
                  <a:srgbClr val="002060"/>
                </a:solidFill>
              </a:rPr>
              <a:t>chitarra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perché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voglio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migliorare</a:t>
            </a:r>
            <a:r>
              <a:rPr lang="en-GB" sz="3200" b="1" dirty="0" smtClean="0">
                <a:solidFill>
                  <a:srgbClr val="002060"/>
                </a:solidFill>
              </a:rPr>
              <a:t>. Durante </a:t>
            </a:r>
            <a:r>
              <a:rPr lang="en-GB" sz="3200" b="1" dirty="0" err="1" smtClean="0">
                <a:solidFill>
                  <a:srgbClr val="002060"/>
                </a:solidFill>
              </a:rPr>
              <a:t>il</a:t>
            </a:r>
            <a:r>
              <a:rPr lang="en-GB" sz="3200" b="1" dirty="0" smtClean="0">
                <a:solidFill>
                  <a:srgbClr val="002060"/>
                </a:solidFill>
              </a:rPr>
              <a:t> festival ci </a:t>
            </a:r>
            <a:r>
              <a:rPr lang="en-GB" sz="3200" b="1" dirty="0" err="1" smtClean="0">
                <a:solidFill>
                  <a:srgbClr val="002060"/>
                </a:solidFill>
              </a:rPr>
              <a:t>saranno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delle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lezioni</a:t>
            </a:r>
            <a:r>
              <a:rPr lang="en-GB" sz="3200" b="1" dirty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gratuite</a:t>
            </a:r>
            <a:r>
              <a:rPr lang="en-GB" sz="3200" b="1" dirty="0" smtClean="0">
                <a:solidFill>
                  <a:srgbClr val="002060"/>
                </a:solidFill>
              </a:rPr>
              <a:t> di </a:t>
            </a:r>
            <a:r>
              <a:rPr lang="en-GB" sz="3200" b="1" dirty="0" err="1" smtClean="0">
                <a:solidFill>
                  <a:srgbClr val="002060"/>
                </a:solidFill>
              </a:rPr>
              <a:t>musica</a:t>
            </a:r>
            <a:r>
              <a:rPr lang="en-GB" sz="3200" b="1" dirty="0" smtClean="0">
                <a:solidFill>
                  <a:srgbClr val="002060"/>
                </a:solidFill>
              </a:rPr>
              <a:t>. </a:t>
            </a:r>
            <a:r>
              <a:rPr lang="en-GB" sz="3200" b="1" dirty="0" err="1" smtClean="0">
                <a:solidFill>
                  <a:srgbClr val="002060"/>
                </a:solidFill>
              </a:rPr>
              <a:t>L’ultima</a:t>
            </a:r>
            <a:r>
              <a:rPr lang="en-GB" sz="3200" b="1" dirty="0" smtClean="0">
                <a:solidFill>
                  <a:srgbClr val="002060"/>
                </a:solidFill>
              </a:rPr>
              <a:t> sera </a:t>
            </a:r>
            <a:r>
              <a:rPr lang="en-GB" sz="3200" b="1" dirty="0" err="1" smtClean="0">
                <a:solidFill>
                  <a:srgbClr val="002060"/>
                </a:solidFill>
              </a:rPr>
              <a:t>suoneremo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tutto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cio</a:t>
            </a:r>
            <a:r>
              <a:rPr lang="en-GB" sz="3200" b="1" dirty="0" smtClean="0">
                <a:solidFill>
                  <a:srgbClr val="002060"/>
                </a:solidFill>
              </a:rPr>
              <a:t>` </a:t>
            </a:r>
            <a:r>
              <a:rPr lang="en-GB" sz="3200" b="1" dirty="0" err="1" smtClean="0">
                <a:solidFill>
                  <a:srgbClr val="002060"/>
                </a:solidFill>
              </a:rPr>
              <a:t>che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abbiamo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imparato</a:t>
            </a:r>
            <a:r>
              <a:rPr lang="en-GB" sz="3200" b="1" dirty="0" smtClean="0">
                <a:solidFill>
                  <a:srgbClr val="002060"/>
                </a:solidFill>
              </a:rPr>
              <a:t> in un concerto in </a:t>
            </a:r>
            <a:r>
              <a:rPr lang="en-GB" sz="3200" b="1" dirty="0" err="1" smtClean="0">
                <a:solidFill>
                  <a:srgbClr val="002060"/>
                </a:solidFill>
              </a:rPr>
              <a:t>cattedrale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76354"/>
            <a:ext cx="12192000" cy="2737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06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err="1" smtClean="0"/>
              <a:t>Tecniche</a:t>
            </a:r>
            <a:r>
              <a:rPr lang="en-US" sz="5400" b="1" u="sng" dirty="0" smtClean="0"/>
              <a:t> per la </a:t>
            </a:r>
            <a:r>
              <a:rPr lang="en-US" sz="5400" b="1" u="sng" dirty="0" err="1" smtClean="0"/>
              <a:t>traduzione</a:t>
            </a:r>
            <a:r>
              <a:rPr lang="en-US" sz="5400" b="1" u="sng" dirty="0" smtClean="0"/>
              <a:t> in </a:t>
            </a:r>
            <a:r>
              <a:rPr lang="en-US" sz="5400" b="1" u="sng" dirty="0" err="1" smtClean="0"/>
              <a:t>Italiano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4332"/>
            <a:ext cx="12192000" cy="565366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Read </a:t>
            </a:r>
            <a:r>
              <a:rPr lang="en-US" dirty="0"/>
              <a:t>the whole text through </a:t>
            </a:r>
            <a:r>
              <a:rPr lang="en-US" dirty="0" smtClean="0"/>
              <a:t>once</a:t>
            </a:r>
            <a:r>
              <a:rPr lang="en-US" dirty="0" smtClean="0"/>
              <a:t>, then </a:t>
            </a:r>
            <a:r>
              <a:rPr lang="en-US" dirty="0" smtClean="0"/>
              <a:t>work </a:t>
            </a:r>
            <a:r>
              <a:rPr lang="en-US" dirty="0"/>
              <a:t>at sentence level.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For </a:t>
            </a:r>
            <a:r>
              <a:rPr lang="en-US" dirty="0"/>
              <a:t>each, try to produce </a:t>
            </a:r>
            <a:r>
              <a:rPr lang="en-US" dirty="0" smtClean="0"/>
              <a:t>a French/Italian equivalent.</a:t>
            </a:r>
          </a:p>
          <a:p>
            <a:pPr marL="514350" indent="-514350">
              <a:buAutoNum type="arabicPeriod"/>
            </a:pPr>
            <a:r>
              <a:rPr lang="en-US" dirty="0" smtClean="0"/>
              <a:t>As </a:t>
            </a:r>
            <a:r>
              <a:rPr lang="en-US" dirty="0"/>
              <a:t>you build each sentence, use a mental checklist for </a:t>
            </a:r>
            <a:r>
              <a:rPr lang="en-US" dirty="0" smtClean="0"/>
              <a:t>accuracy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  Verbs:</a:t>
            </a:r>
            <a:r>
              <a:rPr lang="en-US" dirty="0"/>
              <a:t> </a:t>
            </a:r>
            <a:r>
              <a:rPr lang="en-US" dirty="0" smtClean="0"/>
              <a:t>Subject </a:t>
            </a:r>
            <a:r>
              <a:rPr lang="en-US" dirty="0"/>
              <a:t>– Verb agreement (Who is doing what?) Tense (When?)</a:t>
            </a:r>
            <a:br>
              <a:rPr lang="en-US" dirty="0"/>
            </a:br>
            <a:r>
              <a:rPr lang="en-US" dirty="0" smtClean="0"/>
              <a:t>     Position </a:t>
            </a:r>
            <a:r>
              <a:rPr lang="en-US" dirty="0"/>
              <a:t>in the sentence</a:t>
            </a:r>
            <a:br>
              <a:rPr lang="en-US" dirty="0"/>
            </a:br>
            <a:r>
              <a:rPr lang="en-US" dirty="0" smtClean="0"/>
              <a:t>     </a:t>
            </a:r>
            <a:r>
              <a:rPr lang="en-US" b="1" dirty="0" smtClean="0"/>
              <a:t>Nouns</a:t>
            </a:r>
            <a:r>
              <a:rPr lang="en-US" dirty="0" smtClean="0"/>
              <a:t>: Masculine </a:t>
            </a:r>
            <a:r>
              <a:rPr lang="en-US" dirty="0"/>
              <a:t>/ Feminine </a:t>
            </a:r>
            <a:r>
              <a:rPr lang="en-US" dirty="0" smtClean="0"/>
              <a:t>/ Singular </a:t>
            </a:r>
            <a:r>
              <a:rPr lang="en-US" dirty="0"/>
              <a:t>/ Plural</a:t>
            </a:r>
            <a:br>
              <a:rPr lang="en-US" dirty="0"/>
            </a:br>
            <a:r>
              <a:rPr lang="en-US" dirty="0" smtClean="0"/>
              <a:t>     Definite </a:t>
            </a:r>
            <a:r>
              <a:rPr lang="en-US" dirty="0"/>
              <a:t>/ Indefinite article </a:t>
            </a:r>
            <a:br>
              <a:rPr lang="en-US" dirty="0"/>
            </a:br>
            <a:r>
              <a:rPr lang="en-US" dirty="0" smtClean="0"/>
              <a:t>     </a:t>
            </a:r>
            <a:r>
              <a:rPr lang="en-US" b="1" dirty="0" smtClean="0"/>
              <a:t>Adjectives: </a:t>
            </a:r>
            <a:r>
              <a:rPr lang="en-US" dirty="0" smtClean="0"/>
              <a:t>Noun </a:t>
            </a:r>
            <a:r>
              <a:rPr lang="en-US" dirty="0"/>
              <a:t>– Adjective agreement </a:t>
            </a:r>
            <a:r>
              <a:rPr lang="en-US" dirty="0" smtClean="0"/>
              <a:t>and position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3. If </a:t>
            </a:r>
            <a:r>
              <a:rPr lang="en-US" dirty="0"/>
              <a:t>you don’t know a word, try to think of a synonym or </a:t>
            </a:r>
            <a:r>
              <a:rPr lang="en-US" dirty="0" smtClean="0"/>
              <a:t>similar </a:t>
            </a:r>
            <a:r>
              <a:rPr lang="en-US" dirty="0"/>
              <a:t>word</a:t>
            </a:r>
            <a:br>
              <a:rPr lang="en-US" dirty="0"/>
            </a:br>
            <a:r>
              <a:rPr lang="en-US" dirty="0" smtClean="0"/>
              <a:t>4. If </a:t>
            </a:r>
            <a:r>
              <a:rPr lang="en-US" dirty="0"/>
              <a:t>you can’t think of a suitable replacement word, use a short </a:t>
            </a:r>
            <a:r>
              <a:rPr lang="en-US" dirty="0" smtClean="0"/>
              <a:t>paraphrase </a:t>
            </a:r>
            <a:r>
              <a:rPr lang="en-US" dirty="0" smtClean="0"/>
              <a:t>to       describe it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5. If </a:t>
            </a:r>
            <a:r>
              <a:rPr lang="en-US" dirty="0"/>
              <a:t>a whole sentence is too complex, try to express the </a:t>
            </a:r>
            <a:r>
              <a:rPr lang="en-US" dirty="0" smtClean="0"/>
              <a:t>meaning </a:t>
            </a:r>
            <a:r>
              <a:rPr lang="en-US" dirty="0"/>
              <a:t>with a simpler </a:t>
            </a:r>
            <a:r>
              <a:rPr lang="en-US" dirty="0" smtClean="0"/>
              <a:t>      expression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6. Go </a:t>
            </a:r>
            <a:r>
              <a:rPr lang="en-US" dirty="0"/>
              <a:t>through your work thoroughly. Imagine you have been </a:t>
            </a:r>
            <a:r>
              <a:rPr lang="en-US" dirty="0" smtClean="0"/>
              <a:t>given </a:t>
            </a:r>
            <a:r>
              <a:rPr lang="en-US" dirty="0"/>
              <a:t>the job of marking it. Check for spelling, accents, and the items on your grammar checklist. 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752"/>
            <a:ext cx="12192000" cy="1476932"/>
          </a:xfrm>
        </p:spPr>
        <p:txBody>
          <a:bodyPr>
            <a:noAutofit/>
          </a:bodyPr>
          <a:lstStyle/>
          <a:p>
            <a:pPr algn="ctr"/>
            <a:r>
              <a:rPr lang="en-GB" sz="5400" b="1" u="sng" dirty="0"/>
              <a:t>Identity and culture: social media and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685"/>
            <a:ext cx="12192000" cy="5357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/>
              <a:t>Mobile phones are a part of normal daily life for the majority </a:t>
            </a:r>
            <a:r>
              <a:rPr lang="en-GB" sz="3200" b="1" dirty="0" smtClean="0"/>
              <a:t>of young </a:t>
            </a:r>
            <a:r>
              <a:rPr lang="en-GB" sz="3200" b="1" dirty="0"/>
              <a:t>people in </a:t>
            </a:r>
            <a:r>
              <a:rPr lang="en-GB" sz="3200" b="1" dirty="0" smtClean="0"/>
              <a:t>Italy. </a:t>
            </a:r>
            <a:r>
              <a:rPr lang="en-GB" sz="3200" b="1" dirty="0"/>
              <a:t>They are used for everything from </a:t>
            </a:r>
            <a:r>
              <a:rPr lang="en-GB" sz="3200" b="1" dirty="0" smtClean="0"/>
              <a:t>making calls </a:t>
            </a:r>
            <a:r>
              <a:rPr lang="en-GB" sz="3200" b="1" dirty="0"/>
              <a:t>to watching films. It is hard to believe that 10 years ago </a:t>
            </a:r>
            <a:r>
              <a:rPr lang="en-GB" sz="3200" b="1" dirty="0" smtClean="0"/>
              <a:t>not many </a:t>
            </a:r>
            <a:r>
              <a:rPr lang="en-GB" sz="3200" b="1" dirty="0"/>
              <a:t>people had a mobile phone. In fact, people </a:t>
            </a:r>
            <a:r>
              <a:rPr lang="en-GB" sz="3200" b="1" dirty="0" smtClean="0"/>
              <a:t>today say </a:t>
            </a:r>
            <a:r>
              <a:rPr lang="en-GB" sz="3200" b="1" dirty="0"/>
              <a:t>that </a:t>
            </a:r>
            <a:r>
              <a:rPr lang="en-GB" sz="3200" b="1" dirty="0" smtClean="0"/>
              <a:t>they could </a:t>
            </a:r>
            <a:r>
              <a:rPr lang="en-GB" sz="3200" b="1" dirty="0"/>
              <a:t>not live without one</a:t>
            </a:r>
            <a:r>
              <a:rPr lang="en-GB" sz="3200" b="1" dirty="0" smtClean="0"/>
              <a:t>.</a:t>
            </a:r>
          </a:p>
          <a:p>
            <a:pPr marL="0" indent="0" algn="ctr">
              <a:buNone/>
            </a:pPr>
            <a:r>
              <a:rPr lang="en-US" sz="3200" dirty="0"/>
              <a:t>(Total for Question = 12 marks) </a:t>
            </a:r>
            <a:endParaRPr lang="en-GB" sz="3200" b="1" dirty="0" smtClean="0"/>
          </a:p>
          <a:p>
            <a:pPr marL="0" indent="0" algn="ctr">
              <a:buNone/>
            </a:pPr>
            <a:r>
              <a:rPr lang="en-GB" sz="3200" b="1" dirty="0" smtClean="0">
                <a:solidFill>
                  <a:srgbClr val="002060"/>
                </a:solidFill>
              </a:rPr>
              <a:t>I </a:t>
            </a:r>
            <a:r>
              <a:rPr lang="en-GB" sz="3200" b="1" dirty="0" err="1" smtClean="0">
                <a:solidFill>
                  <a:srgbClr val="002060"/>
                </a:solidFill>
              </a:rPr>
              <a:t>cellulari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fanno</a:t>
            </a:r>
            <a:r>
              <a:rPr lang="en-GB" sz="3200" b="1" dirty="0" smtClean="0">
                <a:solidFill>
                  <a:srgbClr val="002060"/>
                </a:solidFill>
              </a:rPr>
              <a:t> parte </a:t>
            </a:r>
            <a:r>
              <a:rPr lang="en-GB" sz="3200" b="1" dirty="0" err="1" smtClean="0">
                <a:solidFill>
                  <a:srgbClr val="002060"/>
                </a:solidFill>
              </a:rPr>
              <a:t>della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normale</a:t>
            </a:r>
            <a:r>
              <a:rPr lang="en-GB" sz="3200" b="1" dirty="0" smtClean="0">
                <a:solidFill>
                  <a:srgbClr val="002060"/>
                </a:solidFill>
              </a:rPr>
              <a:t> vita </a:t>
            </a:r>
            <a:r>
              <a:rPr lang="en-GB" sz="3200" b="1" dirty="0" err="1" smtClean="0">
                <a:solidFill>
                  <a:srgbClr val="002060"/>
                </a:solidFill>
              </a:rPr>
              <a:t>quotidiana</a:t>
            </a:r>
            <a:r>
              <a:rPr lang="en-GB" sz="3200" b="1" dirty="0" smtClean="0">
                <a:solidFill>
                  <a:srgbClr val="002060"/>
                </a:solidFill>
              </a:rPr>
              <a:t> per la </a:t>
            </a:r>
            <a:r>
              <a:rPr lang="en-GB" sz="3200" b="1" dirty="0" err="1" smtClean="0">
                <a:solidFill>
                  <a:srgbClr val="002060"/>
                </a:solidFill>
              </a:rPr>
              <a:t>maggior</a:t>
            </a:r>
            <a:r>
              <a:rPr lang="en-GB" sz="3200" b="1" dirty="0" smtClean="0">
                <a:solidFill>
                  <a:srgbClr val="002060"/>
                </a:solidFill>
              </a:rPr>
              <a:t> parte </a:t>
            </a:r>
            <a:r>
              <a:rPr lang="en-GB" sz="3200" b="1" dirty="0" err="1" smtClean="0">
                <a:solidFill>
                  <a:srgbClr val="002060"/>
                </a:solidFill>
              </a:rPr>
              <a:t>dei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giovani</a:t>
            </a:r>
            <a:r>
              <a:rPr lang="en-GB" sz="3200" b="1" dirty="0" smtClean="0">
                <a:solidFill>
                  <a:srgbClr val="002060"/>
                </a:solidFill>
              </a:rPr>
              <a:t> in Italia. </a:t>
            </a:r>
            <a:r>
              <a:rPr lang="en-GB" sz="3200" b="1" dirty="0" err="1" smtClean="0">
                <a:solidFill>
                  <a:srgbClr val="002060"/>
                </a:solidFill>
              </a:rPr>
              <a:t>Vengono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usati</a:t>
            </a:r>
            <a:r>
              <a:rPr lang="en-GB" sz="3200" b="1" dirty="0" smtClean="0">
                <a:solidFill>
                  <a:srgbClr val="002060"/>
                </a:solidFill>
              </a:rPr>
              <a:t> per </a:t>
            </a:r>
            <a:r>
              <a:rPr lang="en-GB" sz="3200" b="1" dirty="0" err="1" smtClean="0">
                <a:solidFill>
                  <a:srgbClr val="002060"/>
                </a:solidFill>
              </a:rPr>
              <a:t>tutto</a:t>
            </a:r>
            <a:r>
              <a:rPr lang="en-GB" sz="3200" b="1" dirty="0" smtClean="0">
                <a:solidFill>
                  <a:srgbClr val="002060"/>
                </a:solidFill>
              </a:rPr>
              <a:t>, dal fare </a:t>
            </a:r>
            <a:r>
              <a:rPr lang="en-GB" sz="3200" b="1" dirty="0" err="1" smtClean="0">
                <a:solidFill>
                  <a:srgbClr val="002060"/>
                </a:solidFill>
              </a:rPr>
              <a:t>chiamate</a:t>
            </a:r>
            <a:r>
              <a:rPr lang="en-GB" sz="3200" b="1" dirty="0" smtClean="0">
                <a:solidFill>
                  <a:srgbClr val="002060"/>
                </a:solidFill>
              </a:rPr>
              <a:t> al </a:t>
            </a:r>
            <a:r>
              <a:rPr lang="en-GB" sz="3200" b="1" dirty="0" err="1" smtClean="0">
                <a:solidFill>
                  <a:srgbClr val="002060"/>
                </a:solidFill>
              </a:rPr>
              <a:t>guardare</a:t>
            </a:r>
            <a:r>
              <a:rPr lang="en-GB" sz="3200" b="1" dirty="0" smtClean="0">
                <a:solidFill>
                  <a:srgbClr val="002060"/>
                </a:solidFill>
              </a:rPr>
              <a:t> film. É difficile </a:t>
            </a:r>
            <a:r>
              <a:rPr lang="en-GB" sz="3200" b="1" dirty="0" err="1" smtClean="0">
                <a:solidFill>
                  <a:srgbClr val="002060"/>
                </a:solidFill>
              </a:rPr>
              <a:t>credere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che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dieci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anni</a:t>
            </a:r>
            <a:r>
              <a:rPr lang="en-GB" sz="3200" b="1" dirty="0" smtClean="0">
                <a:solidFill>
                  <a:srgbClr val="002060"/>
                </a:solidFill>
              </a:rPr>
              <a:t> fa non </a:t>
            </a:r>
            <a:r>
              <a:rPr lang="en-GB" sz="3200" b="1" dirty="0" err="1" smtClean="0">
                <a:solidFill>
                  <a:srgbClr val="002060"/>
                </a:solidFill>
              </a:rPr>
              <a:t>molte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persone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avevano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il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cellulare</a:t>
            </a:r>
            <a:r>
              <a:rPr lang="en-GB" sz="3200" b="1" dirty="0" smtClean="0">
                <a:solidFill>
                  <a:srgbClr val="002060"/>
                </a:solidFill>
              </a:rPr>
              <a:t>/</a:t>
            </a:r>
            <a:r>
              <a:rPr lang="en-GB" sz="3200" b="1" dirty="0" err="1" smtClean="0">
                <a:solidFill>
                  <a:srgbClr val="002060"/>
                </a:solidFill>
              </a:rPr>
              <a:t>telefonino</a:t>
            </a:r>
            <a:r>
              <a:rPr lang="en-GB" sz="3200" b="1" dirty="0" smtClean="0">
                <a:solidFill>
                  <a:srgbClr val="002060"/>
                </a:solidFill>
              </a:rPr>
              <a:t>. </a:t>
            </a:r>
            <a:r>
              <a:rPr lang="en-GB" sz="3200" b="1" dirty="0" err="1" smtClean="0">
                <a:solidFill>
                  <a:srgbClr val="002060"/>
                </a:solidFill>
              </a:rPr>
              <a:t>Infatti</a:t>
            </a:r>
            <a:r>
              <a:rPr lang="en-GB" sz="3200" b="1" dirty="0" smtClean="0">
                <a:solidFill>
                  <a:srgbClr val="002060"/>
                </a:solidFill>
              </a:rPr>
              <a:t>, la </a:t>
            </a:r>
            <a:r>
              <a:rPr lang="en-GB" sz="3200" b="1" dirty="0" err="1" smtClean="0">
                <a:solidFill>
                  <a:srgbClr val="002060"/>
                </a:solidFill>
              </a:rPr>
              <a:t>gente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oggi</a:t>
            </a:r>
            <a:r>
              <a:rPr lang="en-GB" sz="3200" b="1" dirty="0" smtClean="0">
                <a:solidFill>
                  <a:srgbClr val="002060"/>
                </a:solidFill>
              </a:rPr>
              <a:t> dice di non </a:t>
            </a:r>
            <a:r>
              <a:rPr lang="en-GB" sz="3200" b="1" dirty="0" err="1" smtClean="0">
                <a:solidFill>
                  <a:srgbClr val="002060"/>
                </a:solidFill>
              </a:rPr>
              <a:t>poter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vivere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senza</a:t>
            </a:r>
            <a:r>
              <a:rPr lang="en-GB" sz="3200" b="1" dirty="0" smtClean="0">
                <a:solidFill>
                  <a:srgbClr val="002060"/>
                </a:solidFill>
              </a:rPr>
              <a:t>!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322618"/>
            <a:ext cx="12192000" cy="2535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57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/>
              <a:t>Identity and culture: role models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/>
              <a:t>My dad has always done everything for us. He has never been rich, but he works hard to give us a good </a:t>
            </a:r>
            <a:r>
              <a:rPr lang="en-US" sz="3200" b="1" dirty="0" smtClean="0"/>
              <a:t>life</a:t>
            </a:r>
            <a:r>
              <a:rPr lang="en-US" sz="3200" b="1" dirty="0"/>
              <a:t>. He helps us </a:t>
            </a:r>
            <a:r>
              <a:rPr lang="en-US" sz="3200" b="1" dirty="0" smtClean="0"/>
              <a:t>to do </a:t>
            </a:r>
            <a:r>
              <a:rPr lang="en-US" sz="3200" b="1" dirty="0"/>
              <a:t>our homework, and so we will be able to succeed at school and get a well-paid job. I would like to </a:t>
            </a:r>
            <a:r>
              <a:rPr lang="en-US" sz="3200" b="1" dirty="0" smtClean="0"/>
              <a:t>be </a:t>
            </a:r>
            <a:r>
              <a:rPr lang="en-US" sz="3200" b="1" dirty="0"/>
              <a:t>like him, strong and independent. </a:t>
            </a:r>
            <a:endParaRPr lang="en-US" sz="32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(Total for Question = 12 marks) </a:t>
            </a:r>
            <a:endParaRPr lang="en-US" sz="32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2060"/>
                </a:solidFill>
              </a:rPr>
              <a:t>Mio padre ha </a:t>
            </a:r>
            <a:r>
              <a:rPr lang="en-US" sz="3200" b="1" dirty="0" err="1" smtClean="0">
                <a:solidFill>
                  <a:srgbClr val="002060"/>
                </a:solidFill>
              </a:rPr>
              <a:t>sempre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fatto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tutto</a:t>
            </a:r>
            <a:r>
              <a:rPr lang="en-US" sz="3200" b="1" dirty="0" smtClean="0">
                <a:solidFill>
                  <a:srgbClr val="002060"/>
                </a:solidFill>
              </a:rPr>
              <a:t> per </a:t>
            </a:r>
            <a:r>
              <a:rPr lang="en-US" sz="3200" b="1" dirty="0" err="1" smtClean="0">
                <a:solidFill>
                  <a:srgbClr val="002060"/>
                </a:solidFill>
              </a:rPr>
              <a:t>noi</a:t>
            </a:r>
            <a:r>
              <a:rPr lang="en-US" sz="3200" b="1" dirty="0" smtClean="0">
                <a:solidFill>
                  <a:srgbClr val="002060"/>
                </a:solidFill>
              </a:rPr>
              <a:t>. Non é </a:t>
            </a:r>
            <a:r>
              <a:rPr lang="en-US" sz="3200" b="1" dirty="0" err="1" smtClean="0">
                <a:solidFill>
                  <a:srgbClr val="002060"/>
                </a:solidFill>
              </a:rPr>
              <a:t>mai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stato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ricco</a:t>
            </a:r>
            <a:r>
              <a:rPr lang="en-US" sz="3200" b="1" dirty="0" smtClean="0">
                <a:solidFill>
                  <a:srgbClr val="002060"/>
                </a:solidFill>
              </a:rPr>
              <a:t>, ma </a:t>
            </a:r>
            <a:r>
              <a:rPr lang="en-US" sz="3200" b="1" dirty="0" err="1" smtClean="0">
                <a:solidFill>
                  <a:srgbClr val="002060"/>
                </a:solidFill>
              </a:rPr>
              <a:t>lavora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sodo</a:t>
            </a:r>
            <a:r>
              <a:rPr lang="en-US" sz="3200" b="1" dirty="0" smtClean="0">
                <a:solidFill>
                  <a:srgbClr val="002060"/>
                </a:solidFill>
              </a:rPr>
              <a:t> per </a:t>
            </a:r>
            <a:r>
              <a:rPr lang="en-US" sz="3200" b="1" dirty="0" err="1" smtClean="0">
                <a:solidFill>
                  <a:srgbClr val="002060"/>
                </a:solidFill>
              </a:rPr>
              <a:t>farci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vivere</a:t>
            </a:r>
            <a:r>
              <a:rPr lang="en-US" sz="3200" b="1" dirty="0" smtClean="0">
                <a:solidFill>
                  <a:srgbClr val="002060"/>
                </a:solidFill>
              </a:rPr>
              <a:t> bene. Ci </a:t>
            </a:r>
            <a:r>
              <a:rPr lang="en-US" sz="3200" b="1" dirty="0" err="1" smtClean="0">
                <a:solidFill>
                  <a:srgbClr val="002060"/>
                </a:solidFill>
              </a:rPr>
              <a:t>aiuta</a:t>
            </a:r>
            <a:r>
              <a:rPr lang="en-US" sz="3200" b="1" dirty="0" smtClean="0">
                <a:solidFill>
                  <a:srgbClr val="002060"/>
                </a:solidFill>
              </a:rPr>
              <a:t> a fare </a:t>
            </a:r>
            <a:r>
              <a:rPr lang="en-US" sz="3200" b="1" dirty="0" err="1" smtClean="0">
                <a:solidFill>
                  <a:srgbClr val="002060"/>
                </a:solidFill>
              </a:rPr>
              <a:t>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compiti</a:t>
            </a:r>
            <a:r>
              <a:rPr lang="en-US" sz="3200" b="1" dirty="0" smtClean="0">
                <a:solidFill>
                  <a:srgbClr val="002060"/>
                </a:solidFill>
              </a:rPr>
              <a:t>, e </a:t>
            </a:r>
            <a:r>
              <a:rPr lang="en-US" sz="3200" b="1" dirty="0" err="1" smtClean="0">
                <a:solidFill>
                  <a:srgbClr val="002060"/>
                </a:solidFill>
              </a:rPr>
              <a:t>cosí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potremo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avere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successo</a:t>
            </a:r>
            <a:r>
              <a:rPr lang="en-US" sz="3200" b="1" dirty="0" smtClean="0">
                <a:solidFill>
                  <a:srgbClr val="002060"/>
                </a:solidFill>
              </a:rPr>
              <a:t> a </a:t>
            </a:r>
            <a:r>
              <a:rPr lang="en-US" sz="3200" b="1" dirty="0" err="1" smtClean="0">
                <a:solidFill>
                  <a:srgbClr val="002060"/>
                </a:solidFill>
              </a:rPr>
              <a:t>scuola</a:t>
            </a:r>
            <a:r>
              <a:rPr lang="en-US" sz="3200" b="1" dirty="0" smtClean="0">
                <a:solidFill>
                  <a:srgbClr val="002060"/>
                </a:solidFill>
              </a:rPr>
              <a:t> e </a:t>
            </a:r>
            <a:r>
              <a:rPr lang="en-US" sz="3200" b="1" dirty="0" err="1" smtClean="0">
                <a:solidFill>
                  <a:srgbClr val="002060"/>
                </a:solidFill>
              </a:rPr>
              <a:t>trovare</a:t>
            </a:r>
            <a:r>
              <a:rPr lang="en-US" sz="3200" b="1" dirty="0" smtClean="0">
                <a:solidFill>
                  <a:srgbClr val="002060"/>
                </a:solidFill>
              </a:rPr>
              <a:t> un </a:t>
            </a:r>
            <a:r>
              <a:rPr lang="en-US" sz="3200" b="1" dirty="0" err="1" smtClean="0">
                <a:solidFill>
                  <a:srgbClr val="002060"/>
                </a:solidFill>
              </a:rPr>
              <a:t>lavoro</a:t>
            </a:r>
            <a:r>
              <a:rPr lang="en-US" sz="3200" b="1" dirty="0" smtClean="0">
                <a:solidFill>
                  <a:srgbClr val="002060"/>
                </a:solidFill>
              </a:rPr>
              <a:t> ben </a:t>
            </a:r>
            <a:r>
              <a:rPr lang="en-US" sz="3200" b="1" dirty="0" err="1" smtClean="0">
                <a:solidFill>
                  <a:srgbClr val="002060"/>
                </a:solidFill>
              </a:rPr>
              <a:t>pagato</a:t>
            </a:r>
            <a:r>
              <a:rPr lang="en-US" sz="3200" b="1" dirty="0" smtClean="0">
                <a:solidFill>
                  <a:srgbClr val="002060"/>
                </a:solidFill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</a:rPr>
              <a:t>Vorrei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essere</a:t>
            </a:r>
            <a:r>
              <a:rPr lang="en-US" sz="3200" b="1" dirty="0" smtClean="0">
                <a:solidFill>
                  <a:srgbClr val="002060"/>
                </a:solidFill>
              </a:rPr>
              <a:t> come </a:t>
            </a:r>
            <a:r>
              <a:rPr lang="en-US" sz="3200" b="1" dirty="0" err="1" smtClean="0">
                <a:solidFill>
                  <a:srgbClr val="002060"/>
                </a:solidFill>
              </a:rPr>
              <a:t>lui</a:t>
            </a:r>
            <a:r>
              <a:rPr lang="en-US" sz="3200" b="1" dirty="0" smtClean="0">
                <a:solidFill>
                  <a:srgbClr val="002060"/>
                </a:solidFill>
              </a:rPr>
              <a:t>, forte </a:t>
            </a:r>
            <a:r>
              <a:rPr lang="en-US" sz="3200" b="1" dirty="0" err="1" smtClean="0">
                <a:solidFill>
                  <a:srgbClr val="002060"/>
                </a:solidFill>
              </a:rPr>
              <a:t>ed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indipendente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322618"/>
            <a:ext cx="12192000" cy="2535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7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55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/>
              <a:t>Local area, holiday and travel: holiday preferences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16926"/>
            <a:ext cx="12192000" cy="524107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This summer, many </a:t>
            </a:r>
            <a:r>
              <a:rPr lang="en-US" b="1" dirty="0" smtClean="0"/>
              <a:t>Italian </a:t>
            </a:r>
            <a:r>
              <a:rPr lang="en-US" b="1" dirty="0"/>
              <a:t>tourists will be going to </a:t>
            </a:r>
            <a:r>
              <a:rPr lang="en-US" b="1" dirty="0" smtClean="0"/>
              <a:t>Sardinia. </a:t>
            </a:r>
            <a:r>
              <a:rPr lang="en-US" b="1" dirty="0"/>
              <a:t>Outside of </a:t>
            </a:r>
            <a:r>
              <a:rPr lang="en-US" b="1" dirty="0" smtClean="0"/>
              <a:t>Italy, </a:t>
            </a:r>
            <a:r>
              <a:rPr lang="en-US" b="1" dirty="0"/>
              <a:t>the United States is the most popular destination. Most women prefer </a:t>
            </a:r>
            <a:r>
              <a:rPr lang="en-US" b="1" dirty="0" smtClean="0"/>
              <a:t>the beach, </a:t>
            </a:r>
            <a:r>
              <a:rPr lang="en-US" b="1" dirty="0"/>
              <a:t>while men often choose to take a holiday in </a:t>
            </a:r>
            <a:r>
              <a:rPr lang="en-US" b="1" dirty="0" smtClean="0"/>
              <a:t>the mountains, despite </a:t>
            </a:r>
            <a:r>
              <a:rPr lang="en-US" b="1" dirty="0"/>
              <a:t>the variable weather. Last year, more French people visited </a:t>
            </a:r>
            <a:r>
              <a:rPr lang="en-US" b="1" dirty="0" smtClean="0"/>
              <a:t>Florence rather </a:t>
            </a:r>
            <a:r>
              <a:rPr lang="en-US" b="1" dirty="0"/>
              <a:t>than Paris. </a:t>
            </a:r>
            <a:endParaRPr lang="en-US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(Total for Question = 12 marks)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Quest’estate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molti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turisti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italiani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andranno</a:t>
            </a:r>
            <a:r>
              <a:rPr lang="en-US" b="1" dirty="0" smtClean="0">
                <a:solidFill>
                  <a:srgbClr val="002060"/>
                </a:solidFill>
              </a:rPr>
              <a:t> in </a:t>
            </a:r>
            <a:r>
              <a:rPr lang="en-US" b="1" dirty="0" err="1" smtClean="0">
                <a:solidFill>
                  <a:srgbClr val="002060"/>
                </a:solidFill>
              </a:rPr>
              <a:t>Sardegna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</a:rPr>
              <a:t>Fuori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dall’Italia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gli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Stati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Uniti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sono</a:t>
            </a:r>
            <a:r>
              <a:rPr lang="en-US" b="1" dirty="0" smtClean="0">
                <a:solidFill>
                  <a:srgbClr val="002060"/>
                </a:solidFill>
              </a:rPr>
              <a:t> la </a:t>
            </a:r>
            <a:r>
              <a:rPr lang="en-US" b="1" dirty="0" err="1" smtClean="0">
                <a:solidFill>
                  <a:srgbClr val="002060"/>
                </a:solidFill>
              </a:rPr>
              <a:t>destinazione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piú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popolare</a:t>
            </a:r>
            <a:r>
              <a:rPr lang="en-US" b="1" dirty="0" smtClean="0">
                <a:solidFill>
                  <a:srgbClr val="002060"/>
                </a:solidFill>
              </a:rPr>
              <a:t>. La </a:t>
            </a:r>
            <a:r>
              <a:rPr lang="en-US" b="1" dirty="0" err="1" smtClean="0">
                <a:solidFill>
                  <a:srgbClr val="002060"/>
                </a:solidFill>
              </a:rPr>
              <a:t>maggior</a:t>
            </a:r>
            <a:r>
              <a:rPr lang="en-US" b="1" dirty="0" smtClean="0">
                <a:solidFill>
                  <a:srgbClr val="002060"/>
                </a:solidFill>
              </a:rPr>
              <a:t> parte </a:t>
            </a:r>
            <a:r>
              <a:rPr lang="en-US" b="1" dirty="0" err="1" smtClean="0">
                <a:solidFill>
                  <a:srgbClr val="002060"/>
                </a:solidFill>
              </a:rPr>
              <a:t>delle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donne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preferisce</a:t>
            </a:r>
            <a:r>
              <a:rPr lang="en-US" b="1" dirty="0" smtClean="0">
                <a:solidFill>
                  <a:srgbClr val="002060"/>
                </a:solidFill>
              </a:rPr>
              <a:t> la </a:t>
            </a:r>
            <a:r>
              <a:rPr lang="en-US" b="1" dirty="0" err="1" smtClean="0">
                <a:solidFill>
                  <a:srgbClr val="002060"/>
                </a:solidFill>
              </a:rPr>
              <a:t>spiaggia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mentre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gli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uomini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scelgono</a:t>
            </a:r>
            <a:r>
              <a:rPr lang="en-US" b="1" dirty="0" smtClean="0">
                <a:solidFill>
                  <a:srgbClr val="002060"/>
                </a:solidFill>
              </a:rPr>
              <a:t> di </a:t>
            </a:r>
            <a:r>
              <a:rPr lang="en-US" b="1" dirty="0" err="1" smtClean="0">
                <a:solidFill>
                  <a:srgbClr val="002060"/>
                </a:solidFill>
              </a:rPr>
              <a:t>andare</a:t>
            </a:r>
            <a:r>
              <a:rPr lang="en-US" b="1" dirty="0" smtClean="0">
                <a:solidFill>
                  <a:srgbClr val="002060"/>
                </a:solidFill>
              </a:rPr>
              <a:t> in </a:t>
            </a:r>
            <a:r>
              <a:rPr lang="en-US" b="1" dirty="0" err="1" smtClean="0">
                <a:solidFill>
                  <a:srgbClr val="002060"/>
                </a:solidFill>
              </a:rPr>
              <a:t>vacanza</a:t>
            </a:r>
            <a:r>
              <a:rPr lang="en-US" b="1" dirty="0" smtClean="0">
                <a:solidFill>
                  <a:srgbClr val="002060"/>
                </a:solidFill>
              </a:rPr>
              <a:t> in </a:t>
            </a:r>
            <a:r>
              <a:rPr lang="en-US" b="1" dirty="0" err="1" smtClean="0">
                <a:solidFill>
                  <a:srgbClr val="002060"/>
                </a:solidFill>
              </a:rPr>
              <a:t>montagna</a:t>
            </a:r>
            <a:r>
              <a:rPr lang="en-US" b="1" dirty="0" smtClean="0">
                <a:solidFill>
                  <a:srgbClr val="002060"/>
                </a:solidFill>
              </a:rPr>
              <a:t> , </a:t>
            </a:r>
            <a:r>
              <a:rPr lang="en-US" b="1" dirty="0" err="1" smtClean="0">
                <a:solidFill>
                  <a:srgbClr val="002060"/>
                </a:solidFill>
              </a:rPr>
              <a:t>nonostante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il</a:t>
            </a:r>
            <a:r>
              <a:rPr lang="en-US" b="1" dirty="0" smtClean="0">
                <a:solidFill>
                  <a:srgbClr val="002060"/>
                </a:solidFill>
              </a:rPr>
              <a:t> tempo </a:t>
            </a:r>
            <a:r>
              <a:rPr lang="en-US" b="1" dirty="0" err="1" smtClean="0">
                <a:solidFill>
                  <a:srgbClr val="002060"/>
                </a:solidFill>
              </a:rPr>
              <a:t>variabile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</a:rPr>
              <a:t>L’anno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scorso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piú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</a:t>
            </a:r>
            <a:r>
              <a:rPr lang="en-US" b="1" dirty="0" err="1" smtClean="0">
                <a:solidFill>
                  <a:srgbClr val="002060"/>
                </a:solidFill>
              </a:rPr>
              <a:t>rancesi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hanno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visitato</a:t>
            </a:r>
            <a:r>
              <a:rPr lang="en-US" b="1" dirty="0" smtClean="0">
                <a:solidFill>
                  <a:srgbClr val="002060"/>
                </a:solidFill>
              </a:rPr>
              <a:t> Firenze  </a:t>
            </a:r>
            <a:r>
              <a:rPr lang="en-US" b="1" dirty="0" err="1" smtClean="0">
                <a:solidFill>
                  <a:srgbClr val="002060"/>
                </a:solidFill>
              </a:rPr>
              <a:t>piuttosto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che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Parigi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4132613"/>
            <a:ext cx="12192000" cy="2535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6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54439"/>
          </a:xfrm>
        </p:spPr>
        <p:txBody>
          <a:bodyPr>
            <a:noAutofit/>
          </a:bodyPr>
          <a:lstStyle/>
          <a:p>
            <a:pPr algn="ctr"/>
            <a:r>
              <a:rPr lang="en-GB" sz="4800" b="1" u="sng" dirty="0" smtClean="0"/>
              <a:t>Local </a:t>
            </a:r>
            <a:r>
              <a:rPr lang="en-GB" sz="4800" b="1" u="sng" dirty="0"/>
              <a:t>area, holiday and travel: holiday </a:t>
            </a:r>
            <a:r>
              <a:rPr lang="en-GB" sz="4800" b="1" u="sng" dirty="0" smtClean="0"/>
              <a:t>experiences   /12</a:t>
            </a:r>
            <a:endParaRPr lang="en-GB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10467"/>
            <a:ext cx="12322043" cy="55475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b="1" dirty="0" smtClean="0"/>
              <a:t>Last </a:t>
            </a:r>
            <a:r>
              <a:rPr lang="en-GB" sz="3200" b="1" dirty="0"/>
              <a:t>year many </a:t>
            </a:r>
            <a:r>
              <a:rPr lang="en-GB" sz="3200" b="1" dirty="0" smtClean="0"/>
              <a:t>Italian people went  </a:t>
            </a:r>
            <a:r>
              <a:rPr lang="en-GB" sz="3200" b="1" dirty="0"/>
              <a:t>to </a:t>
            </a:r>
            <a:r>
              <a:rPr lang="en-GB" sz="3200" b="1" dirty="0" smtClean="0"/>
              <a:t>Trentino for their </a:t>
            </a:r>
            <a:r>
              <a:rPr lang="en-GB" sz="3200" b="1" dirty="0"/>
              <a:t>summer holidays. In this part of </a:t>
            </a:r>
            <a:r>
              <a:rPr lang="en-GB" sz="3200" b="1" dirty="0" smtClean="0"/>
              <a:t>Italy </a:t>
            </a:r>
            <a:r>
              <a:rPr lang="en-GB" sz="3200" b="1" dirty="0"/>
              <a:t>it is </a:t>
            </a:r>
            <a:r>
              <a:rPr lang="en-GB" sz="3200" b="1" dirty="0" smtClean="0"/>
              <a:t>cooler so </a:t>
            </a:r>
            <a:r>
              <a:rPr lang="en-GB" sz="3200" b="1" dirty="0"/>
              <a:t>you </a:t>
            </a:r>
            <a:r>
              <a:rPr lang="en-GB" sz="3200" b="1" dirty="0" smtClean="0"/>
              <a:t>can visit </a:t>
            </a:r>
            <a:r>
              <a:rPr lang="en-GB" sz="3200" b="1" dirty="0"/>
              <a:t>places of </a:t>
            </a:r>
            <a:r>
              <a:rPr lang="en-GB" sz="3200" b="1" dirty="0" smtClean="0"/>
              <a:t>interest and you can do wonderful excursions in the mountains. Foreign tourists </a:t>
            </a:r>
            <a:r>
              <a:rPr lang="en-GB" sz="3200" b="1" dirty="0"/>
              <a:t>do not visit the region of </a:t>
            </a:r>
            <a:r>
              <a:rPr lang="en-GB" sz="3200" b="1" dirty="0" smtClean="0"/>
              <a:t>Trentino very </a:t>
            </a:r>
            <a:r>
              <a:rPr lang="en-GB" sz="3200" b="1" dirty="0"/>
              <a:t>often. I would recommend </a:t>
            </a:r>
            <a:r>
              <a:rPr lang="en-GB" sz="3200" b="1" dirty="0" smtClean="0"/>
              <a:t>Trentino for those that want to see something different of Italy.</a:t>
            </a:r>
          </a:p>
          <a:p>
            <a:pPr marL="0" indent="0" algn="ctr">
              <a:buNone/>
            </a:pPr>
            <a:r>
              <a:rPr lang="en-GB" sz="3200" b="1" dirty="0" err="1" smtClean="0">
                <a:solidFill>
                  <a:srgbClr val="002060"/>
                </a:solidFill>
              </a:rPr>
              <a:t>L’anno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scorso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molti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italiani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sono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andati</a:t>
            </a:r>
            <a:r>
              <a:rPr lang="en-GB" sz="3200" b="1" dirty="0" smtClean="0">
                <a:solidFill>
                  <a:srgbClr val="002060"/>
                </a:solidFill>
              </a:rPr>
              <a:t> in Trentino per le </a:t>
            </a:r>
            <a:r>
              <a:rPr lang="en-GB" sz="3200" b="1" dirty="0" err="1" smtClean="0">
                <a:solidFill>
                  <a:srgbClr val="002060"/>
                </a:solidFill>
              </a:rPr>
              <a:t>loro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vacanze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estive</a:t>
            </a:r>
            <a:r>
              <a:rPr lang="en-GB" sz="3200" b="1" dirty="0" smtClean="0">
                <a:solidFill>
                  <a:srgbClr val="002060"/>
                </a:solidFill>
              </a:rPr>
              <a:t>. In </a:t>
            </a:r>
            <a:r>
              <a:rPr lang="en-GB" sz="3200" b="1" dirty="0" err="1" smtClean="0">
                <a:solidFill>
                  <a:srgbClr val="002060"/>
                </a:solidFill>
              </a:rPr>
              <a:t>questa</a:t>
            </a:r>
            <a:r>
              <a:rPr lang="en-GB" sz="3200" b="1" dirty="0" smtClean="0">
                <a:solidFill>
                  <a:srgbClr val="002060"/>
                </a:solidFill>
              </a:rPr>
              <a:t> parte </a:t>
            </a:r>
            <a:r>
              <a:rPr lang="en-GB" sz="3200" b="1" dirty="0" err="1" smtClean="0">
                <a:solidFill>
                  <a:srgbClr val="002060"/>
                </a:solidFill>
              </a:rPr>
              <a:t>dell’Italia</a:t>
            </a:r>
            <a:r>
              <a:rPr lang="en-GB" sz="3200" b="1" dirty="0" smtClean="0">
                <a:solidFill>
                  <a:srgbClr val="002060"/>
                </a:solidFill>
              </a:rPr>
              <a:t> fa </a:t>
            </a:r>
            <a:r>
              <a:rPr lang="en-GB" sz="3200" b="1" dirty="0" err="1" smtClean="0">
                <a:solidFill>
                  <a:srgbClr val="002060"/>
                </a:solidFill>
              </a:rPr>
              <a:t>piú</a:t>
            </a:r>
            <a:r>
              <a:rPr lang="en-GB" sz="3200" b="1" dirty="0" smtClean="0">
                <a:solidFill>
                  <a:srgbClr val="002060"/>
                </a:solidFill>
              </a:rPr>
              <a:t> fresco e </a:t>
            </a:r>
            <a:r>
              <a:rPr lang="en-GB" sz="3200" b="1" dirty="0" err="1" smtClean="0">
                <a:solidFill>
                  <a:srgbClr val="002060"/>
                </a:solidFill>
              </a:rPr>
              <a:t>quindi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possono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visitare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luoghi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d’interesse</a:t>
            </a:r>
            <a:r>
              <a:rPr lang="en-GB" sz="3200" b="1" dirty="0" smtClean="0">
                <a:solidFill>
                  <a:srgbClr val="002060"/>
                </a:solidFill>
              </a:rPr>
              <a:t> e fare </a:t>
            </a:r>
            <a:r>
              <a:rPr lang="en-GB" sz="3200" b="1" dirty="0" err="1" smtClean="0">
                <a:solidFill>
                  <a:srgbClr val="002060"/>
                </a:solidFill>
              </a:rPr>
              <a:t>delle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meravigliose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escursioni</a:t>
            </a:r>
            <a:r>
              <a:rPr lang="en-GB" sz="3200" b="1" dirty="0" smtClean="0">
                <a:solidFill>
                  <a:srgbClr val="002060"/>
                </a:solidFill>
              </a:rPr>
              <a:t> in </a:t>
            </a:r>
            <a:r>
              <a:rPr lang="en-GB" sz="3200" b="1" dirty="0" err="1" smtClean="0">
                <a:solidFill>
                  <a:srgbClr val="002060"/>
                </a:solidFill>
              </a:rPr>
              <a:t>montagna</a:t>
            </a:r>
            <a:r>
              <a:rPr lang="en-GB" sz="3200" b="1" dirty="0" smtClean="0">
                <a:solidFill>
                  <a:srgbClr val="002060"/>
                </a:solidFill>
              </a:rPr>
              <a:t>. I </a:t>
            </a:r>
            <a:r>
              <a:rPr lang="en-GB" sz="3200" b="1" dirty="0" err="1" smtClean="0">
                <a:solidFill>
                  <a:srgbClr val="002060"/>
                </a:solidFill>
              </a:rPr>
              <a:t>turisti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stranieri</a:t>
            </a:r>
            <a:r>
              <a:rPr lang="en-GB" sz="3200" b="1" dirty="0" smtClean="0">
                <a:solidFill>
                  <a:srgbClr val="002060"/>
                </a:solidFill>
              </a:rPr>
              <a:t> non </a:t>
            </a:r>
            <a:r>
              <a:rPr lang="en-GB" sz="3200" b="1" dirty="0" err="1" smtClean="0">
                <a:solidFill>
                  <a:srgbClr val="002060"/>
                </a:solidFill>
              </a:rPr>
              <a:t>visitano</a:t>
            </a:r>
            <a:r>
              <a:rPr lang="en-GB" sz="3200" b="1" dirty="0" smtClean="0">
                <a:solidFill>
                  <a:srgbClr val="002060"/>
                </a:solidFill>
              </a:rPr>
              <a:t> la </a:t>
            </a:r>
            <a:r>
              <a:rPr lang="en-GB" sz="3200" b="1" dirty="0" err="1" smtClean="0">
                <a:solidFill>
                  <a:srgbClr val="002060"/>
                </a:solidFill>
              </a:rPr>
              <a:t>regione</a:t>
            </a:r>
            <a:r>
              <a:rPr lang="en-GB" sz="3200" b="1" dirty="0" smtClean="0">
                <a:solidFill>
                  <a:srgbClr val="002060"/>
                </a:solidFill>
              </a:rPr>
              <a:t> Trentino </a:t>
            </a:r>
            <a:r>
              <a:rPr lang="en-GB" sz="3200" b="1" dirty="0" err="1" smtClean="0">
                <a:solidFill>
                  <a:srgbClr val="002060"/>
                </a:solidFill>
              </a:rPr>
              <a:t>molto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spesso</a:t>
            </a:r>
            <a:r>
              <a:rPr lang="en-GB" sz="3200" b="1" dirty="0" smtClean="0">
                <a:solidFill>
                  <a:srgbClr val="002060"/>
                </a:solidFill>
              </a:rPr>
              <a:t>. </a:t>
            </a:r>
            <a:r>
              <a:rPr lang="en-GB" sz="3200" b="1" dirty="0" err="1" smtClean="0">
                <a:solidFill>
                  <a:srgbClr val="002060"/>
                </a:solidFill>
              </a:rPr>
              <a:t>Raccomanderei</a:t>
            </a:r>
            <a:r>
              <a:rPr lang="en-GB" sz="3200" b="1" dirty="0" smtClean="0">
                <a:solidFill>
                  <a:srgbClr val="002060"/>
                </a:solidFill>
              </a:rPr>
              <a:t>/</a:t>
            </a:r>
            <a:r>
              <a:rPr lang="en-GB" sz="3200" b="1" dirty="0" err="1" smtClean="0">
                <a:solidFill>
                  <a:srgbClr val="002060"/>
                </a:solidFill>
              </a:rPr>
              <a:t>Consiglierei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il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Trentino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>
                <a:solidFill>
                  <a:srgbClr val="002060"/>
                </a:solidFill>
              </a:rPr>
              <a:t>a</a:t>
            </a:r>
            <a:r>
              <a:rPr lang="en-GB" sz="3200" b="1" dirty="0" smtClean="0">
                <a:solidFill>
                  <a:srgbClr val="002060"/>
                </a:solidFill>
              </a:rPr>
              <a:t> chi </a:t>
            </a:r>
            <a:r>
              <a:rPr lang="en-GB" sz="3200" b="1" dirty="0" err="1" smtClean="0">
                <a:solidFill>
                  <a:srgbClr val="002060"/>
                </a:solidFill>
              </a:rPr>
              <a:t>vuole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>
                <a:solidFill>
                  <a:srgbClr val="002060"/>
                </a:solidFill>
              </a:rPr>
              <a:t>v</a:t>
            </a:r>
            <a:r>
              <a:rPr lang="en-GB" sz="3200" b="1" dirty="0" err="1" smtClean="0">
                <a:solidFill>
                  <a:srgbClr val="002060"/>
                </a:solidFill>
              </a:rPr>
              <a:t>edere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qualcosa</a:t>
            </a:r>
            <a:r>
              <a:rPr lang="en-GB" sz="3200" b="1" dirty="0" smtClean="0">
                <a:solidFill>
                  <a:srgbClr val="002060"/>
                </a:solidFill>
              </a:rPr>
              <a:t> di </a:t>
            </a:r>
            <a:r>
              <a:rPr lang="en-GB" sz="3200" b="1" dirty="0" err="1" smtClean="0">
                <a:solidFill>
                  <a:srgbClr val="002060"/>
                </a:solidFill>
              </a:rPr>
              <a:t>diverso</a:t>
            </a:r>
            <a:r>
              <a:rPr lang="en-GB" sz="3200" b="1" dirty="0" smtClean="0">
                <a:solidFill>
                  <a:srgbClr val="002060"/>
                </a:solidFill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</a:rPr>
              <a:t>dell’Italia</a:t>
            </a:r>
            <a:r>
              <a:rPr lang="en-GB" sz="3200" b="1" dirty="0" smtClean="0">
                <a:solidFill>
                  <a:srgbClr val="002060"/>
                </a:solidFill>
              </a:rPr>
              <a:t>.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168238"/>
            <a:ext cx="12192000" cy="2535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80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939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/>
              <a:t>School: school exchanges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779"/>
            <a:ext cx="12192000" cy="553243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/>
              <a:t>Last year, over </a:t>
            </a:r>
            <a:r>
              <a:rPr lang="en-US" sz="3200" b="1" dirty="0" smtClean="0"/>
              <a:t>100 Italian </a:t>
            </a:r>
            <a:r>
              <a:rPr lang="en-US" sz="3200" b="1" dirty="0"/>
              <a:t>and British schools participated in </a:t>
            </a:r>
            <a:r>
              <a:rPr lang="en-US" sz="3200" b="1" dirty="0" smtClean="0"/>
              <a:t>cultural exchanges</a:t>
            </a:r>
            <a:r>
              <a:rPr lang="en-US" sz="3200" b="1" dirty="0"/>
              <a:t>. Visiting a </a:t>
            </a:r>
            <a:r>
              <a:rPr lang="en-US" sz="3200" b="1" dirty="0" smtClean="0"/>
              <a:t>school abroad can </a:t>
            </a:r>
            <a:r>
              <a:rPr lang="en-US" sz="3200" b="1" dirty="0"/>
              <a:t>be a </a:t>
            </a:r>
            <a:r>
              <a:rPr lang="en-US" sz="3200" b="1" dirty="0" smtClean="0"/>
              <a:t>very useful </a:t>
            </a:r>
            <a:r>
              <a:rPr lang="en-US" sz="3200" b="1" dirty="0"/>
              <a:t>experience. One </a:t>
            </a:r>
            <a:r>
              <a:rPr lang="en-US" sz="3200" b="1" dirty="0" smtClean="0"/>
              <a:t>Roman head teacher </a:t>
            </a:r>
            <a:r>
              <a:rPr lang="en-US" sz="3200" b="1" dirty="0"/>
              <a:t>told us, ‘You can start </a:t>
            </a:r>
            <a:r>
              <a:rPr lang="en-US" sz="3200" b="1" dirty="0" smtClean="0"/>
              <a:t>with </a:t>
            </a:r>
            <a:r>
              <a:rPr lang="en-US" sz="3200" b="1" dirty="0"/>
              <a:t>the Internet, and continue with a school visit. Next winter, we shall be taking 50 students to study English at a college in Wales.’ </a:t>
            </a:r>
            <a:endParaRPr lang="en-US" sz="32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/>
              <a:t>(Total for Question = 12 marks)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 smtClean="0">
                <a:solidFill>
                  <a:srgbClr val="002060"/>
                </a:solidFill>
              </a:rPr>
              <a:t>L’anno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scorso</a:t>
            </a:r>
            <a:r>
              <a:rPr lang="en-US" sz="3200" b="1" dirty="0" smtClean="0">
                <a:solidFill>
                  <a:srgbClr val="002060"/>
                </a:solidFill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</a:rPr>
              <a:t>piú</a:t>
            </a:r>
            <a:r>
              <a:rPr lang="en-US" sz="3200" b="1" dirty="0" smtClean="0">
                <a:solidFill>
                  <a:srgbClr val="002060"/>
                </a:solidFill>
              </a:rPr>
              <a:t> di 100 </a:t>
            </a:r>
            <a:r>
              <a:rPr lang="en-US" sz="3200" b="1" dirty="0" err="1" smtClean="0">
                <a:solidFill>
                  <a:srgbClr val="002060"/>
                </a:solidFill>
              </a:rPr>
              <a:t>scuole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i</a:t>
            </a:r>
            <a:r>
              <a:rPr lang="en-US" sz="3200" b="1" dirty="0" err="1" smtClean="0">
                <a:solidFill>
                  <a:srgbClr val="002060"/>
                </a:solidFill>
              </a:rPr>
              <a:t>taliane</a:t>
            </a:r>
            <a:r>
              <a:rPr lang="en-US" sz="3200" b="1" dirty="0" smtClean="0">
                <a:solidFill>
                  <a:srgbClr val="002060"/>
                </a:solidFill>
              </a:rPr>
              <a:t> e </a:t>
            </a:r>
            <a:r>
              <a:rPr lang="en-US" sz="3200" b="1" dirty="0" err="1" smtClean="0">
                <a:solidFill>
                  <a:srgbClr val="002060"/>
                </a:solidFill>
              </a:rPr>
              <a:t>britanniche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hanno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partecipato</a:t>
            </a:r>
            <a:r>
              <a:rPr lang="en-US" sz="3200" b="1" dirty="0" smtClean="0">
                <a:solidFill>
                  <a:srgbClr val="002060"/>
                </a:solidFill>
              </a:rPr>
              <a:t> a </a:t>
            </a:r>
            <a:r>
              <a:rPr lang="en-US" sz="3200" b="1" dirty="0" err="1" smtClean="0">
                <a:solidFill>
                  <a:srgbClr val="002060"/>
                </a:solidFill>
              </a:rPr>
              <a:t>degli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scambi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culturali</a:t>
            </a:r>
            <a:r>
              <a:rPr lang="en-US" sz="3200" b="1" dirty="0" smtClean="0">
                <a:solidFill>
                  <a:srgbClr val="002060"/>
                </a:solidFill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</a:rPr>
              <a:t>Visitare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una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scuola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all’estero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puó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essere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un’esperienza</a:t>
            </a:r>
            <a:r>
              <a:rPr lang="en-US" sz="3200" b="1" dirty="0" smtClean="0">
                <a:solidFill>
                  <a:srgbClr val="002060"/>
                </a:solidFill>
              </a:rPr>
              <a:t> molto utile. Una preside </a:t>
            </a:r>
            <a:r>
              <a:rPr lang="en-US" sz="3200" b="1" dirty="0" err="1" smtClean="0">
                <a:solidFill>
                  <a:srgbClr val="002060"/>
                </a:solidFill>
              </a:rPr>
              <a:t>romana</a:t>
            </a:r>
            <a:r>
              <a:rPr lang="en-US" sz="3200" b="1" dirty="0" smtClean="0">
                <a:solidFill>
                  <a:srgbClr val="002060"/>
                </a:solidFill>
              </a:rPr>
              <a:t> ci ha </a:t>
            </a:r>
            <a:r>
              <a:rPr lang="en-US" sz="3200" b="1" dirty="0" err="1" smtClean="0">
                <a:solidFill>
                  <a:srgbClr val="002060"/>
                </a:solidFill>
              </a:rPr>
              <a:t>detto</a:t>
            </a:r>
            <a:r>
              <a:rPr lang="en-US" sz="3200" b="1" dirty="0" smtClean="0">
                <a:solidFill>
                  <a:srgbClr val="002060"/>
                </a:solidFill>
              </a:rPr>
              <a:t>, “Si </a:t>
            </a:r>
            <a:r>
              <a:rPr lang="en-US" sz="3200" b="1" dirty="0" err="1" smtClean="0">
                <a:solidFill>
                  <a:srgbClr val="002060"/>
                </a:solidFill>
              </a:rPr>
              <a:t>puó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cominciare</a:t>
            </a:r>
            <a:r>
              <a:rPr lang="en-US" sz="3200" b="1" dirty="0" smtClean="0">
                <a:solidFill>
                  <a:srgbClr val="002060"/>
                </a:solidFill>
              </a:rPr>
              <a:t> via internet, e </a:t>
            </a:r>
            <a:r>
              <a:rPr lang="en-US" sz="3200" b="1" dirty="0" err="1" smtClean="0">
                <a:solidFill>
                  <a:srgbClr val="002060"/>
                </a:solidFill>
              </a:rPr>
              <a:t>continuare</a:t>
            </a:r>
            <a:r>
              <a:rPr lang="en-US" sz="3200" b="1" dirty="0" smtClean="0">
                <a:solidFill>
                  <a:srgbClr val="002060"/>
                </a:solidFill>
              </a:rPr>
              <a:t> con </a:t>
            </a:r>
            <a:r>
              <a:rPr lang="en-US" sz="3200" b="1" dirty="0" err="1" smtClean="0">
                <a:solidFill>
                  <a:srgbClr val="002060"/>
                </a:solidFill>
              </a:rPr>
              <a:t>una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visita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alla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scuola</a:t>
            </a:r>
            <a:r>
              <a:rPr lang="en-US" sz="3200" b="1" dirty="0" smtClean="0">
                <a:solidFill>
                  <a:srgbClr val="002060"/>
                </a:solidFill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</a:rPr>
              <a:t>L’inverno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prossimo</a:t>
            </a:r>
            <a:r>
              <a:rPr lang="en-US" sz="3200" b="1" dirty="0" smtClean="0">
                <a:solidFill>
                  <a:srgbClr val="002060"/>
                </a:solidFill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</a:rPr>
              <a:t>porteremo</a:t>
            </a:r>
            <a:r>
              <a:rPr lang="en-US" sz="3200" b="1" dirty="0" smtClean="0">
                <a:solidFill>
                  <a:srgbClr val="002060"/>
                </a:solidFill>
              </a:rPr>
              <a:t> 50 </a:t>
            </a:r>
            <a:r>
              <a:rPr lang="en-US" sz="3200" b="1" dirty="0" err="1" smtClean="0">
                <a:solidFill>
                  <a:srgbClr val="002060"/>
                </a:solidFill>
              </a:rPr>
              <a:t>studenti</a:t>
            </a:r>
            <a:r>
              <a:rPr lang="en-US" sz="3200" b="1" dirty="0" smtClean="0">
                <a:solidFill>
                  <a:srgbClr val="002060"/>
                </a:solidFill>
              </a:rPr>
              <a:t> a </a:t>
            </a:r>
            <a:r>
              <a:rPr lang="en-US" sz="3200" b="1" dirty="0" err="1" smtClean="0">
                <a:solidFill>
                  <a:srgbClr val="002060"/>
                </a:solidFill>
              </a:rPr>
              <a:t>studiare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inglese</a:t>
            </a:r>
            <a:r>
              <a:rPr lang="en-US" sz="3200" b="1" dirty="0" smtClean="0">
                <a:solidFill>
                  <a:srgbClr val="002060"/>
                </a:solidFill>
              </a:rPr>
              <a:t> in un college in </a:t>
            </a:r>
            <a:r>
              <a:rPr lang="en-US" sz="3200" b="1" dirty="0" err="1" smtClean="0">
                <a:solidFill>
                  <a:srgbClr val="002060"/>
                </a:solidFill>
              </a:rPr>
              <a:t>Galles</a:t>
            </a:r>
            <a:r>
              <a:rPr lang="en-US" sz="3200" b="1" dirty="0" smtClean="0">
                <a:solidFill>
                  <a:srgbClr val="002060"/>
                </a:solidFill>
              </a:rPr>
              <a:t>.”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3621973"/>
            <a:ext cx="12192000" cy="2683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2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4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b="1" u="sng" dirty="0"/>
              <a:t>School: school </a:t>
            </a:r>
            <a:r>
              <a:rPr lang="en-GB" sz="6600" b="1" u="sng" dirty="0" smtClean="0"/>
              <a:t>types</a:t>
            </a:r>
            <a:endParaRPr lang="en-GB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3158"/>
            <a:ext cx="12192000" cy="56348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/>
              <a:t>Education is so important in </a:t>
            </a:r>
            <a:r>
              <a:rPr lang="en-GB" sz="3200" b="1" dirty="0" smtClean="0"/>
              <a:t>Italy that in </a:t>
            </a:r>
            <a:r>
              <a:rPr lang="en-GB" sz="3200" b="1" dirty="0"/>
              <a:t>Naples last </a:t>
            </a:r>
            <a:r>
              <a:rPr lang="en-GB" sz="3200" b="1" dirty="0" smtClean="0"/>
              <a:t>year, </a:t>
            </a:r>
            <a:r>
              <a:rPr lang="en-GB" sz="3200" b="1" dirty="0"/>
              <a:t>they opened five new </a:t>
            </a:r>
            <a:r>
              <a:rPr lang="en-GB" sz="3200" b="1" dirty="0" smtClean="0"/>
              <a:t>schools. Italian </a:t>
            </a:r>
            <a:r>
              <a:rPr lang="en-GB" sz="3200" b="1" dirty="0"/>
              <a:t>children must attend school </a:t>
            </a:r>
            <a:r>
              <a:rPr lang="en-GB" sz="3200" b="1" dirty="0" smtClean="0"/>
              <a:t>between </a:t>
            </a:r>
            <a:r>
              <a:rPr lang="en-GB" sz="3200" b="1" dirty="0"/>
              <a:t>six and </a:t>
            </a:r>
            <a:r>
              <a:rPr lang="en-GB" sz="3200" b="1" dirty="0" smtClean="0"/>
              <a:t>sixteen years old. </a:t>
            </a:r>
            <a:r>
              <a:rPr lang="en-GB" sz="3200" b="1" dirty="0"/>
              <a:t>Most students continue with their </a:t>
            </a:r>
            <a:r>
              <a:rPr lang="en-GB" sz="3200" b="1" dirty="0" smtClean="0"/>
              <a:t>studies after </a:t>
            </a:r>
            <a:r>
              <a:rPr lang="en-GB" sz="3200" b="1" dirty="0"/>
              <a:t>the age of </a:t>
            </a:r>
            <a:r>
              <a:rPr lang="en-GB" sz="3200" b="1" dirty="0" smtClean="0"/>
              <a:t>nineteen and go to university. </a:t>
            </a:r>
            <a:r>
              <a:rPr lang="en-GB" sz="3200" b="1" dirty="0"/>
              <a:t>The </a:t>
            </a:r>
            <a:r>
              <a:rPr lang="en-GB" sz="3200" b="1" dirty="0" smtClean="0"/>
              <a:t>Italian school </a:t>
            </a:r>
            <a:r>
              <a:rPr lang="en-GB" sz="3200" b="1" dirty="0"/>
              <a:t>system is based upon </a:t>
            </a:r>
            <a:r>
              <a:rPr lang="en-GB" sz="3200" b="1" dirty="0" smtClean="0"/>
              <a:t>three principles: </a:t>
            </a:r>
            <a:r>
              <a:rPr lang="en-GB" sz="3200" b="1" dirty="0"/>
              <a:t>discipline, </a:t>
            </a:r>
            <a:r>
              <a:rPr lang="en-GB" sz="3200" b="1" dirty="0" smtClean="0"/>
              <a:t>respect and hard work.</a:t>
            </a:r>
          </a:p>
          <a:p>
            <a:pPr marL="0" indent="0" algn="ctr">
              <a:buNone/>
            </a:pPr>
            <a:r>
              <a:rPr lang="en-US" sz="3200" dirty="0"/>
              <a:t>(Total for Question = 12 marks)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b="1" dirty="0" err="1" smtClean="0">
                <a:solidFill>
                  <a:srgbClr val="002060"/>
                </a:solidFill>
              </a:rPr>
              <a:t>L’istruzione</a:t>
            </a:r>
            <a:r>
              <a:rPr lang="en-US" sz="3200" b="1" dirty="0" smtClean="0">
                <a:solidFill>
                  <a:srgbClr val="002060"/>
                </a:solidFill>
              </a:rPr>
              <a:t> é </a:t>
            </a:r>
            <a:r>
              <a:rPr lang="en-US" sz="3200" b="1" dirty="0" err="1" smtClean="0">
                <a:solidFill>
                  <a:srgbClr val="002060"/>
                </a:solidFill>
              </a:rPr>
              <a:t>cosí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importante</a:t>
            </a:r>
            <a:r>
              <a:rPr lang="en-US" sz="3200" b="1" dirty="0" smtClean="0">
                <a:solidFill>
                  <a:srgbClr val="002060"/>
                </a:solidFill>
              </a:rPr>
              <a:t> in Italia </a:t>
            </a:r>
            <a:r>
              <a:rPr lang="en-US" sz="3200" b="1" dirty="0" err="1" smtClean="0">
                <a:solidFill>
                  <a:srgbClr val="002060"/>
                </a:solidFill>
              </a:rPr>
              <a:t>che</a:t>
            </a:r>
            <a:r>
              <a:rPr lang="en-US" sz="3200" b="1" dirty="0">
                <a:solidFill>
                  <a:srgbClr val="002060"/>
                </a:solidFill>
              </a:rPr>
              <a:t>, a Napoli , </a:t>
            </a:r>
            <a:r>
              <a:rPr lang="en-US" sz="3200" b="1" dirty="0" err="1">
                <a:solidFill>
                  <a:srgbClr val="002060"/>
                </a:solidFill>
              </a:rPr>
              <a:t>l’anno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scorso</a:t>
            </a:r>
            <a:r>
              <a:rPr lang="en-US" sz="3200" b="1" dirty="0" smtClean="0">
                <a:solidFill>
                  <a:srgbClr val="002060"/>
                </a:solidFill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</a:rPr>
              <a:t>hanno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aperto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cinque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nuove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scuole</a:t>
            </a:r>
            <a:r>
              <a:rPr lang="en-US" sz="3200" b="1" dirty="0" smtClean="0">
                <a:solidFill>
                  <a:srgbClr val="002060"/>
                </a:solidFill>
              </a:rPr>
              <a:t>. I </a:t>
            </a:r>
            <a:r>
              <a:rPr lang="en-US" sz="3200" b="1" dirty="0" err="1" smtClean="0">
                <a:solidFill>
                  <a:srgbClr val="002060"/>
                </a:solidFill>
              </a:rPr>
              <a:t>ragazzi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italiani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devono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frequentare</a:t>
            </a:r>
            <a:r>
              <a:rPr lang="en-US" sz="3200" b="1" dirty="0" smtClean="0">
                <a:solidFill>
                  <a:srgbClr val="002060"/>
                </a:solidFill>
              </a:rPr>
              <a:t> la </a:t>
            </a:r>
            <a:r>
              <a:rPr lang="en-US" sz="3200" b="1" dirty="0" err="1" smtClean="0">
                <a:solidFill>
                  <a:srgbClr val="002060"/>
                </a:solidFill>
              </a:rPr>
              <a:t>scuola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dai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sei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</a:t>
            </a:r>
            <a:r>
              <a:rPr lang="en-US" sz="3200" b="1" dirty="0" err="1" smtClean="0">
                <a:solidFill>
                  <a:srgbClr val="002060"/>
                </a:solidFill>
              </a:rPr>
              <a:t>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sedici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anni</a:t>
            </a:r>
            <a:r>
              <a:rPr lang="en-US" sz="3200" b="1" dirty="0" smtClean="0">
                <a:solidFill>
                  <a:srgbClr val="002060"/>
                </a:solidFill>
              </a:rPr>
              <a:t>. La </a:t>
            </a:r>
            <a:r>
              <a:rPr lang="en-US" sz="3200" b="1" dirty="0" err="1" smtClean="0">
                <a:solidFill>
                  <a:srgbClr val="002060"/>
                </a:solidFill>
              </a:rPr>
              <a:t>maggior</a:t>
            </a:r>
            <a:r>
              <a:rPr lang="en-US" sz="3200" b="1" dirty="0" smtClean="0">
                <a:solidFill>
                  <a:srgbClr val="002060"/>
                </a:solidFill>
              </a:rPr>
              <a:t> parte </a:t>
            </a:r>
            <a:r>
              <a:rPr lang="en-US" sz="3200" b="1" dirty="0" err="1" smtClean="0">
                <a:solidFill>
                  <a:srgbClr val="002060"/>
                </a:solidFill>
              </a:rPr>
              <a:t>degli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studenti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proseguono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loro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studi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dopo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diciannove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anni</a:t>
            </a:r>
            <a:r>
              <a:rPr lang="en-US" sz="3200" b="1" dirty="0" smtClean="0">
                <a:solidFill>
                  <a:srgbClr val="002060"/>
                </a:solidFill>
              </a:rPr>
              <a:t> e </a:t>
            </a:r>
            <a:r>
              <a:rPr lang="en-US" sz="3200" b="1" dirty="0" err="1" smtClean="0">
                <a:solidFill>
                  <a:srgbClr val="002060"/>
                </a:solidFill>
              </a:rPr>
              <a:t>vanno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all’universitá</a:t>
            </a:r>
            <a:r>
              <a:rPr lang="en-US" sz="3200" b="1" dirty="0" smtClean="0">
                <a:solidFill>
                  <a:srgbClr val="002060"/>
                </a:solidFill>
              </a:rPr>
              <a:t>. Il </a:t>
            </a:r>
            <a:r>
              <a:rPr lang="en-US" sz="3200" b="1" dirty="0" err="1" smtClean="0">
                <a:solidFill>
                  <a:srgbClr val="002060"/>
                </a:solidFill>
              </a:rPr>
              <a:t>sistema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scolastico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italiano</a:t>
            </a:r>
            <a:r>
              <a:rPr lang="en-US" sz="3200" b="1" dirty="0" smtClean="0">
                <a:solidFill>
                  <a:srgbClr val="002060"/>
                </a:solidFill>
              </a:rPr>
              <a:t> é </a:t>
            </a:r>
            <a:r>
              <a:rPr lang="en-US" sz="3200" b="1" dirty="0" err="1">
                <a:solidFill>
                  <a:srgbClr val="002060"/>
                </a:solidFill>
              </a:rPr>
              <a:t>b</a:t>
            </a:r>
            <a:r>
              <a:rPr lang="en-US" sz="3200" b="1" dirty="0" err="1" smtClean="0">
                <a:solidFill>
                  <a:srgbClr val="002060"/>
                </a:solidFill>
              </a:rPr>
              <a:t>asato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su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principi</a:t>
            </a:r>
            <a:r>
              <a:rPr lang="en-US" sz="3200" b="1" dirty="0" smtClean="0">
                <a:solidFill>
                  <a:srgbClr val="002060"/>
                </a:solidFill>
              </a:rPr>
              <a:t>: la </a:t>
            </a:r>
            <a:r>
              <a:rPr lang="en-US" sz="3200" b="1" dirty="0" err="1" smtClean="0">
                <a:solidFill>
                  <a:srgbClr val="002060"/>
                </a:solidFill>
              </a:rPr>
              <a:t>disciplina</a:t>
            </a:r>
            <a:r>
              <a:rPr lang="en-US" sz="3200" b="1" dirty="0" smtClean="0">
                <a:solidFill>
                  <a:srgbClr val="002060"/>
                </a:solidFill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</a:rPr>
              <a:t>il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rispetto</a:t>
            </a:r>
            <a:r>
              <a:rPr lang="en-US" sz="3200" b="1" dirty="0" smtClean="0">
                <a:solidFill>
                  <a:srgbClr val="002060"/>
                </a:solidFill>
              </a:rPr>
              <a:t> e </a:t>
            </a:r>
            <a:r>
              <a:rPr lang="en-US" sz="3200" b="1" dirty="0" err="1" smtClean="0">
                <a:solidFill>
                  <a:srgbClr val="002060"/>
                </a:solidFill>
              </a:rPr>
              <a:t>il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duro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lavoro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  <a:endParaRPr lang="en-US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4120738"/>
            <a:ext cx="12192000" cy="2737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16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980"/>
            <a:ext cx="12192000" cy="879574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/>
              <a:t>Future aspirations, study and work: employment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4662"/>
            <a:ext cx="12192000" cy="6113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/>
              <a:t>Learning a foreign language is a great way to communicate and discover another culture. In order to succeed, knowledge of the spoken language is essential. One student told us, ‘I used to watch </a:t>
            </a:r>
            <a:r>
              <a:rPr lang="en-US" sz="3200" b="1" dirty="0" smtClean="0"/>
              <a:t>Italian </a:t>
            </a:r>
            <a:r>
              <a:rPr lang="en-US" sz="3200" b="1" dirty="0"/>
              <a:t>films on television. Next September, I’ll be starting work as a receptionist in </a:t>
            </a:r>
            <a:r>
              <a:rPr lang="en-US" sz="3200" b="1" dirty="0" smtClean="0"/>
              <a:t>a hotel in Rome, </a:t>
            </a:r>
            <a:r>
              <a:rPr lang="en-US" sz="3200" b="1" dirty="0" err="1" smtClean="0"/>
              <a:t>practising</a:t>
            </a:r>
            <a:r>
              <a:rPr lang="en-US" sz="3200" b="1" dirty="0" smtClean="0"/>
              <a:t> </a:t>
            </a:r>
            <a:r>
              <a:rPr lang="en-US" sz="3200" b="1" dirty="0"/>
              <a:t>my </a:t>
            </a:r>
            <a:r>
              <a:rPr lang="en-US" sz="3200" b="1" dirty="0" smtClean="0"/>
              <a:t>language skills every </a:t>
            </a:r>
            <a:r>
              <a:rPr lang="en-US" sz="3200" b="1" dirty="0"/>
              <a:t>day.’ </a:t>
            </a:r>
            <a:endParaRPr lang="en-US" sz="32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/>
              <a:t>(Total for Question = 12 marks)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 smtClean="0">
                <a:solidFill>
                  <a:srgbClr val="002060"/>
                </a:solidFill>
              </a:rPr>
              <a:t>Imparare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una</a:t>
            </a:r>
            <a:r>
              <a:rPr lang="en-US" sz="3200" b="1" dirty="0" smtClean="0">
                <a:solidFill>
                  <a:srgbClr val="002060"/>
                </a:solidFill>
              </a:rPr>
              <a:t> lingua </a:t>
            </a:r>
            <a:r>
              <a:rPr lang="en-US" sz="3200" b="1" dirty="0" err="1" smtClean="0">
                <a:solidFill>
                  <a:srgbClr val="002060"/>
                </a:solidFill>
              </a:rPr>
              <a:t>straniera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é</a:t>
            </a:r>
            <a:r>
              <a:rPr lang="en-US" sz="3200" b="1" dirty="0" smtClean="0">
                <a:solidFill>
                  <a:srgbClr val="002060"/>
                </a:solidFill>
              </a:rPr>
              <a:t> un </a:t>
            </a:r>
            <a:r>
              <a:rPr lang="en-US" sz="3200" b="1" dirty="0" err="1" smtClean="0">
                <a:solidFill>
                  <a:srgbClr val="002060"/>
                </a:solidFill>
              </a:rPr>
              <a:t>modo</a:t>
            </a:r>
            <a:r>
              <a:rPr lang="en-US" sz="3200" b="1" dirty="0" smtClean="0">
                <a:solidFill>
                  <a:srgbClr val="002060"/>
                </a:solidFill>
              </a:rPr>
              <a:t> grandioso per </a:t>
            </a:r>
            <a:r>
              <a:rPr lang="en-US" sz="3200" b="1" dirty="0" err="1" smtClean="0">
                <a:solidFill>
                  <a:srgbClr val="002060"/>
                </a:solidFill>
              </a:rPr>
              <a:t>comunicare</a:t>
            </a:r>
            <a:r>
              <a:rPr lang="en-US" sz="3200" b="1" dirty="0" smtClean="0">
                <a:solidFill>
                  <a:srgbClr val="002060"/>
                </a:solidFill>
              </a:rPr>
              <a:t> e </a:t>
            </a:r>
            <a:r>
              <a:rPr lang="en-US" sz="3200" b="1" dirty="0" err="1" smtClean="0">
                <a:solidFill>
                  <a:srgbClr val="002060"/>
                </a:solidFill>
              </a:rPr>
              <a:t>scoprire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un’altra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cultura</a:t>
            </a:r>
            <a:r>
              <a:rPr lang="en-US" sz="3200" b="1" dirty="0" smtClean="0">
                <a:solidFill>
                  <a:srgbClr val="002060"/>
                </a:solidFill>
              </a:rPr>
              <a:t>. Per </a:t>
            </a:r>
            <a:r>
              <a:rPr lang="en-US" sz="3200" b="1" dirty="0" err="1" smtClean="0">
                <a:solidFill>
                  <a:srgbClr val="002060"/>
                </a:solidFill>
              </a:rPr>
              <a:t>avere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successo</a:t>
            </a:r>
            <a:r>
              <a:rPr lang="en-US" sz="3200" b="1" dirty="0" smtClean="0">
                <a:solidFill>
                  <a:srgbClr val="002060"/>
                </a:solidFill>
              </a:rPr>
              <a:t>, la </a:t>
            </a:r>
            <a:r>
              <a:rPr lang="en-US" sz="3200" b="1" dirty="0" err="1" smtClean="0">
                <a:solidFill>
                  <a:srgbClr val="002060"/>
                </a:solidFill>
              </a:rPr>
              <a:t>conoscenza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della</a:t>
            </a:r>
            <a:r>
              <a:rPr lang="en-US" sz="3200" b="1" dirty="0" smtClean="0">
                <a:solidFill>
                  <a:srgbClr val="002060"/>
                </a:solidFill>
              </a:rPr>
              <a:t> lingua </a:t>
            </a:r>
            <a:r>
              <a:rPr lang="en-US" sz="3200" b="1" dirty="0" err="1" smtClean="0">
                <a:solidFill>
                  <a:srgbClr val="002060"/>
                </a:solidFill>
              </a:rPr>
              <a:t>parlata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é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essenziale</a:t>
            </a:r>
            <a:r>
              <a:rPr lang="en-US" sz="3200" b="1" dirty="0" smtClean="0">
                <a:solidFill>
                  <a:srgbClr val="002060"/>
                </a:solidFill>
              </a:rPr>
              <a:t>. Uno </a:t>
            </a:r>
            <a:r>
              <a:rPr lang="en-US" sz="3200" b="1" dirty="0" err="1" smtClean="0">
                <a:solidFill>
                  <a:srgbClr val="002060"/>
                </a:solidFill>
              </a:rPr>
              <a:t>studente</a:t>
            </a:r>
            <a:r>
              <a:rPr lang="en-US" sz="3200" b="1" dirty="0" smtClean="0">
                <a:solidFill>
                  <a:srgbClr val="002060"/>
                </a:solidFill>
              </a:rPr>
              <a:t> ci ha </a:t>
            </a:r>
            <a:r>
              <a:rPr lang="en-US" sz="3200" b="1" dirty="0" err="1" smtClean="0">
                <a:solidFill>
                  <a:srgbClr val="002060"/>
                </a:solidFill>
              </a:rPr>
              <a:t>detto</a:t>
            </a:r>
            <a:r>
              <a:rPr lang="en-US" sz="3200" b="1" dirty="0" smtClean="0">
                <a:solidFill>
                  <a:srgbClr val="002060"/>
                </a:solidFill>
              </a:rPr>
              <a:t>, “</a:t>
            </a:r>
            <a:r>
              <a:rPr lang="en-US" sz="3200" b="1" dirty="0" err="1" smtClean="0">
                <a:solidFill>
                  <a:srgbClr val="002060"/>
                </a:solidFill>
              </a:rPr>
              <a:t>Guardavo</a:t>
            </a:r>
            <a:r>
              <a:rPr lang="en-US" sz="3200" b="1" dirty="0" smtClean="0">
                <a:solidFill>
                  <a:srgbClr val="002060"/>
                </a:solidFill>
              </a:rPr>
              <a:t> film </a:t>
            </a:r>
            <a:r>
              <a:rPr lang="en-US" sz="3200" b="1" dirty="0" err="1" smtClean="0">
                <a:solidFill>
                  <a:srgbClr val="002060"/>
                </a:solidFill>
              </a:rPr>
              <a:t>italiani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alla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televisione</a:t>
            </a:r>
            <a:r>
              <a:rPr lang="en-US" sz="3200" b="1" dirty="0" smtClean="0">
                <a:solidFill>
                  <a:srgbClr val="002060"/>
                </a:solidFill>
              </a:rPr>
              <a:t>. Il </a:t>
            </a:r>
            <a:r>
              <a:rPr lang="en-US" sz="3200" b="1" dirty="0" err="1" smtClean="0">
                <a:solidFill>
                  <a:srgbClr val="002060"/>
                </a:solidFill>
              </a:rPr>
              <a:t>prossimo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settembre</a:t>
            </a:r>
            <a:r>
              <a:rPr lang="en-US" sz="3200" b="1" dirty="0" smtClean="0">
                <a:solidFill>
                  <a:srgbClr val="002060"/>
                </a:solidFill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</a:rPr>
              <a:t>comincerò</a:t>
            </a:r>
            <a:r>
              <a:rPr lang="en-US" sz="3200" b="1" dirty="0" smtClean="0">
                <a:solidFill>
                  <a:srgbClr val="002060"/>
                </a:solidFill>
              </a:rPr>
              <a:t> a </a:t>
            </a:r>
            <a:r>
              <a:rPr lang="en-US" sz="3200" b="1" dirty="0" err="1" smtClean="0">
                <a:solidFill>
                  <a:srgbClr val="002060"/>
                </a:solidFill>
              </a:rPr>
              <a:t>lavorare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alla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recezione</a:t>
            </a:r>
            <a:r>
              <a:rPr lang="en-US" sz="3200" b="1" dirty="0" smtClean="0">
                <a:solidFill>
                  <a:srgbClr val="002060"/>
                </a:solidFill>
              </a:rPr>
              <a:t> di un hotel di Roma e </a:t>
            </a:r>
            <a:r>
              <a:rPr lang="en-US" sz="3200" b="1" dirty="0" err="1" smtClean="0">
                <a:solidFill>
                  <a:srgbClr val="002060"/>
                </a:solidFill>
              </a:rPr>
              <a:t>praticherò</a:t>
            </a:r>
            <a:r>
              <a:rPr lang="en-US" sz="3200" b="1" dirty="0" smtClean="0">
                <a:solidFill>
                  <a:srgbClr val="002060"/>
                </a:solidFill>
              </a:rPr>
              <a:t> le </a:t>
            </a:r>
            <a:r>
              <a:rPr lang="en-US" sz="3200" b="1" dirty="0" err="1" smtClean="0">
                <a:solidFill>
                  <a:srgbClr val="002060"/>
                </a:solidFill>
              </a:rPr>
              <a:t>mie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competenze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linguistiche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ogni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giorno</a:t>
            </a:r>
            <a:r>
              <a:rPr lang="en-US" sz="3200" b="1" dirty="0" smtClean="0">
                <a:solidFill>
                  <a:srgbClr val="002060"/>
                </a:solidFill>
              </a:rPr>
              <a:t>/ </a:t>
            </a:r>
            <a:r>
              <a:rPr lang="en-US" sz="3200" b="1" dirty="0" err="1" smtClean="0">
                <a:solidFill>
                  <a:srgbClr val="002060"/>
                </a:solidFill>
              </a:rPr>
              <a:t>tutti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i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giorni</a:t>
            </a:r>
            <a:r>
              <a:rPr lang="en-US" sz="3200" b="1" dirty="0" smtClean="0">
                <a:solidFill>
                  <a:srgbClr val="002060"/>
                </a:solidFill>
              </a:rPr>
              <a:t>.”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0" y="3801330"/>
            <a:ext cx="12192000" cy="2955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05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1414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Traduzione Inglese - Italiano</vt:lpstr>
      <vt:lpstr>Tecniche per la traduzione in Italiano</vt:lpstr>
      <vt:lpstr>Identity and culture: social media and technology</vt:lpstr>
      <vt:lpstr>Identity and culture: role models </vt:lpstr>
      <vt:lpstr>Local area, holiday and travel: holiday preferences </vt:lpstr>
      <vt:lpstr>Local area, holiday and travel: holiday experiences   /12</vt:lpstr>
      <vt:lpstr>School: school exchanges </vt:lpstr>
      <vt:lpstr>School: school types</vt:lpstr>
      <vt:lpstr>Future aspirations, study and work: employment </vt:lpstr>
      <vt:lpstr>Future aspirations, study and work: careers and professions</vt:lpstr>
      <vt:lpstr>International and global dimension: campaigns and good causes </vt:lpstr>
      <vt:lpstr>International and global dimension: music events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Traduzione</dc:title>
  <dc:creator>Cristina Amato</dc:creator>
  <cp:lastModifiedBy>camato</cp:lastModifiedBy>
  <cp:revision>62</cp:revision>
  <dcterms:created xsi:type="dcterms:W3CDTF">2017-06-03T06:03:06Z</dcterms:created>
  <dcterms:modified xsi:type="dcterms:W3CDTF">2017-07-18T12:47:48Z</dcterms:modified>
</cp:coreProperties>
</file>