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64" r:id="rId4"/>
    <p:sldId id="285" r:id="rId5"/>
    <p:sldId id="274" r:id="rId6"/>
    <p:sldId id="265" r:id="rId7"/>
    <p:sldId id="286" r:id="rId8"/>
    <p:sldId id="275" r:id="rId9"/>
    <p:sldId id="266" r:id="rId10"/>
    <p:sldId id="287" r:id="rId11"/>
    <p:sldId id="276" r:id="rId12"/>
    <p:sldId id="267" r:id="rId13"/>
    <p:sldId id="288" r:id="rId14"/>
    <p:sldId id="277" r:id="rId15"/>
    <p:sldId id="268" r:id="rId16"/>
    <p:sldId id="278" r:id="rId17"/>
    <p:sldId id="28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94665"/>
  </p:normalViewPr>
  <p:slideViewPr>
    <p:cSldViewPr snapToGrid="0" snapToObjects="1">
      <p:cViewPr varScale="1">
        <p:scale>
          <a:sx n="77" d="100"/>
          <a:sy n="77" d="100"/>
        </p:scale>
        <p:origin x="18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A722F-B574-8147-85D8-C267B2899CF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B4D2C-5970-7B4E-8A74-B79730E42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5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2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6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7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8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3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3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5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2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DDEA-9BC6-F44D-8061-4FA8EFE74B4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CBF8-EDBB-DA46-AAFD-EF7C882C0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9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11" y="1529953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en-US" sz="13800" b="1" u="sng" dirty="0" err="1" smtClean="0"/>
              <a:t>Traduzione</a:t>
            </a:r>
            <a:r>
              <a:rPr lang="en-US" sz="13800" b="1" u="sng" dirty="0" smtClean="0"/>
              <a:t> </a:t>
            </a:r>
            <a:br>
              <a:rPr lang="en-US" sz="13800" b="1" u="sng" dirty="0" smtClean="0"/>
            </a:br>
            <a:r>
              <a:rPr lang="en-US" sz="13800" b="1" u="sng" dirty="0" err="1" smtClean="0"/>
              <a:t>Inglese</a:t>
            </a:r>
            <a:r>
              <a:rPr lang="en-US" sz="13800" b="1" u="sng" dirty="0" smtClean="0"/>
              <a:t> -</a:t>
            </a:r>
            <a:r>
              <a:rPr lang="en-US" sz="13800" b="1" u="sng" dirty="0" err="1" smtClean="0"/>
              <a:t>Italiano</a:t>
            </a:r>
            <a:endParaRPr lang="en-US" sz="13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8911" y="4771270"/>
            <a:ext cx="9144000" cy="1655762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Foundation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78222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1296"/>
          </a:xfrm>
        </p:spPr>
        <p:txBody>
          <a:bodyPr>
            <a:normAutofit/>
          </a:bodyPr>
          <a:lstStyle/>
          <a:p>
            <a:pPr algn="ctr"/>
            <a:r>
              <a:rPr lang="en-GB" sz="6600" b="1" u="sng" dirty="0"/>
              <a:t>School: school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1296"/>
            <a:ext cx="12192000" cy="579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/>
              <a:t>a) The school day is long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La </a:t>
            </a:r>
            <a:r>
              <a:rPr lang="en-GB" sz="3200" b="1" dirty="0" err="1" smtClean="0">
                <a:solidFill>
                  <a:srgbClr val="002060"/>
                </a:solidFill>
              </a:rPr>
              <a:t>giornata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scolastica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é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lunga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b) There are eight classes in total</a:t>
            </a:r>
            <a:r>
              <a:rPr lang="en-GB" sz="3200" b="1" dirty="0" smtClean="0"/>
              <a:t>. (2)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Ci </a:t>
            </a:r>
            <a:r>
              <a:rPr lang="en-GB" sz="3200" b="1" dirty="0" err="1" smtClean="0">
                <a:solidFill>
                  <a:srgbClr val="002060"/>
                </a:solidFill>
              </a:rPr>
              <a:t>sono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otto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classi</a:t>
            </a:r>
            <a:r>
              <a:rPr lang="en-GB" sz="3200" b="1" dirty="0" smtClean="0">
                <a:solidFill>
                  <a:srgbClr val="002060"/>
                </a:solidFill>
              </a:rPr>
              <a:t> in </a:t>
            </a:r>
            <a:r>
              <a:rPr lang="en-GB" sz="3200" b="1" dirty="0" err="1" smtClean="0">
                <a:solidFill>
                  <a:srgbClr val="002060"/>
                </a:solidFill>
              </a:rPr>
              <a:t>totale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c) We go home for lunch and return at four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002060"/>
                </a:solidFill>
              </a:rPr>
              <a:t>Andiamo a casa per </a:t>
            </a:r>
            <a:r>
              <a:rPr lang="en-GB" sz="3200" b="1" dirty="0" err="1" smtClean="0">
                <a:solidFill>
                  <a:srgbClr val="002060"/>
                </a:solidFill>
              </a:rPr>
              <a:t>pranzo</a:t>
            </a:r>
            <a:r>
              <a:rPr lang="en-GB" sz="3200" b="1" dirty="0" smtClean="0">
                <a:solidFill>
                  <a:srgbClr val="002060"/>
                </a:solidFill>
              </a:rPr>
              <a:t> e </a:t>
            </a:r>
            <a:r>
              <a:rPr lang="en-GB" sz="3200" b="1" dirty="0" err="1" smtClean="0">
                <a:solidFill>
                  <a:srgbClr val="002060"/>
                </a:solidFill>
              </a:rPr>
              <a:t>ritorniamo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alle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quattro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d) Yesterday school finished later because I had a football match</a:t>
            </a:r>
            <a:r>
              <a:rPr lang="en-GB" sz="3200" b="1" dirty="0" smtClean="0"/>
              <a:t>. (</a:t>
            </a:r>
            <a:r>
              <a:rPr lang="en-GB" sz="3200" b="1" dirty="0"/>
              <a:t>3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Ieri</a:t>
            </a:r>
            <a:r>
              <a:rPr lang="en-GB" sz="3200" b="1" dirty="0" smtClean="0">
                <a:solidFill>
                  <a:srgbClr val="002060"/>
                </a:solidFill>
              </a:rPr>
              <a:t> la </a:t>
            </a:r>
            <a:r>
              <a:rPr lang="en-GB" sz="3200" b="1" dirty="0" err="1" smtClean="0">
                <a:solidFill>
                  <a:srgbClr val="002060"/>
                </a:solidFill>
              </a:rPr>
              <a:t>scuola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é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finita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più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tardi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perché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ho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avuto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una</a:t>
            </a:r>
            <a:r>
              <a:rPr lang="en-GB" sz="3200" b="1" dirty="0" smtClean="0">
                <a:solidFill>
                  <a:srgbClr val="002060"/>
                </a:solidFill>
              </a:rPr>
              <a:t> partita di </a:t>
            </a:r>
            <a:r>
              <a:rPr lang="en-GB" sz="3200" b="1" dirty="0" err="1" smtClean="0">
                <a:solidFill>
                  <a:srgbClr val="002060"/>
                </a:solidFill>
              </a:rPr>
              <a:t>calcio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e) I prefer the weekend but I always have lots of homework</a:t>
            </a:r>
            <a:r>
              <a:rPr lang="en-GB" sz="3200" b="1" dirty="0" smtClean="0"/>
              <a:t>. (</a:t>
            </a:r>
            <a:r>
              <a:rPr lang="en-GB" sz="3200" b="1" dirty="0"/>
              <a:t>3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Preferisco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il</a:t>
            </a:r>
            <a:r>
              <a:rPr lang="en-GB" sz="3200" b="1" dirty="0" smtClean="0">
                <a:solidFill>
                  <a:srgbClr val="002060"/>
                </a:solidFill>
              </a:rPr>
              <a:t> fine </a:t>
            </a:r>
            <a:r>
              <a:rPr lang="en-GB" sz="3200" b="1" dirty="0" err="1" smtClean="0">
                <a:solidFill>
                  <a:srgbClr val="002060"/>
                </a:solidFill>
              </a:rPr>
              <a:t>settimana</a:t>
            </a:r>
            <a:r>
              <a:rPr lang="en-GB" sz="3200" b="1" dirty="0" smtClean="0">
                <a:solidFill>
                  <a:srgbClr val="002060"/>
                </a:solidFill>
              </a:rPr>
              <a:t> ma </a:t>
            </a:r>
            <a:r>
              <a:rPr lang="en-GB" sz="3200" b="1" dirty="0" err="1" smtClean="0">
                <a:solidFill>
                  <a:srgbClr val="002060"/>
                </a:solidFill>
              </a:rPr>
              <a:t>ho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sempre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molti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compiti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(Total for Question = 12 marks)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91076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601847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3663143"/>
            <a:ext cx="9031266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1" y="4724439"/>
            <a:ext cx="11486368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1" y="5735210"/>
            <a:ext cx="11962357" cy="35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61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1924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School: rules and pressures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1924"/>
            <a:ext cx="12192000" cy="56660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a) Our school is fair. </a:t>
            </a:r>
            <a:r>
              <a:rPr lang="en-US" b="1" dirty="0" smtClean="0"/>
              <a:t>(2)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La nostra </a:t>
            </a:r>
            <a:r>
              <a:rPr lang="en-US" b="1" dirty="0" err="1" smtClean="0">
                <a:solidFill>
                  <a:srgbClr val="002060"/>
                </a:solidFill>
              </a:rPr>
              <a:t>scuola</a:t>
            </a:r>
            <a:r>
              <a:rPr lang="en-US" b="1" dirty="0" smtClean="0">
                <a:solidFill>
                  <a:srgbClr val="002060"/>
                </a:solidFill>
              </a:rPr>
              <a:t> é </a:t>
            </a:r>
            <a:r>
              <a:rPr lang="en-US" b="1" dirty="0" err="1" smtClean="0">
                <a:solidFill>
                  <a:srgbClr val="002060"/>
                </a:solidFill>
              </a:rPr>
              <a:t>giusta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b) There are not many school rules. (2</a:t>
            </a:r>
            <a:r>
              <a:rPr lang="en-US" b="1" dirty="0" smtClean="0"/>
              <a:t>)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Non ci </a:t>
            </a:r>
            <a:r>
              <a:rPr lang="en-US" b="1" dirty="0" err="1" smtClean="0">
                <a:solidFill>
                  <a:srgbClr val="002060"/>
                </a:solidFill>
              </a:rPr>
              <a:t>sono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molte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regole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scolastiche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c) I would like to use my mobile phone sometimes. (2</a:t>
            </a:r>
            <a:r>
              <a:rPr lang="en-US" b="1" dirty="0" smtClean="0"/>
              <a:t>)</a:t>
            </a:r>
            <a:br>
              <a:rPr lang="en-US" b="1" dirty="0" smtClean="0"/>
            </a:br>
            <a:r>
              <a:rPr lang="en-US" b="1" dirty="0" err="1" smtClean="0"/>
              <a:t>Qualche</a:t>
            </a:r>
            <a:r>
              <a:rPr lang="en-US" b="1" dirty="0" smtClean="0"/>
              <a:t> </a:t>
            </a:r>
            <a:r>
              <a:rPr lang="en-US" b="1" dirty="0" err="1" smtClean="0"/>
              <a:t>volta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2060"/>
                </a:solidFill>
              </a:rPr>
              <a:t>a </a:t>
            </a:r>
            <a:r>
              <a:rPr lang="en-US" b="1" dirty="0">
                <a:solidFill>
                  <a:srgbClr val="002060"/>
                </a:solidFill>
              </a:rPr>
              <a:t>volte </a:t>
            </a:r>
            <a:r>
              <a:rPr lang="en-US" b="1" dirty="0" err="1" smtClean="0">
                <a:solidFill>
                  <a:srgbClr val="002060"/>
                </a:solidFill>
              </a:rPr>
              <a:t>vorrei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utilizzare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il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mio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cellulare</a:t>
            </a:r>
            <a:r>
              <a:rPr lang="en-US" b="1" dirty="0" smtClean="0">
                <a:solidFill>
                  <a:srgbClr val="002060"/>
                </a:solidFill>
              </a:rPr>
              <a:t>/</a:t>
            </a:r>
            <a:r>
              <a:rPr lang="en-US" b="1" dirty="0" err="1" smtClean="0">
                <a:solidFill>
                  <a:srgbClr val="002060"/>
                </a:solidFill>
              </a:rPr>
              <a:t>telefonino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d) I think it is </a:t>
            </a:r>
            <a:r>
              <a:rPr lang="en-US" b="1" dirty="0" smtClean="0"/>
              <a:t>a good thing to forbid to smoke outside school. (3)</a:t>
            </a:r>
            <a:br>
              <a:rPr lang="en-US" b="1" dirty="0" smtClean="0"/>
            </a:br>
            <a:r>
              <a:rPr lang="en-US" b="1" dirty="0" err="1" smtClean="0">
                <a:solidFill>
                  <a:srgbClr val="002060"/>
                </a:solidFill>
              </a:rPr>
              <a:t>Penso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sia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una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buona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cosa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vietare</a:t>
            </a:r>
            <a:r>
              <a:rPr lang="en-US" b="1" dirty="0" smtClean="0">
                <a:solidFill>
                  <a:srgbClr val="002060"/>
                </a:solidFill>
              </a:rPr>
              <a:t> di </a:t>
            </a:r>
            <a:r>
              <a:rPr lang="en-US" b="1" dirty="0" err="1" smtClean="0">
                <a:solidFill>
                  <a:srgbClr val="002060"/>
                </a:solidFill>
              </a:rPr>
              <a:t>fumare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fuori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dalla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scuola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e) Last week the teacher was angry because we </a:t>
            </a:r>
            <a:r>
              <a:rPr lang="en-US" b="1" dirty="0" smtClean="0"/>
              <a:t>were too loud. (3)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</a:rPr>
              <a:t>La </a:t>
            </a:r>
            <a:r>
              <a:rPr lang="en-US" b="1" dirty="0" err="1" smtClean="0">
                <a:solidFill>
                  <a:srgbClr val="002060"/>
                </a:solidFill>
              </a:rPr>
              <a:t>settimana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scorsa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l’insegnante</a:t>
            </a:r>
            <a:r>
              <a:rPr lang="en-US" b="1" dirty="0" smtClean="0">
                <a:solidFill>
                  <a:srgbClr val="002060"/>
                </a:solidFill>
              </a:rPr>
              <a:t> era </a:t>
            </a:r>
            <a:r>
              <a:rPr lang="en-US" b="1" dirty="0" err="1" smtClean="0">
                <a:solidFill>
                  <a:srgbClr val="002060"/>
                </a:solidFill>
              </a:rPr>
              <a:t>adirata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perché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parlavamo</a:t>
            </a:r>
            <a:r>
              <a:rPr lang="en-US" b="1" dirty="0" smtClean="0">
                <a:solidFill>
                  <a:srgbClr val="002060"/>
                </a:solidFill>
              </a:rPr>
              <a:t> a voce </a:t>
            </a:r>
            <a:r>
              <a:rPr lang="en-US" b="1" dirty="0" err="1" smtClean="0">
                <a:solidFill>
                  <a:srgbClr val="002060"/>
                </a:solidFill>
              </a:rPr>
              <a:t>troppo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alta.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(Total for Question = 12 marks)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0" y="1703540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601847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1" y="3435980"/>
            <a:ext cx="9682619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4302581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5168420"/>
            <a:ext cx="11962357" cy="705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2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400" b="1" u="sng" dirty="0"/>
              <a:t>Future aspirations, study and work: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/>
              <a:t>a) I </a:t>
            </a:r>
            <a:r>
              <a:rPr lang="en-US" sz="3600" b="1" dirty="0"/>
              <a:t>want to work with computers.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err="1" smtClean="0">
                <a:solidFill>
                  <a:srgbClr val="002060"/>
                </a:solidFill>
              </a:rPr>
              <a:t>Voglio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lavorare</a:t>
            </a:r>
            <a:r>
              <a:rPr lang="en-US" sz="3600" b="1" dirty="0" smtClean="0">
                <a:solidFill>
                  <a:srgbClr val="002060"/>
                </a:solidFill>
              </a:rPr>
              <a:t> con </a:t>
            </a:r>
            <a:r>
              <a:rPr lang="en-US" sz="3600" b="1" dirty="0" err="1" smtClean="0">
                <a:solidFill>
                  <a:srgbClr val="002060"/>
                </a:solidFill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</a:rPr>
              <a:t> computer.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b) I have to study </a:t>
            </a:r>
            <a:r>
              <a:rPr lang="en-US" sz="3600" b="1" dirty="0" err="1"/>
              <a:t>Maths</a:t>
            </a:r>
            <a:r>
              <a:rPr lang="en-US" sz="3600" b="1" dirty="0"/>
              <a:t>, Science and Technology.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2060"/>
                </a:solidFill>
              </a:rPr>
              <a:t>Devo </a:t>
            </a:r>
            <a:r>
              <a:rPr lang="en-US" sz="3600" b="1" dirty="0" err="1" smtClean="0">
                <a:solidFill>
                  <a:srgbClr val="002060"/>
                </a:solidFill>
              </a:rPr>
              <a:t>studiare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matematica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scienze</a:t>
            </a:r>
            <a:r>
              <a:rPr lang="en-US" sz="3600" b="1" dirty="0" smtClean="0">
                <a:solidFill>
                  <a:srgbClr val="002060"/>
                </a:solidFill>
              </a:rPr>
              <a:t> e </a:t>
            </a:r>
            <a:r>
              <a:rPr lang="en-US" sz="3600" b="1" dirty="0" err="1" smtClean="0">
                <a:solidFill>
                  <a:srgbClr val="002060"/>
                </a:solidFill>
              </a:rPr>
              <a:t>tecnica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c) I hope to start an apprenticeship soon.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err="1" smtClean="0">
                <a:solidFill>
                  <a:srgbClr val="002060"/>
                </a:solidFill>
              </a:rPr>
              <a:t>Spero</a:t>
            </a:r>
            <a:r>
              <a:rPr lang="en-US" sz="3600" b="1" dirty="0" smtClean="0">
                <a:solidFill>
                  <a:srgbClr val="002060"/>
                </a:solidFill>
              </a:rPr>
              <a:t> di </a:t>
            </a:r>
            <a:r>
              <a:rPr lang="en-US" sz="3600" b="1" dirty="0" err="1" smtClean="0">
                <a:solidFill>
                  <a:srgbClr val="002060"/>
                </a:solidFill>
              </a:rPr>
              <a:t>iniziare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presto </a:t>
            </a:r>
            <a:r>
              <a:rPr lang="en-US" sz="3600" b="1" dirty="0" err="1">
                <a:solidFill>
                  <a:srgbClr val="002060"/>
                </a:solidFill>
              </a:rPr>
              <a:t>uno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stage.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d) In the past, computers were very simple </a:t>
            </a:r>
            <a:r>
              <a:rPr lang="en-US" sz="3600" b="1" dirty="0" smtClean="0"/>
              <a:t>to use but </a:t>
            </a:r>
            <a:r>
              <a:rPr lang="en-US" sz="3600" b="1" dirty="0"/>
              <a:t>boring. </a:t>
            </a:r>
            <a:r>
              <a:rPr lang="en-US" sz="3600" b="1" dirty="0" smtClean="0"/>
              <a:t>(3)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2060"/>
                </a:solidFill>
              </a:rPr>
              <a:t>In </a:t>
            </a:r>
            <a:r>
              <a:rPr lang="en-US" sz="3600" b="1" dirty="0" err="1" smtClean="0">
                <a:solidFill>
                  <a:srgbClr val="002060"/>
                </a:solidFill>
              </a:rPr>
              <a:t>passato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</a:rPr>
              <a:t> computer </a:t>
            </a:r>
            <a:r>
              <a:rPr lang="en-US" sz="3600" b="1" dirty="0" err="1" smtClean="0">
                <a:solidFill>
                  <a:srgbClr val="002060"/>
                </a:solidFill>
              </a:rPr>
              <a:t>erano</a:t>
            </a:r>
            <a:r>
              <a:rPr lang="en-US" sz="3600" b="1" dirty="0" smtClean="0">
                <a:solidFill>
                  <a:srgbClr val="002060"/>
                </a:solidFill>
              </a:rPr>
              <a:t> molto </a:t>
            </a:r>
            <a:r>
              <a:rPr lang="en-US" sz="3600" b="1" dirty="0" err="1" smtClean="0">
                <a:solidFill>
                  <a:srgbClr val="002060"/>
                </a:solidFill>
              </a:rPr>
              <a:t>facili</a:t>
            </a:r>
            <a:r>
              <a:rPr lang="en-US" sz="3600" b="1" dirty="0" smtClean="0">
                <a:solidFill>
                  <a:srgbClr val="002060"/>
                </a:solidFill>
              </a:rPr>
              <a:t> da </a:t>
            </a:r>
            <a:r>
              <a:rPr lang="en-US" sz="3600" b="1" dirty="0" err="1" smtClean="0">
                <a:solidFill>
                  <a:srgbClr val="002060"/>
                </a:solidFill>
              </a:rPr>
              <a:t>usare</a:t>
            </a:r>
            <a:r>
              <a:rPr lang="en-US" sz="3600" b="1" dirty="0" smtClean="0">
                <a:solidFill>
                  <a:srgbClr val="002060"/>
                </a:solidFill>
              </a:rPr>
              <a:t> ma </a:t>
            </a:r>
            <a:r>
              <a:rPr lang="en-US" sz="3600" b="1" dirty="0" err="1" smtClean="0">
                <a:solidFill>
                  <a:srgbClr val="002060"/>
                </a:solidFill>
              </a:rPr>
              <a:t>noiosi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e) Now, they are useful in every profession. </a:t>
            </a:r>
            <a:r>
              <a:rPr lang="en-US" sz="3600" b="1" dirty="0" smtClean="0"/>
              <a:t>(3)</a:t>
            </a:r>
            <a:br>
              <a:rPr lang="en-US" sz="3600" b="1" dirty="0" smtClean="0"/>
            </a:br>
            <a:r>
              <a:rPr lang="en-US" sz="3600" b="1" dirty="0" err="1" smtClean="0">
                <a:solidFill>
                  <a:srgbClr val="002060"/>
                </a:solidFill>
              </a:rPr>
              <a:t>Adesso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sono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utili</a:t>
            </a:r>
            <a:r>
              <a:rPr lang="en-US" sz="3600" b="1" dirty="0" smtClean="0">
                <a:solidFill>
                  <a:srgbClr val="002060"/>
                </a:solidFill>
              </a:rPr>
              <a:t> in </a:t>
            </a:r>
            <a:r>
              <a:rPr lang="en-US" sz="3600" b="1" dirty="0" err="1" smtClean="0">
                <a:solidFill>
                  <a:srgbClr val="002060"/>
                </a:solidFill>
              </a:rPr>
              <a:t>ogni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professione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/>
              <a:t>(Total for Question = 12 marks)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-1" y="1832475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722486"/>
            <a:ext cx="794150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1" y="3700668"/>
            <a:ext cx="617533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1" y="4590679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1" y="5480690"/>
            <a:ext cx="7177415" cy="419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41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65057"/>
          </a:xfrm>
        </p:spPr>
        <p:txBody>
          <a:bodyPr>
            <a:noAutofit/>
          </a:bodyPr>
          <a:lstStyle/>
          <a:p>
            <a:pPr algn="ctr"/>
            <a:r>
              <a:rPr lang="en-GB" sz="5400" b="1" u="sng" dirty="0"/>
              <a:t>Future aspirations, study and work: </a:t>
            </a:r>
            <a:r>
              <a:rPr lang="en-GB" sz="5400" b="1" u="sng" dirty="0" smtClean="0"/>
              <a:t>employment</a:t>
            </a:r>
            <a:endParaRPr lang="en-GB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5056"/>
            <a:ext cx="12192000" cy="53929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a) I love to speak </a:t>
            </a:r>
            <a:r>
              <a:rPr lang="en-GB" b="1" dirty="0" smtClean="0"/>
              <a:t>Italian. (</a:t>
            </a:r>
            <a:r>
              <a:rPr lang="en-GB" b="1" dirty="0"/>
              <a:t>2</a:t>
            </a:r>
            <a:r>
              <a:rPr lang="en-GB" b="1" dirty="0" smtClean="0"/>
              <a:t>)</a:t>
            </a:r>
            <a:br>
              <a:rPr lang="en-GB" b="1" dirty="0" smtClean="0"/>
            </a:br>
            <a:r>
              <a:rPr lang="en-GB" b="1" dirty="0" err="1" smtClean="0">
                <a:solidFill>
                  <a:srgbClr val="002060"/>
                </a:solidFill>
              </a:rPr>
              <a:t>Mi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piace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parlare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l’Italiano</a:t>
            </a:r>
            <a:r>
              <a:rPr lang="en-GB" b="1" dirty="0" smtClean="0">
                <a:solidFill>
                  <a:srgbClr val="002060"/>
                </a:solidFill>
              </a:rPr>
              <a:t>.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b="1" dirty="0"/>
              <a:t>b) I practice a lot</a:t>
            </a:r>
            <a:r>
              <a:rPr lang="en-GB" b="1" dirty="0" smtClean="0"/>
              <a:t>. (</a:t>
            </a:r>
            <a:r>
              <a:rPr lang="en-GB" b="1" dirty="0"/>
              <a:t>2</a:t>
            </a:r>
            <a:r>
              <a:rPr lang="en-GB" b="1" dirty="0" smtClean="0"/>
              <a:t>)</a:t>
            </a:r>
            <a:br>
              <a:rPr lang="en-GB" b="1" dirty="0" smtClean="0"/>
            </a:br>
            <a:r>
              <a:rPr lang="en-GB" b="1" dirty="0" err="1" smtClean="0">
                <a:solidFill>
                  <a:srgbClr val="002060"/>
                </a:solidFill>
              </a:rPr>
              <a:t>Faccio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molta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pratica</a:t>
            </a:r>
            <a:r>
              <a:rPr lang="en-GB" b="1" dirty="0" smtClean="0">
                <a:solidFill>
                  <a:srgbClr val="002060"/>
                </a:solidFill>
              </a:rPr>
              <a:t>.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b="1" dirty="0"/>
              <a:t>c) It is important to learn languages</a:t>
            </a:r>
            <a:r>
              <a:rPr lang="en-GB" b="1" dirty="0" smtClean="0"/>
              <a:t>. (</a:t>
            </a:r>
            <a:r>
              <a:rPr lang="en-GB" b="1" dirty="0"/>
              <a:t>2</a:t>
            </a:r>
            <a:r>
              <a:rPr lang="en-GB" b="1" dirty="0" smtClean="0"/>
              <a:t>)</a:t>
            </a:r>
            <a:br>
              <a:rPr lang="en-GB" b="1" dirty="0" smtClean="0"/>
            </a:br>
            <a:r>
              <a:rPr lang="en-GB" b="1" dirty="0" smtClean="0">
                <a:solidFill>
                  <a:srgbClr val="002060"/>
                </a:solidFill>
              </a:rPr>
              <a:t>É </a:t>
            </a:r>
            <a:r>
              <a:rPr lang="en-GB" b="1" dirty="0" err="1" smtClean="0">
                <a:solidFill>
                  <a:srgbClr val="002060"/>
                </a:solidFill>
              </a:rPr>
              <a:t>importante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imparare</a:t>
            </a:r>
            <a:r>
              <a:rPr lang="en-GB" b="1" dirty="0" smtClean="0">
                <a:solidFill>
                  <a:srgbClr val="002060"/>
                </a:solidFill>
              </a:rPr>
              <a:t> le </a:t>
            </a:r>
            <a:r>
              <a:rPr lang="en-GB" b="1" dirty="0" err="1" smtClean="0">
                <a:solidFill>
                  <a:srgbClr val="002060"/>
                </a:solidFill>
              </a:rPr>
              <a:t>lingue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straniere</a:t>
            </a:r>
            <a:r>
              <a:rPr lang="en-GB" b="1" dirty="0" smtClean="0">
                <a:solidFill>
                  <a:srgbClr val="002060"/>
                </a:solidFill>
              </a:rPr>
              <a:t>.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b="1" dirty="0"/>
              <a:t>d) Last </a:t>
            </a:r>
            <a:r>
              <a:rPr lang="en-GB" b="1" dirty="0" smtClean="0"/>
              <a:t>summer </a:t>
            </a:r>
            <a:r>
              <a:rPr lang="en-GB" b="1" dirty="0"/>
              <a:t>I worked in a restaurant in </a:t>
            </a:r>
            <a:r>
              <a:rPr lang="en-GB" b="1" dirty="0" smtClean="0"/>
              <a:t>Rome </a:t>
            </a:r>
            <a:r>
              <a:rPr lang="en-GB" b="1" dirty="0"/>
              <a:t>and I spoke to the</a:t>
            </a:r>
          </a:p>
          <a:p>
            <a:pPr marL="0" indent="0">
              <a:buNone/>
            </a:pPr>
            <a:r>
              <a:rPr lang="en-GB" b="1" dirty="0"/>
              <a:t>customers</a:t>
            </a:r>
            <a:r>
              <a:rPr lang="en-GB" b="1" dirty="0" smtClean="0"/>
              <a:t>. (</a:t>
            </a:r>
            <a:r>
              <a:rPr lang="en-GB" b="1" dirty="0"/>
              <a:t>3</a:t>
            </a:r>
            <a:r>
              <a:rPr lang="en-GB" b="1" dirty="0" smtClean="0"/>
              <a:t>)</a:t>
            </a:r>
            <a:br>
              <a:rPr lang="en-GB" b="1" dirty="0" smtClean="0"/>
            </a:br>
            <a:r>
              <a:rPr lang="en-GB" b="1" dirty="0" err="1" smtClean="0">
                <a:solidFill>
                  <a:srgbClr val="002060"/>
                </a:solidFill>
              </a:rPr>
              <a:t>L’estate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scorsa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ho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lavorato</a:t>
            </a:r>
            <a:r>
              <a:rPr lang="en-GB" b="1" dirty="0" smtClean="0">
                <a:solidFill>
                  <a:srgbClr val="002060"/>
                </a:solidFill>
              </a:rPr>
              <a:t> in un ristorante a Roma </a:t>
            </a:r>
            <a:r>
              <a:rPr lang="en-GB" b="1" dirty="0" err="1" smtClean="0">
                <a:solidFill>
                  <a:srgbClr val="002060"/>
                </a:solidFill>
              </a:rPr>
              <a:t>ed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ho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parlato</a:t>
            </a:r>
            <a:r>
              <a:rPr lang="en-GB" b="1" dirty="0" smtClean="0">
                <a:solidFill>
                  <a:srgbClr val="002060"/>
                </a:solidFill>
              </a:rPr>
              <a:t> con </a:t>
            </a:r>
            <a:r>
              <a:rPr lang="en-GB" b="1" dirty="0" err="1" smtClean="0">
                <a:solidFill>
                  <a:srgbClr val="002060"/>
                </a:solidFill>
              </a:rPr>
              <a:t>i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clienti</a:t>
            </a:r>
            <a:r>
              <a:rPr lang="en-GB" b="1" dirty="0" smtClean="0">
                <a:solidFill>
                  <a:srgbClr val="002060"/>
                </a:solidFill>
              </a:rPr>
              <a:t>.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b="1" dirty="0"/>
              <a:t>e) I hope to work in the same place next year</a:t>
            </a:r>
            <a:r>
              <a:rPr lang="en-GB" b="1" dirty="0" smtClean="0"/>
              <a:t>. (</a:t>
            </a:r>
            <a:r>
              <a:rPr lang="en-GB" b="1" dirty="0"/>
              <a:t>3</a:t>
            </a:r>
            <a:r>
              <a:rPr lang="en-GB" b="1" dirty="0" smtClean="0"/>
              <a:t>)</a:t>
            </a:r>
            <a:br>
              <a:rPr lang="en-GB" b="1" dirty="0" smtClean="0"/>
            </a:br>
            <a:r>
              <a:rPr lang="en-GB" b="1" dirty="0" err="1" smtClean="0">
                <a:solidFill>
                  <a:srgbClr val="002060"/>
                </a:solidFill>
              </a:rPr>
              <a:t>L’anno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prossimo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spero</a:t>
            </a:r>
            <a:r>
              <a:rPr lang="en-GB" b="1" dirty="0" smtClean="0">
                <a:solidFill>
                  <a:srgbClr val="002060"/>
                </a:solidFill>
              </a:rPr>
              <a:t> di </a:t>
            </a:r>
            <a:r>
              <a:rPr lang="en-GB" b="1" dirty="0" err="1" smtClean="0">
                <a:solidFill>
                  <a:srgbClr val="002060"/>
                </a:solidFill>
              </a:rPr>
              <a:t>lavorare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nello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stesso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posto</a:t>
            </a:r>
            <a:r>
              <a:rPr lang="en-GB" b="1" dirty="0" smtClean="0">
                <a:solidFill>
                  <a:srgbClr val="002060"/>
                </a:solidFill>
              </a:rPr>
              <a:t>.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b="1" dirty="0"/>
              <a:t>(Total for Question = 12 marks)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703540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601847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3435980"/>
            <a:ext cx="617533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4302581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5168420"/>
            <a:ext cx="11962357" cy="705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Future aspirations, work and study: careers and professions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a) My </a:t>
            </a:r>
            <a:r>
              <a:rPr lang="en-US" sz="3200" b="1" dirty="0"/>
              <a:t>father is a doctor.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Mio padre fa </a:t>
            </a:r>
            <a:r>
              <a:rPr lang="en-US" sz="3200" b="1" dirty="0" err="1" smtClean="0">
                <a:solidFill>
                  <a:srgbClr val="002060"/>
                </a:solidFill>
              </a:rPr>
              <a:t>il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dottore</a:t>
            </a:r>
            <a:r>
              <a:rPr lang="en-US" sz="3200" b="1" dirty="0" smtClean="0">
                <a:solidFill>
                  <a:srgbClr val="002060"/>
                </a:solidFill>
              </a:rPr>
              <a:t>/é medico.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b</a:t>
            </a:r>
            <a:r>
              <a:rPr lang="en-US" sz="3200" b="1" dirty="0"/>
              <a:t>) He works five days a week.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endParaRPr lang="en-US" sz="3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 smtClean="0">
                <a:solidFill>
                  <a:srgbClr val="002060"/>
                </a:solidFill>
              </a:rPr>
              <a:t>Lavora</a:t>
            </a:r>
            <a:r>
              <a:rPr lang="en-US" sz="3200" b="1" dirty="0" smtClean="0">
                <a:solidFill>
                  <a:srgbClr val="002060"/>
                </a:solidFill>
              </a:rPr>
              <a:t> cinque </a:t>
            </a:r>
            <a:r>
              <a:rPr lang="en-US" sz="3200" b="1" dirty="0" err="1" smtClean="0">
                <a:solidFill>
                  <a:srgbClr val="002060"/>
                </a:solidFill>
              </a:rPr>
              <a:t>giorni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alla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settimana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c</a:t>
            </a:r>
            <a:r>
              <a:rPr lang="en-US" sz="3200" b="1" dirty="0"/>
              <a:t>) In his job he can earn a lot of money.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endParaRPr lang="en-US" sz="3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 smtClean="0">
                <a:solidFill>
                  <a:srgbClr val="002060"/>
                </a:solidFill>
              </a:rPr>
              <a:t>Nel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suo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lavoro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può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guadagnare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molti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soldi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d</a:t>
            </a:r>
            <a:r>
              <a:rPr lang="en-US" sz="3200" b="1" dirty="0"/>
              <a:t>) Last year he got a job in a hospital. </a:t>
            </a:r>
            <a:r>
              <a:rPr lang="en-US" sz="3200" b="1" dirty="0" smtClean="0"/>
              <a:t>(</a:t>
            </a:r>
            <a:r>
              <a:rPr lang="en-US" sz="3200" b="1" dirty="0"/>
              <a:t>3) </a:t>
            </a:r>
            <a:endParaRPr lang="en-US" sz="3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 smtClean="0">
                <a:solidFill>
                  <a:srgbClr val="002060"/>
                </a:solidFill>
              </a:rPr>
              <a:t>L’anno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scorso</a:t>
            </a:r>
            <a:r>
              <a:rPr lang="en-US" sz="3200" b="1" dirty="0" smtClean="0">
                <a:solidFill>
                  <a:srgbClr val="002060"/>
                </a:solidFill>
              </a:rPr>
              <a:t> ha </a:t>
            </a:r>
            <a:r>
              <a:rPr lang="en-US" sz="3200" b="1" dirty="0" err="1" smtClean="0">
                <a:solidFill>
                  <a:srgbClr val="002060"/>
                </a:solidFill>
              </a:rPr>
              <a:t>trovato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lavoro</a:t>
            </a:r>
            <a:r>
              <a:rPr lang="en-US" sz="3200" b="1" dirty="0" smtClean="0">
                <a:solidFill>
                  <a:srgbClr val="002060"/>
                </a:solidFill>
              </a:rPr>
              <a:t> in un </a:t>
            </a:r>
            <a:r>
              <a:rPr lang="en-US" sz="3200" b="1" dirty="0" err="1" smtClean="0">
                <a:solidFill>
                  <a:srgbClr val="002060"/>
                </a:solidFill>
              </a:rPr>
              <a:t>ospedale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e</a:t>
            </a:r>
            <a:r>
              <a:rPr lang="en-US" sz="3200" b="1" dirty="0"/>
              <a:t>) When I am older I want to become a dentist. </a:t>
            </a:r>
            <a:r>
              <a:rPr lang="en-US" sz="3200" b="1" dirty="0" smtClean="0"/>
              <a:t>(3)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Da </a:t>
            </a:r>
            <a:r>
              <a:rPr lang="en-US" sz="3200" b="1" dirty="0" err="1" smtClean="0">
                <a:solidFill>
                  <a:srgbClr val="002060"/>
                </a:solidFill>
              </a:rPr>
              <a:t>grande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voglio</a:t>
            </a:r>
            <a:r>
              <a:rPr lang="en-US" sz="3200" b="1" dirty="0" smtClean="0">
                <a:solidFill>
                  <a:srgbClr val="002060"/>
                </a:solidFill>
              </a:rPr>
              <a:t> fare la </a:t>
            </a:r>
            <a:r>
              <a:rPr lang="en-US" sz="3200" b="1" dirty="0" err="1" smtClean="0">
                <a:solidFill>
                  <a:srgbClr val="002060"/>
                </a:solidFill>
              </a:rPr>
              <a:t>dentista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/>
              <a:t>(Total for Question = 12 marks)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-2" y="1923625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2857586"/>
            <a:ext cx="6087649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1" y="3869280"/>
            <a:ext cx="756572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1" y="4868175"/>
            <a:ext cx="8054238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2" y="5782246"/>
            <a:ext cx="5999969" cy="47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84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/>
              <a:t>International and global dimension: music </a:t>
            </a:r>
            <a:r>
              <a:rPr lang="en-US" sz="5400" b="1" u="sng" dirty="0" smtClean="0"/>
              <a:t>events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/>
              <a:t>a) This </a:t>
            </a:r>
            <a:r>
              <a:rPr lang="en-US" sz="3600" b="1" dirty="0"/>
              <a:t>year, the festival starts in July.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err="1" smtClean="0">
                <a:solidFill>
                  <a:srgbClr val="002060"/>
                </a:solidFill>
              </a:rPr>
              <a:t>Quest’anno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il</a:t>
            </a:r>
            <a:r>
              <a:rPr lang="en-US" sz="3600" b="1" dirty="0" smtClean="0">
                <a:solidFill>
                  <a:srgbClr val="002060"/>
                </a:solidFill>
              </a:rPr>
              <a:t> festival </a:t>
            </a:r>
            <a:r>
              <a:rPr lang="en-US" sz="3600" b="1" dirty="0" err="1" smtClean="0">
                <a:solidFill>
                  <a:srgbClr val="002060"/>
                </a:solidFill>
              </a:rPr>
              <a:t>comincia</a:t>
            </a:r>
            <a:r>
              <a:rPr lang="en-US" sz="3600" b="1" dirty="0" smtClean="0">
                <a:solidFill>
                  <a:srgbClr val="002060"/>
                </a:solidFill>
              </a:rPr>
              <a:t> a </a:t>
            </a:r>
            <a:r>
              <a:rPr lang="en-US" sz="3600" b="1" dirty="0" err="1" smtClean="0">
                <a:solidFill>
                  <a:srgbClr val="002060"/>
                </a:solidFill>
              </a:rPr>
              <a:t>luglio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b) It is an international festival of music.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2060"/>
                </a:solidFill>
              </a:rPr>
              <a:t>É un festival </a:t>
            </a:r>
            <a:r>
              <a:rPr lang="en-US" sz="3600" b="1" dirty="0" err="1" smtClean="0">
                <a:solidFill>
                  <a:srgbClr val="002060"/>
                </a:solidFill>
              </a:rPr>
              <a:t>internazionale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della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musica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c) There are many free concerts.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2060"/>
                </a:solidFill>
              </a:rPr>
              <a:t>Ci </a:t>
            </a:r>
            <a:r>
              <a:rPr lang="en-US" sz="3600" b="1" dirty="0" err="1" smtClean="0">
                <a:solidFill>
                  <a:srgbClr val="002060"/>
                </a:solidFill>
              </a:rPr>
              <a:t>sono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molti</a:t>
            </a:r>
            <a:r>
              <a:rPr lang="en-US" sz="3600" b="1" dirty="0" smtClean="0">
                <a:solidFill>
                  <a:srgbClr val="002060"/>
                </a:solidFill>
              </a:rPr>
              <a:t> concerti gratuity/gratis.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d) Last year, people came from all over the world. </a:t>
            </a:r>
            <a:r>
              <a:rPr lang="en-US" sz="3600" b="1" dirty="0" smtClean="0"/>
              <a:t>(3)</a:t>
            </a:r>
            <a:br>
              <a:rPr lang="en-US" sz="3600" b="1" dirty="0" smtClean="0"/>
            </a:br>
            <a:r>
              <a:rPr lang="en-US" sz="3600" b="1" dirty="0" err="1" smtClean="0">
                <a:solidFill>
                  <a:srgbClr val="002060"/>
                </a:solidFill>
              </a:rPr>
              <a:t>L’anno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scorso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sono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venute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persone</a:t>
            </a:r>
            <a:r>
              <a:rPr lang="en-US" sz="3600" b="1" dirty="0" smtClean="0">
                <a:solidFill>
                  <a:srgbClr val="002060"/>
                </a:solidFill>
              </a:rPr>
              <a:t> da </a:t>
            </a:r>
            <a:r>
              <a:rPr lang="en-US" sz="3600" b="1" dirty="0" err="1" smtClean="0">
                <a:solidFill>
                  <a:srgbClr val="002060"/>
                </a:solidFill>
              </a:rPr>
              <a:t>tutto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il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mondo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e) They liked the friendly atmosphere of the festival. </a:t>
            </a:r>
            <a:r>
              <a:rPr lang="en-US" sz="3600" b="1" dirty="0" smtClean="0"/>
              <a:t>(3)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rgbClr val="002060"/>
                </a:solidFill>
              </a:rPr>
              <a:t>Gli</a:t>
            </a:r>
            <a:r>
              <a:rPr lang="en-US" sz="3600" b="1" dirty="0" smtClean="0">
                <a:solidFill>
                  <a:srgbClr val="002060"/>
                </a:solidFill>
              </a:rPr>
              <a:t> é </a:t>
            </a:r>
            <a:r>
              <a:rPr lang="en-US" sz="3600" b="1" dirty="0" err="1" smtClean="0">
                <a:solidFill>
                  <a:srgbClr val="002060"/>
                </a:solidFill>
              </a:rPr>
              <a:t>piaciuta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l’atmosfera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amichevole</a:t>
            </a:r>
            <a:r>
              <a:rPr lang="en-US" sz="3600" b="1" dirty="0" smtClean="0">
                <a:solidFill>
                  <a:srgbClr val="002060"/>
                </a:solidFill>
              </a:rPr>
              <a:t> del festival.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/>
              <a:t>(Total for Question = 12 marks)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-2" y="1823036"/>
            <a:ext cx="6926895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2" y="2689637"/>
            <a:ext cx="718994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2" y="3668864"/>
            <a:ext cx="6563640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2" y="4502997"/>
            <a:ext cx="9657569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5482224"/>
            <a:ext cx="8818323" cy="398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9370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/>
              <a:t>International </a:t>
            </a:r>
            <a:r>
              <a:rPr lang="en-US" sz="4800" b="1" u="sng" dirty="0"/>
              <a:t>and global dimension: sports events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4440"/>
            <a:ext cx="12192000" cy="6003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a) I </a:t>
            </a:r>
            <a:r>
              <a:rPr lang="en-US" sz="3200" b="1" dirty="0"/>
              <a:t>like football. </a:t>
            </a:r>
            <a:r>
              <a:rPr lang="en-US" sz="3200" b="1" dirty="0" smtClean="0"/>
              <a:t>(</a:t>
            </a:r>
            <a:r>
              <a:rPr lang="en-US" sz="3200" b="1" dirty="0"/>
              <a:t>2</a:t>
            </a:r>
            <a:r>
              <a:rPr lang="en-US" sz="3200" b="1" dirty="0" smtClean="0"/>
              <a:t>) </a:t>
            </a:r>
            <a:br>
              <a:rPr lang="en-US" sz="3200" b="1" dirty="0" smtClean="0"/>
            </a:br>
            <a:r>
              <a:rPr lang="en-US" sz="3200" b="1" dirty="0" err="1" smtClean="0">
                <a:solidFill>
                  <a:srgbClr val="002060"/>
                </a:solidFill>
              </a:rPr>
              <a:t>Mi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piace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calcio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 smtClean="0"/>
              <a:t>b) My </a:t>
            </a:r>
            <a:r>
              <a:rPr lang="en-US" sz="3200" b="1" dirty="0"/>
              <a:t>friends and I play every week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Io </a:t>
            </a:r>
            <a:r>
              <a:rPr lang="en-US" sz="3200" b="1" dirty="0" err="1" smtClean="0">
                <a:solidFill>
                  <a:srgbClr val="002060"/>
                </a:solidFill>
              </a:rPr>
              <a:t>ed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miei</a:t>
            </a:r>
            <a:r>
              <a:rPr lang="en-US" sz="3200" b="1" dirty="0" smtClean="0">
                <a:solidFill>
                  <a:srgbClr val="002060"/>
                </a:solidFill>
              </a:rPr>
              <a:t> amici </a:t>
            </a:r>
            <a:r>
              <a:rPr lang="en-US" sz="3200" b="1" dirty="0" err="1" smtClean="0">
                <a:solidFill>
                  <a:srgbClr val="002060"/>
                </a:solidFill>
              </a:rPr>
              <a:t>giochiamo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ogni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settimana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 smtClean="0"/>
              <a:t>c) We </a:t>
            </a:r>
            <a:r>
              <a:rPr lang="en-US" sz="3200" b="1" dirty="0"/>
              <a:t>train on Wednesday and Friday and we often win.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Ci </a:t>
            </a:r>
            <a:r>
              <a:rPr lang="en-US" sz="3200" b="1" dirty="0" err="1" smtClean="0">
                <a:solidFill>
                  <a:srgbClr val="002060"/>
                </a:solidFill>
              </a:rPr>
              <a:t>alleniamo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mercoledí</a:t>
            </a:r>
            <a:r>
              <a:rPr lang="en-US" sz="3200" b="1" dirty="0" smtClean="0">
                <a:solidFill>
                  <a:srgbClr val="002060"/>
                </a:solidFill>
              </a:rPr>
              <a:t> e </a:t>
            </a:r>
            <a:r>
              <a:rPr lang="en-US" sz="3200" b="1" dirty="0" err="1" smtClean="0">
                <a:solidFill>
                  <a:srgbClr val="002060"/>
                </a:solidFill>
              </a:rPr>
              <a:t>il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venerdí</a:t>
            </a:r>
            <a:r>
              <a:rPr lang="en-US" sz="3200" b="1" dirty="0" smtClean="0">
                <a:solidFill>
                  <a:srgbClr val="002060"/>
                </a:solidFill>
              </a:rPr>
              <a:t> e </a:t>
            </a:r>
            <a:r>
              <a:rPr lang="en-US" sz="3200" b="1" dirty="0" err="1" smtClean="0">
                <a:solidFill>
                  <a:srgbClr val="002060"/>
                </a:solidFill>
              </a:rPr>
              <a:t>spesso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vinciamo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 smtClean="0"/>
              <a:t>d) Last </a:t>
            </a:r>
            <a:r>
              <a:rPr lang="en-US" sz="3200" b="1" dirty="0"/>
              <a:t>week we played in the stadium in </a:t>
            </a:r>
            <a:r>
              <a:rPr lang="en-US" sz="3200" b="1" dirty="0" smtClean="0"/>
              <a:t>Turin. (</a:t>
            </a:r>
            <a:r>
              <a:rPr lang="en-US" sz="3200" b="1" dirty="0"/>
              <a:t>3)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La </a:t>
            </a:r>
            <a:r>
              <a:rPr lang="en-US" sz="3200" b="1" dirty="0" err="1" smtClean="0">
                <a:solidFill>
                  <a:srgbClr val="002060"/>
                </a:solidFill>
              </a:rPr>
              <a:t>settimana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scorsa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abbiamo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giocato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</a:t>
            </a:r>
            <a:r>
              <a:rPr lang="en-US" sz="3200" b="1" dirty="0" err="1" smtClean="0">
                <a:solidFill>
                  <a:srgbClr val="002060"/>
                </a:solidFill>
              </a:rPr>
              <a:t>llo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stadio</a:t>
            </a:r>
            <a:r>
              <a:rPr lang="en-US" sz="3200" b="1" dirty="0" smtClean="0">
                <a:solidFill>
                  <a:srgbClr val="002060"/>
                </a:solidFill>
              </a:rPr>
              <a:t> di Torino.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/>
              <a:t>e) The game </a:t>
            </a:r>
            <a:r>
              <a:rPr lang="en-US" sz="3200" b="1" dirty="0" smtClean="0"/>
              <a:t>was fun </a:t>
            </a:r>
            <a:r>
              <a:rPr lang="en-US" sz="3200" b="1" dirty="0"/>
              <a:t>because we were not tired. </a:t>
            </a:r>
            <a:r>
              <a:rPr lang="en-US" sz="3200" b="1" dirty="0" smtClean="0"/>
              <a:t>(3)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La partita era </a:t>
            </a:r>
            <a:r>
              <a:rPr lang="en-US" sz="3200" b="1" dirty="0" err="1" smtClean="0">
                <a:solidFill>
                  <a:srgbClr val="002060"/>
                </a:solidFill>
              </a:rPr>
              <a:t>divertente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perché</a:t>
            </a:r>
            <a:r>
              <a:rPr lang="en-US" sz="3200" b="1" dirty="0" smtClean="0">
                <a:solidFill>
                  <a:srgbClr val="002060"/>
                </a:solidFill>
              </a:rPr>
              <a:t> non </a:t>
            </a:r>
            <a:r>
              <a:rPr lang="en-US" sz="3200" b="1" dirty="0" err="1" smtClean="0">
                <a:solidFill>
                  <a:srgbClr val="002060"/>
                </a:solidFill>
              </a:rPr>
              <a:t>eravamo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stanchi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/>
              <a:t>(Total for Question = 12 marks) </a:t>
            </a:r>
          </a:p>
          <a:p>
            <a:pPr marL="0" indent="0">
              <a:buNone/>
            </a:pPr>
            <a:endParaRPr lang="en-US" sz="3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341287"/>
            <a:ext cx="3169086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486289"/>
            <a:ext cx="7678456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1" y="3435980"/>
            <a:ext cx="9607463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1" y="4490835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1" y="5447583"/>
            <a:ext cx="9331891" cy="539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1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5670"/>
          </a:xfrm>
        </p:spPr>
        <p:txBody>
          <a:bodyPr>
            <a:noAutofit/>
          </a:bodyPr>
          <a:lstStyle/>
          <a:p>
            <a:r>
              <a:rPr lang="en-GB" sz="4800" b="1" u="sng" dirty="0"/>
              <a:t>International and global dimension: being ‘green</a:t>
            </a:r>
            <a:r>
              <a:rPr lang="en-GB" sz="4800" b="1" u="sng" dirty="0" smtClean="0"/>
              <a:t>’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670"/>
            <a:ext cx="12192000" cy="5832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/>
              <a:t>a) I walk to school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Vado</a:t>
            </a:r>
            <a:r>
              <a:rPr lang="en-GB" sz="3200" b="1" dirty="0" smtClean="0">
                <a:solidFill>
                  <a:srgbClr val="002060"/>
                </a:solidFill>
              </a:rPr>
              <a:t> a </a:t>
            </a:r>
            <a:r>
              <a:rPr lang="en-GB" sz="3200" b="1" dirty="0" err="1" smtClean="0">
                <a:solidFill>
                  <a:srgbClr val="002060"/>
                </a:solidFill>
              </a:rPr>
              <a:t>scuola</a:t>
            </a:r>
            <a:r>
              <a:rPr lang="en-GB" sz="3200" b="1" dirty="0" smtClean="0">
                <a:solidFill>
                  <a:srgbClr val="002060"/>
                </a:solidFill>
              </a:rPr>
              <a:t> a </a:t>
            </a:r>
            <a:r>
              <a:rPr lang="en-GB" sz="3200" b="1" dirty="0" err="1" smtClean="0">
                <a:solidFill>
                  <a:srgbClr val="002060"/>
                </a:solidFill>
              </a:rPr>
              <a:t>piedi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b) It is good for the environment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Fa bene </a:t>
            </a:r>
            <a:r>
              <a:rPr lang="en-GB" sz="3200" b="1" dirty="0" err="1" smtClean="0">
                <a:solidFill>
                  <a:srgbClr val="002060"/>
                </a:solidFill>
              </a:rPr>
              <a:t>all’ambiente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c) I also recycle bottles and paper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Riciclo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anche</a:t>
            </a:r>
            <a:r>
              <a:rPr lang="en-GB" sz="3200" b="1" dirty="0" smtClean="0">
                <a:solidFill>
                  <a:srgbClr val="002060"/>
                </a:solidFill>
              </a:rPr>
              <a:t> le </a:t>
            </a:r>
            <a:r>
              <a:rPr lang="en-GB" sz="3200" b="1" dirty="0" err="1" smtClean="0">
                <a:solidFill>
                  <a:srgbClr val="002060"/>
                </a:solidFill>
              </a:rPr>
              <a:t>bottiglie</a:t>
            </a:r>
            <a:r>
              <a:rPr lang="en-GB" sz="3200" b="1" dirty="0" smtClean="0">
                <a:solidFill>
                  <a:srgbClr val="002060"/>
                </a:solidFill>
              </a:rPr>
              <a:t> e la carta.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d) Last weekend I helped to plant trees in my local park</a:t>
            </a:r>
            <a:r>
              <a:rPr lang="en-GB" sz="3200" b="1" dirty="0" smtClean="0"/>
              <a:t>. (</a:t>
            </a:r>
            <a:r>
              <a:rPr lang="en-GB" sz="3200" b="1" dirty="0"/>
              <a:t>3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Lo </a:t>
            </a:r>
            <a:r>
              <a:rPr lang="en-GB" sz="3200" b="1" dirty="0" err="1" smtClean="0">
                <a:solidFill>
                  <a:srgbClr val="002060"/>
                </a:solidFill>
              </a:rPr>
              <a:t>scorso</a:t>
            </a:r>
            <a:r>
              <a:rPr lang="en-GB" sz="3200" b="1" dirty="0" smtClean="0">
                <a:solidFill>
                  <a:srgbClr val="002060"/>
                </a:solidFill>
              </a:rPr>
              <a:t> fine </a:t>
            </a:r>
            <a:r>
              <a:rPr lang="en-GB" sz="3200" b="1" dirty="0" err="1" smtClean="0">
                <a:solidFill>
                  <a:srgbClr val="002060"/>
                </a:solidFill>
              </a:rPr>
              <a:t>settimana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ho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aiutato</a:t>
            </a:r>
            <a:r>
              <a:rPr lang="en-GB" sz="3200" b="1" dirty="0" smtClean="0">
                <a:solidFill>
                  <a:srgbClr val="002060"/>
                </a:solidFill>
              </a:rPr>
              <a:t> a </a:t>
            </a:r>
            <a:r>
              <a:rPr lang="en-GB" sz="3200" b="1" dirty="0" err="1" smtClean="0">
                <a:solidFill>
                  <a:srgbClr val="002060"/>
                </a:solidFill>
              </a:rPr>
              <a:t>piantare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alberi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nel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parco</a:t>
            </a:r>
            <a:r>
              <a:rPr lang="en-GB" sz="3200" b="1" dirty="0" smtClean="0">
                <a:solidFill>
                  <a:srgbClr val="002060"/>
                </a:solidFill>
              </a:rPr>
              <a:t> locale.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e) In the future I would like to do more to protect the planet</a:t>
            </a:r>
            <a:r>
              <a:rPr lang="en-GB" sz="3200" b="1" dirty="0" smtClean="0"/>
              <a:t>. (</a:t>
            </a:r>
            <a:r>
              <a:rPr lang="en-GB" sz="3200" b="1" dirty="0"/>
              <a:t>3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In </a:t>
            </a:r>
            <a:r>
              <a:rPr lang="en-GB" sz="3200" b="1" dirty="0" err="1" smtClean="0">
                <a:solidFill>
                  <a:srgbClr val="002060"/>
                </a:solidFill>
              </a:rPr>
              <a:t>futuro</a:t>
            </a:r>
            <a:r>
              <a:rPr lang="en-GB" sz="3200" b="1" dirty="0" smtClean="0">
                <a:solidFill>
                  <a:srgbClr val="002060"/>
                </a:solidFill>
              </a:rPr>
              <a:t> mi </a:t>
            </a:r>
            <a:r>
              <a:rPr lang="en-GB" sz="3200" b="1" dirty="0" err="1" smtClean="0">
                <a:solidFill>
                  <a:srgbClr val="002060"/>
                </a:solidFill>
              </a:rPr>
              <a:t>piacerebbe</a:t>
            </a:r>
            <a:r>
              <a:rPr lang="en-GB" sz="3200" b="1" dirty="0" smtClean="0">
                <a:solidFill>
                  <a:srgbClr val="002060"/>
                </a:solidFill>
              </a:rPr>
              <a:t> fare di </a:t>
            </a:r>
            <a:r>
              <a:rPr lang="en-GB" sz="3200" b="1" dirty="0" err="1" smtClean="0">
                <a:solidFill>
                  <a:srgbClr val="002060"/>
                </a:solidFill>
              </a:rPr>
              <a:t>più</a:t>
            </a:r>
            <a:r>
              <a:rPr lang="en-GB" sz="3200" b="1" dirty="0" smtClean="0">
                <a:solidFill>
                  <a:srgbClr val="002060"/>
                </a:solidFill>
              </a:rPr>
              <a:t> per </a:t>
            </a:r>
            <a:r>
              <a:rPr lang="en-GB" sz="3200" b="1" dirty="0" err="1" smtClean="0">
                <a:solidFill>
                  <a:srgbClr val="002060"/>
                </a:solidFill>
              </a:rPr>
              <a:t>proteggere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il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pianeta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(Total for Question = 12 marks)</a:t>
            </a:r>
          </a:p>
        </p:txBody>
      </p:sp>
      <p:sp>
        <p:nvSpPr>
          <p:cNvPr id="4" name="Rectangle 3"/>
          <p:cNvSpPr/>
          <p:nvPr/>
        </p:nvSpPr>
        <p:spPr>
          <a:xfrm>
            <a:off x="-2" y="1573263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513066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2" y="3578157"/>
            <a:ext cx="617533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4564406"/>
            <a:ext cx="11699310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5512832"/>
            <a:ext cx="10296396" cy="474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24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17" y="0"/>
            <a:ext cx="113538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err="1" smtClean="0"/>
              <a:t>Tecniche</a:t>
            </a:r>
            <a:r>
              <a:rPr lang="en-US" sz="6000" b="1" u="sng" dirty="0" smtClean="0"/>
              <a:t> per la </a:t>
            </a:r>
            <a:r>
              <a:rPr lang="en-US" sz="6000" b="1" u="sng" dirty="0" err="1" smtClean="0"/>
              <a:t>traduzione</a:t>
            </a:r>
            <a:r>
              <a:rPr lang="en-US" sz="6000" b="1" u="sng" dirty="0" smtClean="0"/>
              <a:t> in </a:t>
            </a:r>
            <a:r>
              <a:rPr lang="en-US" sz="6000" b="1" u="sng" dirty="0" err="1" smtClean="0"/>
              <a:t>Italiano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4332"/>
            <a:ext cx="12192000" cy="5653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1. Read </a:t>
            </a:r>
            <a:r>
              <a:rPr lang="en-US" b="1" dirty="0"/>
              <a:t>the whole text through once.</a:t>
            </a:r>
            <a:br>
              <a:rPr lang="en-US" b="1" dirty="0"/>
            </a:br>
            <a:r>
              <a:rPr lang="en-US" b="1" dirty="0" smtClean="0"/>
              <a:t>Then work </a:t>
            </a:r>
            <a:r>
              <a:rPr lang="en-US" b="1" dirty="0"/>
              <a:t>at sentence level. For each, try to produce </a:t>
            </a:r>
            <a:r>
              <a:rPr lang="en-US" b="1" dirty="0" smtClean="0"/>
              <a:t>the equivalent in Italian.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2. As </a:t>
            </a:r>
            <a:r>
              <a:rPr lang="en-US" b="1" dirty="0"/>
              <a:t>you build each sentence, use a mental checklist for </a:t>
            </a:r>
            <a:r>
              <a:rPr lang="en-US" b="1" dirty="0" smtClean="0"/>
              <a:t>accuracy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u="sng" dirty="0" smtClean="0"/>
              <a:t>Verbs</a:t>
            </a:r>
            <a:r>
              <a:rPr lang="en-US" b="1" dirty="0" smtClean="0"/>
              <a:t>:</a:t>
            </a:r>
            <a:r>
              <a:rPr lang="en-US" b="1" dirty="0"/>
              <a:t> </a:t>
            </a:r>
            <a:r>
              <a:rPr lang="en-US" b="1" dirty="0" smtClean="0"/>
              <a:t>Subject </a:t>
            </a:r>
            <a:r>
              <a:rPr lang="en-US" b="1" dirty="0"/>
              <a:t>– Verb agreement (Who is doing what?) Tense (When?)</a:t>
            </a:r>
            <a:br>
              <a:rPr lang="en-US" b="1" dirty="0"/>
            </a:br>
            <a:r>
              <a:rPr lang="en-US" b="1" dirty="0" smtClean="0"/>
              <a:t>	Position </a:t>
            </a:r>
            <a:r>
              <a:rPr lang="en-US" b="1" dirty="0"/>
              <a:t>in the sentence</a:t>
            </a:r>
            <a:br>
              <a:rPr lang="en-US" b="1" dirty="0"/>
            </a:br>
            <a:r>
              <a:rPr lang="en-US" b="1" dirty="0" smtClean="0"/>
              <a:t>	</a:t>
            </a:r>
            <a:r>
              <a:rPr lang="en-US" b="1" u="sng" dirty="0" smtClean="0"/>
              <a:t>Nouns</a:t>
            </a:r>
            <a:r>
              <a:rPr lang="en-US" b="1" dirty="0" smtClean="0"/>
              <a:t>: Masculine </a:t>
            </a:r>
            <a:r>
              <a:rPr lang="en-US" b="1" dirty="0"/>
              <a:t>/ </a:t>
            </a:r>
            <a:r>
              <a:rPr lang="en-US" b="1" dirty="0" smtClean="0"/>
              <a:t>Feminine/ </a:t>
            </a:r>
            <a:r>
              <a:rPr lang="en-US" b="1" dirty="0"/>
              <a:t>Singular / Plural</a:t>
            </a:r>
            <a:br>
              <a:rPr lang="en-US" b="1" dirty="0"/>
            </a:br>
            <a:r>
              <a:rPr lang="en-US" b="1" dirty="0" smtClean="0"/>
              <a:t>	Definite </a:t>
            </a:r>
            <a:r>
              <a:rPr lang="en-US" b="1" dirty="0"/>
              <a:t>/ Indefinite article </a:t>
            </a:r>
            <a:br>
              <a:rPr lang="en-US" b="1" dirty="0"/>
            </a:br>
            <a:r>
              <a:rPr lang="en-US" b="1" dirty="0" smtClean="0"/>
              <a:t>	</a:t>
            </a:r>
            <a:r>
              <a:rPr lang="en-US" b="1" u="sng" dirty="0" smtClean="0"/>
              <a:t>Adjectives</a:t>
            </a:r>
            <a:r>
              <a:rPr lang="en-US" b="1" dirty="0" smtClean="0"/>
              <a:t>: Noun </a:t>
            </a:r>
            <a:r>
              <a:rPr lang="en-US" b="1" dirty="0"/>
              <a:t>– </a:t>
            </a:r>
            <a:r>
              <a:rPr lang="en-US" b="1" dirty="0" smtClean="0"/>
              <a:t>Adjectival </a:t>
            </a:r>
            <a:r>
              <a:rPr lang="en-US" b="1" dirty="0"/>
              <a:t>agreement </a:t>
            </a:r>
            <a:r>
              <a:rPr lang="en-US" b="1" dirty="0" smtClean="0"/>
              <a:t>and position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3. If </a:t>
            </a:r>
            <a:r>
              <a:rPr lang="en-US" b="1" dirty="0"/>
              <a:t>you don’t know a word, try to think of a synonym or </a:t>
            </a:r>
            <a:r>
              <a:rPr lang="en-US" b="1" dirty="0" smtClean="0"/>
              <a:t>similar </a:t>
            </a:r>
            <a:r>
              <a:rPr lang="en-US" b="1" dirty="0"/>
              <a:t>word</a:t>
            </a:r>
            <a:br>
              <a:rPr lang="en-US" b="1" dirty="0"/>
            </a:br>
            <a:r>
              <a:rPr lang="en-US" b="1" dirty="0" smtClean="0"/>
              <a:t>4. If </a:t>
            </a:r>
            <a:r>
              <a:rPr lang="en-US" b="1" dirty="0"/>
              <a:t>you can’t think of a suitable replacement word, use a short </a:t>
            </a:r>
            <a:r>
              <a:rPr lang="en-US" b="1" dirty="0" smtClean="0"/>
              <a:t>paraphrase </a:t>
            </a:r>
            <a:r>
              <a:rPr lang="en-US" b="1" dirty="0"/>
              <a:t>to </a:t>
            </a:r>
            <a:r>
              <a:rPr lang="en-US" b="1" dirty="0" smtClean="0"/>
              <a:t>     describe </a:t>
            </a:r>
            <a:r>
              <a:rPr lang="en-US" b="1" dirty="0"/>
              <a:t>it</a:t>
            </a:r>
            <a:br>
              <a:rPr lang="en-US" b="1" dirty="0"/>
            </a:br>
            <a:r>
              <a:rPr lang="en-US" b="1" dirty="0" smtClean="0"/>
              <a:t>5. If a whole </a:t>
            </a:r>
            <a:r>
              <a:rPr lang="en-US" b="1" dirty="0"/>
              <a:t>sentence is too complex, try to express the </a:t>
            </a:r>
            <a:r>
              <a:rPr lang="en-US" b="1" dirty="0" smtClean="0"/>
              <a:t>meaning </a:t>
            </a:r>
            <a:r>
              <a:rPr lang="en-US" b="1" dirty="0"/>
              <a:t>with a simpler expression</a:t>
            </a:r>
            <a:br>
              <a:rPr lang="en-US" b="1" dirty="0"/>
            </a:br>
            <a:r>
              <a:rPr lang="en-US" b="1" dirty="0" smtClean="0"/>
              <a:t>6. Go </a:t>
            </a:r>
            <a:r>
              <a:rPr lang="en-US" b="1" dirty="0"/>
              <a:t>through your work thoroughly. Imagine you have been </a:t>
            </a:r>
            <a:r>
              <a:rPr lang="en-US" b="1" dirty="0" smtClean="0"/>
              <a:t>given </a:t>
            </a:r>
            <a:r>
              <a:rPr lang="en-US" b="1" dirty="0"/>
              <a:t>the job of marking it. Check for spelling, accents, and the items on your grammar checklist. </a:t>
            </a:r>
            <a:endParaRPr lang="en-US" b="1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39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66" y="0"/>
            <a:ext cx="11175670" cy="1325563"/>
          </a:xfrm>
        </p:spPr>
        <p:txBody>
          <a:bodyPr>
            <a:noAutofit/>
          </a:bodyPr>
          <a:lstStyle/>
          <a:p>
            <a:r>
              <a:rPr lang="en-US" sz="6000" b="1" u="sng" dirty="0"/>
              <a:t>Identity and culture: food and drink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a) I like to go to the restaurant. </a:t>
            </a:r>
            <a:r>
              <a:rPr lang="en-US" sz="3200" b="1" dirty="0" smtClean="0"/>
              <a:t>(2) </a:t>
            </a:r>
            <a:br>
              <a:rPr lang="en-US" sz="3200" b="1" dirty="0" smtClean="0"/>
            </a:br>
            <a:r>
              <a:rPr lang="en-US" sz="3200" b="1" dirty="0" err="1" smtClean="0">
                <a:solidFill>
                  <a:srgbClr val="002060"/>
                </a:solidFill>
              </a:rPr>
              <a:t>Mi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piace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andare</a:t>
            </a:r>
            <a:r>
              <a:rPr lang="en-US" sz="3200" b="1" dirty="0" smtClean="0">
                <a:solidFill>
                  <a:srgbClr val="002060"/>
                </a:solidFill>
              </a:rPr>
              <a:t> al ristorante.</a:t>
            </a:r>
          </a:p>
          <a:p>
            <a:pPr marL="0" indent="0">
              <a:buNone/>
            </a:pPr>
            <a:r>
              <a:rPr lang="en-US" sz="3200" b="1" dirty="0" smtClean="0"/>
              <a:t>b</a:t>
            </a:r>
            <a:r>
              <a:rPr lang="en-US" sz="3200" b="1" dirty="0"/>
              <a:t>) My parents are vegetarians.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en-US" sz="3200" b="1" dirty="0" err="1" smtClean="0">
                <a:solidFill>
                  <a:srgbClr val="002060"/>
                </a:solidFill>
              </a:rPr>
              <a:t>miei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genitori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sono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vegetariani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/>
              <a:t>c) They never eat meat or fish.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Non </a:t>
            </a:r>
            <a:r>
              <a:rPr lang="en-US" sz="3200" b="1" dirty="0" err="1" smtClean="0">
                <a:solidFill>
                  <a:srgbClr val="002060"/>
                </a:solidFill>
              </a:rPr>
              <a:t>mangiano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mai</a:t>
            </a:r>
            <a:r>
              <a:rPr lang="en-US" sz="3200" b="1" dirty="0" smtClean="0">
                <a:solidFill>
                  <a:srgbClr val="002060"/>
                </a:solidFill>
              </a:rPr>
              <a:t> la carne o </a:t>
            </a:r>
            <a:r>
              <a:rPr lang="en-US" sz="3200" b="1" dirty="0" err="1" smtClean="0">
                <a:solidFill>
                  <a:srgbClr val="002060"/>
                </a:solidFill>
              </a:rPr>
              <a:t>il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pesce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/>
              <a:t>d) Last Saturday, we ate in a French café in London. </a:t>
            </a:r>
            <a:r>
              <a:rPr lang="en-US" sz="3200" b="1" dirty="0" smtClean="0"/>
              <a:t>(</a:t>
            </a:r>
            <a:r>
              <a:rPr lang="en-US" sz="3200" b="1" dirty="0"/>
              <a:t>3)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Lo </a:t>
            </a:r>
            <a:r>
              <a:rPr lang="en-US" sz="3200" b="1" dirty="0" err="1" smtClean="0">
                <a:solidFill>
                  <a:srgbClr val="002060"/>
                </a:solidFill>
              </a:rPr>
              <a:t>scorso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sabato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abbiamo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mangiato</a:t>
            </a:r>
            <a:r>
              <a:rPr lang="en-US" sz="3200" b="1" dirty="0" smtClean="0">
                <a:solidFill>
                  <a:srgbClr val="002060"/>
                </a:solidFill>
              </a:rPr>
              <a:t> in un bar </a:t>
            </a:r>
            <a:r>
              <a:rPr lang="en-US" sz="3200" b="1" dirty="0" err="1" smtClean="0">
                <a:solidFill>
                  <a:srgbClr val="002060"/>
                </a:solidFill>
              </a:rPr>
              <a:t>francese</a:t>
            </a:r>
            <a:r>
              <a:rPr lang="en-US" sz="3200" b="1" dirty="0" smtClean="0">
                <a:solidFill>
                  <a:srgbClr val="002060"/>
                </a:solidFill>
              </a:rPr>
              <a:t> a </a:t>
            </a:r>
            <a:r>
              <a:rPr lang="en-US" sz="3200" b="1" dirty="0" err="1" smtClean="0">
                <a:solidFill>
                  <a:srgbClr val="002060"/>
                </a:solidFill>
              </a:rPr>
              <a:t>Londra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/>
              <a:t>e) I ordered steak and chips, but they preferred a green salad</a:t>
            </a:r>
            <a:r>
              <a:rPr lang="en-US" sz="3200" b="1" dirty="0" smtClean="0"/>
              <a:t>.(</a:t>
            </a:r>
            <a:r>
              <a:rPr lang="en-US" sz="3200" b="1" dirty="0"/>
              <a:t>3</a:t>
            </a:r>
            <a:r>
              <a:rPr lang="en-US" sz="3200" b="1" dirty="0" smtClean="0"/>
              <a:t>)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Io ho </a:t>
            </a:r>
            <a:r>
              <a:rPr lang="en-US" sz="3200" b="1" dirty="0" err="1" smtClean="0">
                <a:solidFill>
                  <a:srgbClr val="002060"/>
                </a:solidFill>
              </a:rPr>
              <a:t>ordinato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una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bistecca</a:t>
            </a:r>
            <a:r>
              <a:rPr lang="en-US" sz="3200" b="1" dirty="0" smtClean="0">
                <a:solidFill>
                  <a:srgbClr val="002060"/>
                </a:solidFill>
              </a:rPr>
              <a:t> con le </a:t>
            </a:r>
            <a:r>
              <a:rPr lang="en-US" sz="3200" b="1" dirty="0" err="1" smtClean="0">
                <a:solidFill>
                  <a:srgbClr val="002060"/>
                </a:solidFill>
              </a:rPr>
              <a:t>patatine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fritte</a:t>
            </a:r>
            <a:r>
              <a:rPr lang="en-US" sz="3200" b="1" dirty="0" smtClean="0">
                <a:solidFill>
                  <a:srgbClr val="002060"/>
                </a:solidFill>
              </a:rPr>
              <a:t>, ma </a:t>
            </a:r>
            <a:r>
              <a:rPr lang="en-US" sz="3200" b="1" dirty="0" err="1" smtClean="0">
                <a:solidFill>
                  <a:srgbClr val="002060"/>
                </a:solidFill>
              </a:rPr>
              <a:t>loro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hanno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preferito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un’insalata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verde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/>
              <a:t>(Total for Question = 12 marks) </a:t>
            </a:r>
            <a:endParaRPr lang="en-US" sz="3200" b="1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703540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601847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3435980"/>
            <a:ext cx="617533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4302581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1" y="5281808"/>
            <a:ext cx="11962357" cy="705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4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11353800" cy="954418"/>
          </a:xfrm>
        </p:spPr>
        <p:txBody>
          <a:bodyPr>
            <a:noAutofit/>
          </a:bodyPr>
          <a:lstStyle/>
          <a:p>
            <a:r>
              <a:rPr lang="en-GB" sz="5400" b="1" u="sng" dirty="0"/>
              <a:t>Identity and culture: friends and family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4418"/>
            <a:ext cx="12192000" cy="5903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/>
              <a:t>a) My sister is called </a:t>
            </a:r>
            <a:r>
              <a:rPr lang="en-GB" sz="3200" b="1" dirty="0" smtClean="0"/>
              <a:t>Anna.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Mia </a:t>
            </a:r>
            <a:r>
              <a:rPr lang="en-GB" sz="3200" b="1" dirty="0" err="1" smtClean="0">
                <a:solidFill>
                  <a:srgbClr val="002060"/>
                </a:solidFill>
              </a:rPr>
              <a:t>sorella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chiama</a:t>
            </a:r>
            <a:r>
              <a:rPr lang="en-GB" sz="3200" b="1" dirty="0" smtClean="0">
                <a:solidFill>
                  <a:srgbClr val="002060"/>
                </a:solidFill>
              </a:rPr>
              <a:t> Anna.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b) She is very pretty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Lei é </a:t>
            </a:r>
            <a:r>
              <a:rPr lang="en-GB" sz="3200" b="1" dirty="0" err="1" smtClean="0">
                <a:solidFill>
                  <a:srgbClr val="002060"/>
                </a:solidFill>
              </a:rPr>
              <a:t>molto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bella</a:t>
            </a:r>
            <a:r>
              <a:rPr lang="en-GB" sz="3200" b="1" dirty="0" smtClean="0">
                <a:solidFill>
                  <a:srgbClr val="002060"/>
                </a:solidFill>
              </a:rPr>
              <a:t>/carina.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c) I get on well with her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Vado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d’accordo</a:t>
            </a:r>
            <a:r>
              <a:rPr lang="en-GB" sz="3200" b="1" dirty="0" smtClean="0">
                <a:solidFill>
                  <a:srgbClr val="002060"/>
                </a:solidFill>
              </a:rPr>
              <a:t> con lei.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d) Last night we watched a film at home</a:t>
            </a:r>
            <a:r>
              <a:rPr lang="en-GB" sz="3200" b="1" dirty="0" smtClean="0"/>
              <a:t>.(</a:t>
            </a:r>
            <a:r>
              <a:rPr lang="en-GB" sz="3200" b="1" dirty="0"/>
              <a:t>3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Ieri</a:t>
            </a:r>
            <a:r>
              <a:rPr lang="en-GB" sz="3200" b="1" dirty="0" smtClean="0">
                <a:solidFill>
                  <a:srgbClr val="002060"/>
                </a:solidFill>
              </a:rPr>
              <a:t> sera </a:t>
            </a:r>
            <a:r>
              <a:rPr lang="en-GB" sz="3200" b="1" dirty="0" err="1" smtClean="0">
                <a:solidFill>
                  <a:srgbClr val="002060"/>
                </a:solidFill>
              </a:rPr>
              <a:t>abbiamo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guardato</a:t>
            </a:r>
            <a:r>
              <a:rPr lang="en-GB" sz="3200" b="1" dirty="0" smtClean="0">
                <a:solidFill>
                  <a:srgbClr val="002060"/>
                </a:solidFill>
              </a:rPr>
              <a:t> un film a casa.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e) We like to spend time together as it </a:t>
            </a:r>
            <a:r>
              <a:rPr lang="en-GB" sz="3200" b="1" dirty="0" smtClean="0"/>
              <a:t>is a </a:t>
            </a:r>
            <a:r>
              <a:rPr lang="en-GB" sz="3200" b="1" dirty="0"/>
              <a:t>lot of fun</a:t>
            </a:r>
            <a:r>
              <a:rPr lang="en-GB" sz="3200" b="1" dirty="0" smtClean="0"/>
              <a:t>. (</a:t>
            </a:r>
            <a:r>
              <a:rPr lang="en-GB" sz="3200" b="1" dirty="0"/>
              <a:t>3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Ci </a:t>
            </a:r>
            <a:r>
              <a:rPr lang="en-GB" sz="3200" b="1" dirty="0" err="1" smtClean="0">
                <a:solidFill>
                  <a:srgbClr val="002060"/>
                </a:solidFill>
              </a:rPr>
              <a:t>piace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trascorrere</a:t>
            </a:r>
            <a:r>
              <a:rPr lang="en-GB" sz="3200" b="1" dirty="0" smtClean="0">
                <a:solidFill>
                  <a:srgbClr val="002060"/>
                </a:solidFill>
              </a:rPr>
              <a:t> del tempo </a:t>
            </a:r>
            <a:r>
              <a:rPr lang="en-GB" sz="3200" b="1" dirty="0" err="1" smtClean="0">
                <a:solidFill>
                  <a:srgbClr val="002060"/>
                </a:solidFill>
              </a:rPr>
              <a:t>insieme</a:t>
            </a:r>
            <a:r>
              <a:rPr lang="en-GB" sz="3200" b="1" dirty="0" smtClean="0">
                <a:solidFill>
                  <a:srgbClr val="002060"/>
                </a:solidFill>
              </a:rPr>
              <a:t> in </a:t>
            </a:r>
            <a:r>
              <a:rPr lang="en-GB" sz="3200" b="1" dirty="0" err="1" smtClean="0">
                <a:solidFill>
                  <a:srgbClr val="002060"/>
                </a:solidFill>
              </a:rPr>
              <a:t>quanto</a:t>
            </a:r>
            <a:r>
              <a:rPr lang="en-GB" sz="3200" b="1" dirty="0" smtClean="0">
                <a:solidFill>
                  <a:srgbClr val="002060"/>
                </a:solidFill>
              </a:rPr>
              <a:t> é </a:t>
            </a:r>
            <a:r>
              <a:rPr lang="en-GB" sz="3200" b="1" dirty="0" err="1" smtClean="0">
                <a:solidFill>
                  <a:srgbClr val="002060"/>
                </a:solidFill>
              </a:rPr>
              <a:t>molto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divertente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(Total for Question = 12 marks)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478516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456753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3435980"/>
            <a:ext cx="617533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4502997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1" y="5439615"/>
            <a:ext cx="11962357" cy="471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23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1307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/>
              <a:t>Identity and culture: celebrations and festivals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1308"/>
            <a:ext cx="12192000" cy="541669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a) Christmas is fun.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err="1" smtClean="0">
                <a:solidFill>
                  <a:srgbClr val="002060"/>
                </a:solidFill>
              </a:rPr>
              <a:t>Natale</a:t>
            </a:r>
            <a:r>
              <a:rPr lang="en-US" sz="3600" b="1" dirty="0" smtClean="0">
                <a:solidFill>
                  <a:srgbClr val="002060"/>
                </a:solidFill>
              </a:rPr>
              <a:t> é </a:t>
            </a:r>
            <a:r>
              <a:rPr lang="en-US" sz="3600" b="1" dirty="0" err="1" smtClean="0">
                <a:solidFill>
                  <a:srgbClr val="002060"/>
                </a:solidFill>
              </a:rPr>
              <a:t>divertente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b) My family always </a:t>
            </a:r>
            <a:r>
              <a:rPr lang="en-US" sz="3600" b="1" dirty="0" smtClean="0"/>
              <a:t>does </a:t>
            </a:r>
            <a:r>
              <a:rPr lang="en-US" sz="3600" b="1" dirty="0"/>
              <a:t>a Christmas tree.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2060"/>
                </a:solidFill>
              </a:rPr>
              <a:t>La </a:t>
            </a:r>
            <a:r>
              <a:rPr lang="en-US" sz="3600" b="1" dirty="0" err="1" smtClean="0">
                <a:solidFill>
                  <a:srgbClr val="002060"/>
                </a:solidFill>
              </a:rPr>
              <a:t>mia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famiglia</a:t>
            </a:r>
            <a:r>
              <a:rPr lang="en-US" sz="3600" b="1" dirty="0" smtClean="0">
                <a:solidFill>
                  <a:srgbClr val="002060"/>
                </a:solidFill>
              </a:rPr>
              <a:t> fa </a:t>
            </a:r>
            <a:r>
              <a:rPr lang="en-US" sz="3600" b="1" dirty="0" err="1" smtClean="0">
                <a:solidFill>
                  <a:srgbClr val="002060"/>
                </a:solidFill>
              </a:rPr>
              <a:t>sempre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l’albero</a:t>
            </a:r>
            <a:r>
              <a:rPr lang="en-US" sz="3600" b="1" dirty="0" smtClean="0">
                <a:solidFill>
                  <a:srgbClr val="002060"/>
                </a:solidFill>
              </a:rPr>
              <a:t> di </a:t>
            </a:r>
            <a:r>
              <a:rPr lang="en-US" sz="3600" b="1" dirty="0" err="1" smtClean="0">
                <a:solidFill>
                  <a:srgbClr val="002060"/>
                </a:solidFill>
              </a:rPr>
              <a:t>Natale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c) We do not buy a lot of presents.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err="1" smtClean="0">
                <a:solidFill>
                  <a:srgbClr val="002060"/>
                </a:solidFill>
              </a:rPr>
              <a:t>Noi</a:t>
            </a:r>
            <a:r>
              <a:rPr lang="en-US" sz="3600" b="1" dirty="0" smtClean="0">
                <a:solidFill>
                  <a:srgbClr val="002060"/>
                </a:solidFill>
              </a:rPr>
              <a:t> non </a:t>
            </a:r>
            <a:r>
              <a:rPr lang="en-US" sz="3600" b="1" dirty="0" err="1" smtClean="0">
                <a:solidFill>
                  <a:srgbClr val="002060"/>
                </a:solidFill>
              </a:rPr>
              <a:t>compriamo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molti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regali</a:t>
            </a:r>
            <a:r>
              <a:rPr lang="en-US" sz="3600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d) Last December we spent a week in Switzerland. </a:t>
            </a:r>
            <a:r>
              <a:rPr lang="en-US" sz="3600" b="1" dirty="0" smtClean="0"/>
              <a:t>(3)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Lo </a:t>
            </a:r>
            <a:r>
              <a:rPr lang="en-US" sz="3600" b="1" dirty="0" err="1" smtClean="0">
                <a:solidFill>
                  <a:srgbClr val="002060"/>
                </a:solidFill>
              </a:rPr>
              <a:t>scorso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dicembre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abbiamo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trascorso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una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settimana</a:t>
            </a:r>
            <a:r>
              <a:rPr lang="en-US" sz="3600" b="1" dirty="0" smtClean="0">
                <a:solidFill>
                  <a:srgbClr val="002060"/>
                </a:solidFill>
              </a:rPr>
              <a:t> in </a:t>
            </a:r>
            <a:r>
              <a:rPr lang="en-US" sz="3600" b="1" dirty="0" err="1" smtClean="0">
                <a:solidFill>
                  <a:srgbClr val="002060"/>
                </a:solidFill>
              </a:rPr>
              <a:t>Svizzera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e) My grandmother would like to visit us this year if she can. </a:t>
            </a:r>
            <a:r>
              <a:rPr lang="en-US" sz="3600" b="1" dirty="0" smtClean="0"/>
              <a:t>(3)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2060"/>
                </a:solidFill>
              </a:rPr>
              <a:t>Mia </a:t>
            </a:r>
            <a:r>
              <a:rPr lang="en-US" sz="3600" b="1" dirty="0" err="1" smtClean="0">
                <a:solidFill>
                  <a:srgbClr val="002060"/>
                </a:solidFill>
              </a:rPr>
              <a:t>nonna</a:t>
            </a:r>
            <a:r>
              <a:rPr lang="en-US" sz="3600" b="1" dirty="0">
                <a:solidFill>
                  <a:srgbClr val="002060"/>
                </a:solidFill>
              </a:rPr>
              <a:t>, se </a:t>
            </a:r>
            <a:r>
              <a:rPr lang="en-US" sz="3600" b="1" dirty="0" err="1" smtClean="0">
                <a:solidFill>
                  <a:srgbClr val="002060"/>
                </a:solidFill>
              </a:rPr>
              <a:t>potesse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>
                <a:solidFill>
                  <a:srgbClr val="002060"/>
                </a:solidFill>
              </a:rPr>
              <a:t>quest’anno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vorrebbe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venire a </a:t>
            </a:r>
            <a:r>
              <a:rPr lang="en-US" sz="3600" b="1" dirty="0" err="1" smtClean="0">
                <a:solidFill>
                  <a:srgbClr val="002060"/>
                </a:solidFill>
              </a:rPr>
              <a:t>trovarci</a:t>
            </a:r>
            <a:r>
              <a:rPr lang="en-US" sz="3600" b="1" dirty="0" smtClean="0">
                <a:solidFill>
                  <a:srgbClr val="002060"/>
                </a:solidFill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/>
              <a:t>(</a:t>
            </a:r>
            <a:r>
              <a:rPr lang="en-US" sz="3600" b="1" dirty="0"/>
              <a:t>Total for Question = 12 marks)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979621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2848973"/>
            <a:ext cx="7728559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1" y="3788119"/>
            <a:ext cx="617533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1" y="4680558"/>
            <a:ext cx="11361108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1" y="5572997"/>
            <a:ext cx="11962357" cy="414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/>
              <a:t>Local area, holiday and travel: places to see/things to do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3064"/>
            <a:ext cx="12192000" cy="53498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a) My </a:t>
            </a:r>
            <a:r>
              <a:rPr lang="en-US" sz="3200" b="1" dirty="0"/>
              <a:t>friend </a:t>
            </a:r>
            <a:r>
              <a:rPr lang="en-US" sz="3200" b="1" dirty="0" smtClean="0"/>
              <a:t>Alessandra </a:t>
            </a:r>
            <a:r>
              <a:rPr lang="en-US" sz="3200" b="1" dirty="0"/>
              <a:t>lives in a village. </a:t>
            </a:r>
            <a:r>
              <a:rPr lang="en-US" sz="3200" b="1" dirty="0" smtClean="0"/>
              <a:t>(2)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La </a:t>
            </a:r>
            <a:r>
              <a:rPr lang="en-US" sz="3200" b="1" dirty="0" err="1" smtClean="0">
                <a:solidFill>
                  <a:srgbClr val="002060"/>
                </a:solidFill>
              </a:rPr>
              <a:t>mia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amica</a:t>
            </a:r>
            <a:r>
              <a:rPr lang="en-US" sz="3200" b="1" dirty="0" smtClean="0">
                <a:solidFill>
                  <a:srgbClr val="002060"/>
                </a:solidFill>
              </a:rPr>
              <a:t> Alessandra </a:t>
            </a:r>
            <a:r>
              <a:rPr lang="en-US" sz="3200" b="1" dirty="0" err="1" smtClean="0">
                <a:solidFill>
                  <a:srgbClr val="002060"/>
                </a:solidFill>
              </a:rPr>
              <a:t>abita</a:t>
            </a:r>
            <a:r>
              <a:rPr lang="en-US" sz="3200" b="1" dirty="0" smtClean="0">
                <a:solidFill>
                  <a:srgbClr val="002060"/>
                </a:solidFill>
              </a:rPr>
              <a:t> in un </a:t>
            </a:r>
            <a:r>
              <a:rPr lang="en-US" sz="3200" b="1" dirty="0" err="1" smtClean="0">
                <a:solidFill>
                  <a:srgbClr val="002060"/>
                </a:solidFill>
              </a:rPr>
              <a:t>villaggio</a:t>
            </a:r>
            <a:r>
              <a:rPr lang="en-US" sz="3200" b="1" dirty="0" smtClean="0">
                <a:solidFill>
                  <a:srgbClr val="002060"/>
                </a:solidFill>
              </a:rPr>
              <a:t>/</a:t>
            </a:r>
            <a:r>
              <a:rPr lang="en-US" sz="3200" b="1" dirty="0" err="1" smtClean="0">
                <a:solidFill>
                  <a:srgbClr val="002060"/>
                </a:solidFill>
              </a:rPr>
              <a:t>paese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b</a:t>
            </a:r>
            <a:r>
              <a:rPr lang="en-US" sz="3200" b="1" dirty="0"/>
              <a:t>) She often goes to town by bus.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Lei </a:t>
            </a:r>
            <a:r>
              <a:rPr lang="en-US" sz="3200" b="1" dirty="0" err="1" smtClean="0">
                <a:solidFill>
                  <a:srgbClr val="002060"/>
                </a:solidFill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spesso</a:t>
            </a:r>
            <a:r>
              <a:rPr lang="en-US" sz="3200" b="1" dirty="0" smtClean="0">
                <a:solidFill>
                  <a:srgbClr val="002060"/>
                </a:solidFill>
              </a:rPr>
              <a:t> in </a:t>
            </a:r>
            <a:r>
              <a:rPr lang="en-US" sz="3200" b="1" dirty="0" err="1" smtClean="0">
                <a:solidFill>
                  <a:srgbClr val="002060"/>
                </a:solidFill>
              </a:rPr>
              <a:t>cittá</a:t>
            </a:r>
            <a:r>
              <a:rPr lang="en-US" sz="3200" b="1" dirty="0" smtClean="0">
                <a:solidFill>
                  <a:srgbClr val="002060"/>
                </a:solidFill>
              </a:rPr>
              <a:t> in autobus.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c</a:t>
            </a:r>
            <a:r>
              <a:rPr lang="en-US" sz="3200" b="1" dirty="0"/>
              <a:t>) She likes to visit churches and museums.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endParaRPr lang="en-US" sz="3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Le </a:t>
            </a:r>
            <a:r>
              <a:rPr lang="en-US" sz="3200" b="1" dirty="0" err="1" smtClean="0">
                <a:solidFill>
                  <a:srgbClr val="002060"/>
                </a:solidFill>
              </a:rPr>
              <a:t>piace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visitare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chiese</a:t>
            </a:r>
            <a:r>
              <a:rPr lang="en-US" sz="3200" b="1" dirty="0" smtClean="0">
                <a:solidFill>
                  <a:srgbClr val="002060"/>
                </a:solidFill>
              </a:rPr>
              <a:t> e </a:t>
            </a:r>
            <a:r>
              <a:rPr lang="en-US" sz="3200" b="1" dirty="0" err="1" smtClean="0">
                <a:solidFill>
                  <a:srgbClr val="002060"/>
                </a:solidFill>
              </a:rPr>
              <a:t>musei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d</a:t>
            </a:r>
            <a:r>
              <a:rPr lang="en-US" sz="3200" b="1" dirty="0"/>
              <a:t>) Last week we visited an old castle. </a:t>
            </a:r>
            <a:r>
              <a:rPr lang="en-US" sz="3200" b="1" dirty="0" smtClean="0"/>
              <a:t>(</a:t>
            </a:r>
            <a:r>
              <a:rPr lang="en-US" sz="3200" b="1" dirty="0"/>
              <a:t>3) </a:t>
            </a:r>
            <a:endParaRPr lang="en-US" sz="3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La </a:t>
            </a:r>
            <a:r>
              <a:rPr lang="en-US" sz="3200" b="1" dirty="0" err="1" smtClean="0">
                <a:solidFill>
                  <a:srgbClr val="002060"/>
                </a:solidFill>
              </a:rPr>
              <a:t>settimana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scorsa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abbiamo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visitato</a:t>
            </a:r>
            <a:r>
              <a:rPr lang="en-US" sz="3200" b="1" dirty="0" smtClean="0">
                <a:solidFill>
                  <a:srgbClr val="002060"/>
                </a:solidFill>
              </a:rPr>
              <a:t> un </a:t>
            </a:r>
            <a:r>
              <a:rPr lang="en-US" sz="3200" b="1" dirty="0" err="1" smtClean="0">
                <a:solidFill>
                  <a:srgbClr val="002060"/>
                </a:solidFill>
              </a:rPr>
              <a:t>vecchio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castello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e</a:t>
            </a:r>
            <a:r>
              <a:rPr lang="en-US" sz="3200" b="1" dirty="0"/>
              <a:t>) It was fun because we bought lots of </a:t>
            </a:r>
            <a:r>
              <a:rPr lang="en-US" sz="3200" b="1" dirty="0" smtClean="0"/>
              <a:t>presents. (3)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Era </a:t>
            </a:r>
            <a:r>
              <a:rPr lang="en-US" sz="3200" b="1" dirty="0" err="1" smtClean="0">
                <a:solidFill>
                  <a:srgbClr val="002060"/>
                </a:solidFill>
              </a:rPr>
              <a:t>divertente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perché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abbiamo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comprato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molti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regali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(Total for Question = 12 marks)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-2" y="1947376"/>
            <a:ext cx="8943586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2" y="2938166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2" y="3951826"/>
            <a:ext cx="617533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2" y="4874602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2" y="5797379"/>
            <a:ext cx="11962357" cy="553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2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089081" cy="1021278"/>
          </a:xfrm>
        </p:spPr>
        <p:txBody>
          <a:bodyPr>
            <a:noAutofit/>
          </a:bodyPr>
          <a:lstStyle/>
          <a:p>
            <a:pPr algn="ctr"/>
            <a:r>
              <a:rPr lang="en-GB" sz="6000" b="1" u="sng" dirty="0"/>
              <a:t>Local area, holiday and travel: </a:t>
            </a:r>
            <a:r>
              <a:rPr lang="en-GB" sz="6000" b="1" u="sng" dirty="0" smtClean="0"/>
              <a:t>holidays</a:t>
            </a:r>
            <a:endParaRPr lang="en-GB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1278"/>
            <a:ext cx="12192000" cy="5836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/>
              <a:t>a) I like holidays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Mi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piacciono</a:t>
            </a:r>
            <a:r>
              <a:rPr lang="en-GB" sz="3200" b="1" dirty="0" smtClean="0">
                <a:solidFill>
                  <a:srgbClr val="002060"/>
                </a:solidFill>
              </a:rPr>
              <a:t> le </a:t>
            </a:r>
            <a:r>
              <a:rPr lang="en-GB" sz="3200" b="1" dirty="0" err="1" smtClean="0">
                <a:solidFill>
                  <a:srgbClr val="002060"/>
                </a:solidFill>
              </a:rPr>
              <a:t>vacanze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b) I go to the coast in the Summer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D’estate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vado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sulla</a:t>
            </a:r>
            <a:r>
              <a:rPr lang="en-GB" sz="3200" b="1" dirty="0" smtClean="0">
                <a:solidFill>
                  <a:srgbClr val="002060"/>
                </a:solidFill>
              </a:rPr>
              <a:t> costa.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c) You can do lots of different activities</a:t>
            </a:r>
            <a:r>
              <a:rPr lang="en-GB" sz="3200" b="1" dirty="0" smtClean="0"/>
              <a:t>. (</a:t>
            </a:r>
            <a:r>
              <a:rPr lang="en-GB" sz="3200" b="1" dirty="0"/>
              <a:t>2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002060"/>
                </a:solidFill>
              </a:rPr>
              <a:t>Si </a:t>
            </a:r>
            <a:r>
              <a:rPr lang="en-GB" sz="3200" b="1" dirty="0" err="1" smtClean="0">
                <a:solidFill>
                  <a:srgbClr val="002060"/>
                </a:solidFill>
              </a:rPr>
              <a:t>possono</a:t>
            </a:r>
            <a:r>
              <a:rPr lang="en-GB" sz="3200" b="1" dirty="0" smtClean="0">
                <a:solidFill>
                  <a:srgbClr val="002060"/>
                </a:solidFill>
              </a:rPr>
              <a:t> fare </a:t>
            </a:r>
            <a:r>
              <a:rPr lang="en-GB" sz="3200" b="1" dirty="0" err="1" smtClean="0">
                <a:solidFill>
                  <a:srgbClr val="002060"/>
                </a:solidFill>
              </a:rPr>
              <a:t>varie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attività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d) Last year I went swimming in the sea every day</a:t>
            </a:r>
            <a:r>
              <a:rPr lang="en-GB" sz="3200" b="1" dirty="0" smtClean="0"/>
              <a:t>. (</a:t>
            </a:r>
            <a:r>
              <a:rPr lang="en-GB" sz="3200" b="1" dirty="0"/>
              <a:t>3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L’anno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socrso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sono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andata</a:t>
            </a:r>
            <a:r>
              <a:rPr lang="en-GB" sz="3200" b="1" dirty="0" smtClean="0">
                <a:solidFill>
                  <a:srgbClr val="002060"/>
                </a:solidFill>
              </a:rPr>
              <a:t> a </a:t>
            </a:r>
            <a:r>
              <a:rPr lang="en-GB" sz="3200" b="1" dirty="0" err="1" smtClean="0">
                <a:solidFill>
                  <a:srgbClr val="002060"/>
                </a:solidFill>
              </a:rPr>
              <a:t>nuotare</a:t>
            </a:r>
            <a:r>
              <a:rPr lang="en-GB" sz="3200" b="1" dirty="0" smtClean="0">
                <a:solidFill>
                  <a:srgbClr val="002060"/>
                </a:solidFill>
              </a:rPr>
              <a:t> al mare </a:t>
            </a:r>
            <a:r>
              <a:rPr lang="en-GB" sz="3200" b="1" dirty="0" err="1" smtClean="0">
                <a:solidFill>
                  <a:srgbClr val="002060"/>
                </a:solidFill>
              </a:rPr>
              <a:t>ogni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giorno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e) I think holidays are important because you can relax</a:t>
            </a:r>
            <a:r>
              <a:rPr lang="en-GB" sz="3200" b="1" dirty="0" smtClean="0"/>
              <a:t>. (</a:t>
            </a:r>
            <a:r>
              <a:rPr lang="en-GB" sz="3200" b="1" dirty="0"/>
              <a:t>3</a:t>
            </a:r>
            <a:r>
              <a:rPr lang="en-GB" sz="3200" b="1" dirty="0" smtClean="0"/>
              <a:t>)</a:t>
            </a:r>
            <a:br>
              <a:rPr lang="en-GB" sz="3200" b="1" dirty="0" smtClean="0"/>
            </a:br>
            <a:r>
              <a:rPr lang="en-GB" sz="3200" b="1" dirty="0" err="1" smtClean="0">
                <a:solidFill>
                  <a:srgbClr val="002060"/>
                </a:solidFill>
              </a:rPr>
              <a:t>Penso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che</a:t>
            </a:r>
            <a:r>
              <a:rPr lang="en-GB" sz="3200" b="1" dirty="0" smtClean="0">
                <a:solidFill>
                  <a:srgbClr val="002060"/>
                </a:solidFill>
              </a:rPr>
              <a:t> le </a:t>
            </a:r>
            <a:r>
              <a:rPr lang="en-GB" sz="3200" b="1" dirty="0" err="1" smtClean="0">
                <a:solidFill>
                  <a:srgbClr val="002060"/>
                </a:solidFill>
              </a:rPr>
              <a:t>vacanze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siano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importanti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perché</a:t>
            </a:r>
            <a:r>
              <a:rPr lang="en-GB" sz="3200" b="1" dirty="0" smtClean="0">
                <a:solidFill>
                  <a:srgbClr val="002060"/>
                </a:solidFill>
              </a:rPr>
              <a:t> ci </a:t>
            </a:r>
            <a:r>
              <a:rPr lang="en-GB" sz="3200" b="1" dirty="0" err="1" smtClean="0">
                <a:solidFill>
                  <a:srgbClr val="002060"/>
                </a:solidFill>
              </a:rPr>
              <a:t>si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può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rilassare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(Total for Question = 12 marks)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0209" y="1530872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2461513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3538805"/>
            <a:ext cx="617533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4502997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1" y="5574082"/>
            <a:ext cx="11962357" cy="413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9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80"/>
            <a:ext cx="12192000" cy="1120672"/>
          </a:xfrm>
        </p:spPr>
        <p:txBody>
          <a:bodyPr>
            <a:noAutofit/>
          </a:bodyPr>
          <a:lstStyle/>
          <a:p>
            <a:r>
              <a:rPr lang="en-US" sz="6000" b="1" u="sng" dirty="0"/>
              <a:t>Local area, holiday and travel: weather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0352"/>
            <a:ext cx="12192000" cy="57276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a) The </a:t>
            </a:r>
            <a:r>
              <a:rPr lang="en-US" sz="3200" b="1" dirty="0"/>
              <a:t>weather in </a:t>
            </a:r>
            <a:r>
              <a:rPr lang="en-US" sz="3200" b="1" dirty="0" smtClean="0"/>
              <a:t>Italy </a:t>
            </a:r>
            <a:r>
              <a:rPr lang="en-US" sz="3200" b="1" dirty="0"/>
              <a:t>is good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Il tempo in Italia é bello.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b</a:t>
            </a:r>
            <a:r>
              <a:rPr lang="en-US" sz="3200" b="1" dirty="0"/>
              <a:t>) It </a:t>
            </a:r>
            <a:r>
              <a:rPr lang="en-US" sz="3200" b="1" dirty="0" smtClean="0"/>
              <a:t>rarely snows </a:t>
            </a:r>
            <a:r>
              <a:rPr lang="en-US" sz="3200" b="1" dirty="0"/>
              <a:t>in winter.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In </a:t>
            </a:r>
            <a:r>
              <a:rPr lang="en-US" sz="3200" b="1" dirty="0" err="1">
                <a:solidFill>
                  <a:srgbClr val="002060"/>
                </a:solidFill>
              </a:rPr>
              <a:t>inverno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nevica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raramente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c</a:t>
            </a:r>
            <a:r>
              <a:rPr lang="en-US" sz="3200" b="1" dirty="0"/>
              <a:t>) There is usually a lot of snow in the mountains. </a:t>
            </a:r>
            <a:r>
              <a:rPr lang="en-US" sz="3200" b="1" dirty="0" smtClean="0"/>
              <a:t>(</a:t>
            </a:r>
            <a:r>
              <a:rPr lang="en-US" sz="3200" b="1" dirty="0"/>
              <a:t>2)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>
                <a:solidFill>
                  <a:srgbClr val="002060"/>
                </a:solidFill>
              </a:rPr>
              <a:t>D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en-US" sz="3200" b="1" dirty="0" err="1" smtClean="0">
                <a:solidFill>
                  <a:srgbClr val="002060"/>
                </a:solidFill>
              </a:rPr>
              <a:t>solito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c’é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molta</a:t>
            </a:r>
            <a:r>
              <a:rPr lang="en-US" sz="3200" b="1" dirty="0" smtClean="0">
                <a:solidFill>
                  <a:srgbClr val="002060"/>
                </a:solidFill>
              </a:rPr>
              <a:t> neve </a:t>
            </a:r>
            <a:r>
              <a:rPr lang="en-US" sz="3200" b="1" dirty="0" err="1" smtClean="0">
                <a:solidFill>
                  <a:srgbClr val="002060"/>
                </a:solidFill>
              </a:rPr>
              <a:t>sulle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montagne</a:t>
            </a:r>
            <a:r>
              <a:rPr lang="en-US" sz="3200" b="1" dirty="0" smtClean="0">
                <a:solidFill>
                  <a:srgbClr val="002060"/>
                </a:solidFill>
              </a:rPr>
              <a:t>/in </a:t>
            </a:r>
            <a:r>
              <a:rPr lang="en-US" sz="3200" b="1" dirty="0" err="1" smtClean="0">
                <a:solidFill>
                  <a:srgbClr val="002060"/>
                </a:solidFill>
              </a:rPr>
              <a:t>montagna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d</a:t>
            </a:r>
            <a:r>
              <a:rPr lang="en-US" sz="3200" b="1" dirty="0"/>
              <a:t>) I do not like cycling </a:t>
            </a:r>
            <a:r>
              <a:rPr lang="en-US" sz="3200" b="1" dirty="0" smtClean="0"/>
              <a:t>when the weather is bad. (</a:t>
            </a:r>
            <a:r>
              <a:rPr lang="en-US" sz="3200" b="1" dirty="0"/>
              <a:t>3)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Non mi </a:t>
            </a:r>
            <a:r>
              <a:rPr lang="en-US" sz="3200" b="1" dirty="0" err="1" smtClean="0">
                <a:solidFill>
                  <a:srgbClr val="002060"/>
                </a:solidFill>
              </a:rPr>
              <a:t>piace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andare</a:t>
            </a:r>
            <a:r>
              <a:rPr lang="en-US" sz="3200" b="1" dirty="0" smtClean="0">
                <a:solidFill>
                  <a:srgbClr val="002060"/>
                </a:solidFill>
              </a:rPr>
              <a:t> in </a:t>
            </a:r>
            <a:r>
              <a:rPr lang="en-US" sz="3200" b="1" dirty="0" err="1" smtClean="0">
                <a:solidFill>
                  <a:srgbClr val="002060"/>
                </a:solidFill>
              </a:rPr>
              <a:t>bicicletta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quando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il</a:t>
            </a:r>
            <a:r>
              <a:rPr lang="en-US" sz="3200" b="1" dirty="0" smtClean="0">
                <a:solidFill>
                  <a:srgbClr val="002060"/>
                </a:solidFill>
              </a:rPr>
              <a:t> tempo é </a:t>
            </a:r>
            <a:r>
              <a:rPr lang="en-US" sz="3200" b="1" dirty="0" err="1" smtClean="0">
                <a:solidFill>
                  <a:srgbClr val="002060"/>
                </a:solidFill>
              </a:rPr>
              <a:t>brutto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e</a:t>
            </a:r>
            <a:r>
              <a:rPr lang="en-US" sz="3200" b="1" dirty="0"/>
              <a:t>) Yesterday I had to take the bus because it was raining. </a:t>
            </a:r>
            <a:r>
              <a:rPr lang="en-US" sz="3200" b="1" dirty="0" smtClean="0"/>
              <a:t>(3</a:t>
            </a:r>
            <a:r>
              <a:rPr lang="en-US" sz="3200" b="1" dirty="0"/>
              <a:t>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>
                <a:solidFill>
                  <a:srgbClr val="002060"/>
                </a:solidFill>
              </a:rPr>
              <a:t>Ieri</a:t>
            </a:r>
            <a:r>
              <a:rPr lang="en-US" sz="3200" b="1" dirty="0" smtClean="0">
                <a:solidFill>
                  <a:srgbClr val="002060"/>
                </a:solidFill>
              </a:rPr>
              <a:t> ho </a:t>
            </a:r>
            <a:r>
              <a:rPr lang="en-US" sz="3200" b="1" dirty="0" err="1" smtClean="0">
                <a:solidFill>
                  <a:srgbClr val="002060"/>
                </a:solidFill>
              </a:rPr>
              <a:t>dovuto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prendere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l’autobus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perché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pioveva</a:t>
            </a:r>
            <a:r>
              <a:rPr lang="en-US" sz="3200" b="1" dirty="0" smtClean="0">
                <a:solidFill>
                  <a:srgbClr val="002060"/>
                </a:solidFill>
              </a:rPr>
              <a:t>/stave </a:t>
            </a:r>
            <a:r>
              <a:rPr lang="en-US" sz="3200" b="1" dirty="0" err="1" smtClean="0">
                <a:solidFill>
                  <a:srgbClr val="002060"/>
                </a:solidFill>
              </a:rPr>
              <a:t>piovendo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/>
              <a:t>(Total for Question = 12 marks)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703540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601847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3695068"/>
            <a:ext cx="9131474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1" y="4656237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1" y="5617406"/>
            <a:ext cx="11962357" cy="413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73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4405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/>
              <a:t>School: subjects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5034"/>
            <a:ext cx="12192000" cy="562296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a) At school, I study ten subjects.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2060"/>
                </a:solidFill>
              </a:rPr>
              <a:t>A </a:t>
            </a:r>
            <a:r>
              <a:rPr lang="en-US" sz="3600" b="1" dirty="0" err="1" smtClean="0">
                <a:solidFill>
                  <a:srgbClr val="002060"/>
                </a:solidFill>
              </a:rPr>
              <a:t>scuola</a:t>
            </a:r>
            <a:r>
              <a:rPr lang="en-US" sz="3600" b="1" dirty="0" smtClean="0">
                <a:solidFill>
                  <a:srgbClr val="002060"/>
                </a:solidFill>
              </a:rPr>
              <a:t>, studio </a:t>
            </a:r>
            <a:r>
              <a:rPr lang="en-US" sz="3600" b="1" dirty="0" err="1" smtClean="0">
                <a:solidFill>
                  <a:srgbClr val="002060"/>
                </a:solidFill>
              </a:rPr>
              <a:t>dieci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materie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b) English and PE are very important for me.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err="1" smtClean="0">
                <a:solidFill>
                  <a:srgbClr val="002060"/>
                </a:solidFill>
              </a:rPr>
              <a:t>L’inglese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e</a:t>
            </a:r>
            <a:r>
              <a:rPr lang="en-US" sz="3600" b="1" dirty="0" smtClean="0">
                <a:solidFill>
                  <a:srgbClr val="002060"/>
                </a:solidFill>
              </a:rPr>
              <a:t> la </a:t>
            </a:r>
            <a:r>
              <a:rPr lang="en-US" sz="3600" b="1" dirty="0" err="1" smtClean="0">
                <a:solidFill>
                  <a:srgbClr val="002060"/>
                </a:solidFill>
              </a:rPr>
              <a:t>matematica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sono</a:t>
            </a:r>
            <a:r>
              <a:rPr lang="en-US" sz="3600" b="1" dirty="0" smtClean="0">
                <a:solidFill>
                  <a:srgbClr val="002060"/>
                </a:solidFill>
              </a:rPr>
              <a:t> molto </a:t>
            </a:r>
            <a:r>
              <a:rPr lang="en-US" sz="3600" b="1" dirty="0" err="1" smtClean="0">
                <a:solidFill>
                  <a:srgbClr val="002060"/>
                </a:solidFill>
              </a:rPr>
              <a:t>importanti</a:t>
            </a:r>
            <a:r>
              <a:rPr lang="en-US" sz="3600" b="1" dirty="0" smtClean="0">
                <a:solidFill>
                  <a:srgbClr val="002060"/>
                </a:solidFill>
              </a:rPr>
              <a:t> per me.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c) I have a lot of homework </a:t>
            </a:r>
            <a:r>
              <a:rPr lang="en-US" sz="3600" b="1" dirty="0" smtClean="0"/>
              <a:t>to do every </a:t>
            </a:r>
            <a:r>
              <a:rPr lang="en-US" sz="3600" b="1" dirty="0"/>
              <a:t>day. </a:t>
            </a:r>
            <a:r>
              <a:rPr lang="en-US" sz="3600" b="1" dirty="0" smtClean="0"/>
              <a:t>(2)</a:t>
            </a:r>
            <a:br>
              <a:rPr lang="en-US" sz="3600" b="1" dirty="0" smtClean="0"/>
            </a:br>
            <a:r>
              <a:rPr lang="en-US" sz="3600" b="1" dirty="0" err="1" smtClean="0">
                <a:solidFill>
                  <a:srgbClr val="002060"/>
                </a:solidFill>
              </a:rPr>
              <a:t>Tutti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giorni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ho </a:t>
            </a:r>
            <a:r>
              <a:rPr lang="en-US" sz="3600" b="1" dirty="0" err="1" smtClean="0">
                <a:solidFill>
                  <a:srgbClr val="002060"/>
                </a:solidFill>
              </a:rPr>
              <a:t>molti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compiti</a:t>
            </a:r>
            <a:r>
              <a:rPr lang="en-US" sz="3600" b="1" dirty="0" smtClean="0">
                <a:solidFill>
                  <a:srgbClr val="002060"/>
                </a:solidFill>
              </a:rPr>
              <a:t> da fare.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d) </a:t>
            </a:r>
            <a:r>
              <a:rPr lang="en-US" sz="3600" b="1" dirty="0" smtClean="0"/>
              <a:t>Yesterday </a:t>
            </a:r>
            <a:r>
              <a:rPr lang="en-US" sz="3600" b="1" dirty="0"/>
              <a:t>I read an article about </a:t>
            </a:r>
            <a:r>
              <a:rPr lang="en-US" sz="3600" b="1" dirty="0" smtClean="0"/>
              <a:t>Italian </a:t>
            </a:r>
            <a:r>
              <a:rPr lang="en-US" sz="3600" b="1" dirty="0"/>
              <a:t>rivers. </a:t>
            </a:r>
            <a:r>
              <a:rPr lang="en-US" sz="3600" b="1" dirty="0" smtClean="0"/>
              <a:t>(3)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rgbClr val="002060"/>
                </a:solidFill>
              </a:rPr>
              <a:t>Ieri</a:t>
            </a:r>
            <a:r>
              <a:rPr lang="en-US" sz="3600" b="1" dirty="0" smtClean="0">
                <a:solidFill>
                  <a:srgbClr val="002060"/>
                </a:solidFill>
              </a:rPr>
              <a:t> ho </a:t>
            </a:r>
            <a:r>
              <a:rPr lang="en-US" sz="3600" b="1" dirty="0" err="1" smtClean="0">
                <a:solidFill>
                  <a:srgbClr val="002060"/>
                </a:solidFill>
              </a:rPr>
              <a:t>letto</a:t>
            </a:r>
            <a:r>
              <a:rPr lang="en-US" sz="3600" b="1" dirty="0" smtClean="0">
                <a:solidFill>
                  <a:srgbClr val="002060"/>
                </a:solidFill>
              </a:rPr>
              <a:t> un </a:t>
            </a:r>
            <a:r>
              <a:rPr lang="en-US" sz="3600" b="1" dirty="0" err="1" smtClean="0">
                <a:solidFill>
                  <a:srgbClr val="002060"/>
                </a:solidFill>
              </a:rPr>
              <a:t>articolo</a:t>
            </a:r>
            <a:r>
              <a:rPr lang="en-US" sz="3600" b="1" dirty="0" smtClean="0">
                <a:solidFill>
                  <a:srgbClr val="002060"/>
                </a:solidFill>
              </a:rPr>
              <a:t> sui </a:t>
            </a:r>
            <a:r>
              <a:rPr lang="en-US" sz="3600" b="1" dirty="0" err="1" smtClean="0">
                <a:solidFill>
                  <a:srgbClr val="002060"/>
                </a:solidFill>
              </a:rPr>
              <a:t>fiumi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italiani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e) It was interesting, because I love studying geography. </a:t>
            </a:r>
            <a:r>
              <a:rPr lang="en-US" sz="3600" b="1" dirty="0" smtClean="0"/>
              <a:t>(3)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2060"/>
                </a:solidFill>
              </a:rPr>
              <a:t>Era </a:t>
            </a:r>
            <a:r>
              <a:rPr lang="en-US" sz="3600" b="1" dirty="0" err="1" smtClean="0">
                <a:solidFill>
                  <a:srgbClr val="002060"/>
                </a:solidFill>
              </a:rPr>
              <a:t>interessante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perché</a:t>
            </a:r>
            <a:r>
              <a:rPr lang="en-US" sz="3600" b="1" dirty="0" smtClean="0">
                <a:solidFill>
                  <a:srgbClr val="002060"/>
                </a:solidFill>
              </a:rPr>
              <a:t> mi </a:t>
            </a:r>
            <a:r>
              <a:rPr lang="en-US" sz="3600" b="1" dirty="0" err="1" smtClean="0">
                <a:solidFill>
                  <a:srgbClr val="002060"/>
                </a:solidFill>
              </a:rPr>
              <a:t>piace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studiare</a:t>
            </a:r>
            <a:r>
              <a:rPr lang="en-US" sz="3600" b="1" dirty="0" smtClean="0">
                <a:solidFill>
                  <a:srgbClr val="002060"/>
                </a:solidFill>
              </a:rPr>
              <a:t> la </a:t>
            </a:r>
            <a:r>
              <a:rPr lang="en-US" sz="3600" b="1" dirty="0" err="1" smtClean="0">
                <a:solidFill>
                  <a:srgbClr val="002060"/>
                </a:solidFill>
              </a:rPr>
              <a:t>geografia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/>
              <a:t>(Total for Question = 12 marks) </a:t>
            </a:r>
            <a:endParaRPr lang="en-US" sz="3600" b="1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703540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" y="2601847"/>
            <a:ext cx="5749447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3435980"/>
            <a:ext cx="6175332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4302581"/>
            <a:ext cx="10434181" cy="40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1" y="5281808"/>
            <a:ext cx="11962357" cy="705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75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294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Traduzione  Inglese -Italiano</vt:lpstr>
      <vt:lpstr>Tecniche per la traduzione in Italiano</vt:lpstr>
      <vt:lpstr>Identity and culture: food and drink </vt:lpstr>
      <vt:lpstr>Identity and culture: friends and family</vt:lpstr>
      <vt:lpstr>Identity and culture: celebrations and festivals </vt:lpstr>
      <vt:lpstr>Local area, holiday and travel: places to see/things to do </vt:lpstr>
      <vt:lpstr>Local area, holiday and travel: holidays</vt:lpstr>
      <vt:lpstr>Local area, holiday and travel: weather </vt:lpstr>
      <vt:lpstr>School: subjects </vt:lpstr>
      <vt:lpstr>School: school day</vt:lpstr>
      <vt:lpstr>School: rules and pressures </vt:lpstr>
      <vt:lpstr>Future aspirations, study and work: training </vt:lpstr>
      <vt:lpstr>Future aspirations, study and work: employment</vt:lpstr>
      <vt:lpstr>Future aspirations, work and study: careers and professions </vt:lpstr>
      <vt:lpstr>International and global dimension: music events</vt:lpstr>
      <vt:lpstr>International and global dimension: sports events </vt:lpstr>
      <vt:lpstr>International and global dimension: being ‘green’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Traduzione</dc:title>
  <dc:creator>Cristina Amato</dc:creator>
  <cp:lastModifiedBy>camato</cp:lastModifiedBy>
  <cp:revision>74</cp:revision>
  <dcterms:created xsi:type="dcterms:W3CDTF">2017-06-03T05:55:01Z</dcterms:created>
  <dcterms:modified xsi:type="dcterms:W3CDTF">2017-07-12T15:07:52Z</dcterms:modified>
</cp:coreProperties>
</file>