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4" r:id="rId10"/>
    <p:sldId id="266" r:id="rId11"/>
    <p:sldId id="269" r:id="rId12"/>
    <p:sldId id="268" r:id="rId13"/>
    <p:sldId id="267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21A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AED9E-7B63-4A38-9318-EB3FC930B2EA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8A5CF-BA6F-4BAC-B2BE-B60A35F4A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449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AC82-5C04-4430-AF54-14B9A120AE24}" type="datetime1">
              <a:rPr lang="en-US" smtClean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Italian Teachers' Day 2nd 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58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FA40D-D4A0-4BA2-950E-DEA9E6984E73}" type="datetime1">
              <a:rPr lang="en-US" smtClean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Italian Teachers' Day 2nd March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47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8272-A5B0-4F7C-9255-303BDC2C02B5}" type="datetime1">
              <a:rPr lang="en-US" smtClean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Italian Teachers' Day 2nd 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545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90CE-9DBE-4D20-BA32-82CF364BDF04}" type="datetime1">
              <a:rPr lang="en-US" smtClean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Italian Teachers' Day 2nd 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8775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CDD1C-69F8-48E3-B15F-CF9DD8A8F274}" type="datetime1">
              <a:rPr lang="en-US" smtClean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Italian Teachers' Day 2nd 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860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CF380-F9A6-4250-8D7D-FB2C08667AF9}" type="datetime1">
              <a:rPr lang="en-US" smtClean="0"/>
              <a:t>3/1/2019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Italian Teachers' Day 2nd 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3971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8B74B-312A-42FC-9B08-EC4DEB11D46C}" type="datetime1">
              <a:rPr lang="en-US" smtClean="0"/>
              <a:t>3/1/2019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Italian Teachers' Day 2nd 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942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605C-C956-4365-ACA8-FDD8B74642E3}" type="datetime1">
              <a:rPr lang="en-US" smtClean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Italian Teachers' Day 2nd 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258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C021-B1EE-46EF-88D7-B0279F8E4717}" type="datetime1">
              <a:rPr lang="en-US" smtClean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Italian Teachers' Day 2nd 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3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083BB-CB73-4741-98D0-371A5A366706}" type="datetime1">
              <a:rPr lang="en-US" smtClean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Italian Teachers' Day 2nd 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474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11AF-518E-404A-AF93-E22A79B7E1B3}" type="datetime1">
              <a:rPr lang="en-US" smtClean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Italian Teachers' Day 2nd 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36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DC332-9E00-4042-ADE6-C94A0D1641A9}" type="datetime1">
              <a:rPr lang="en-US" smtClean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Italian Teachers' Day 2nd March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636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0A1D9-7680-4C7C-8911-654741A91246}" type="datetime1">
              <a:rPr lang="en-US" smtClean="0"/>
              <a:t>3/1/2019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Italian Teachers' Day 2nd March 2019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741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6CA28-62CA-40F5-B309-E7DE2F1BFD63}" type="datetime1">
              <a:rPr lang="en-US" smtClean="0"/>
              <a:t>3/1/2019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Italian Teachers' Day 2nd March 2019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681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E4CCF-ABD8-4559-9C99-7C71A7E343B8}" type="datetime1">
              <a:rPr lang="en-US" smtClean="0"/>
              <a:t>3/1/2019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Italian Teachers' Day 2nd March 2019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86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59667-12DE-4983-8C56-FEC40B84FA0D}" type="datetime1">
              <a:rPr lang="en-US" smtClean="0"/>
              <a:t>3/1/2019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Italian Teachers' Day 2nd March 2019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245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CE4E4-EDC3-4866-822B-F32C86BFC13A}" type="datetime1">
              <a:rPr lang="en-US" smtClean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Italian Teachers' Day 2nd March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27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CFA3E38-A011-4CFE-ACD1-4551325B306E}" type="datetime1">
              <a:rPr lang="en-US" smtClean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GB"/>
              <a:t>Italian Teachers' Day 2nd March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6179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ynamic_verb" TargetMode="External"/><Relationship Id="rId2" Type="http://schemas.openxmlformats.org/officeDocument/2006/relationships/hyperlink" Target="https://en.wikipedia.org/wiki/Telicit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571DD-6A18-408C-8B46-8F46BDF02F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6713918" cy="1438013"/>
          </a:xfrm>
        </p:spPr>
        <p:txBody>
          <a:bodyPr/>
          <a:lstStyle/>
          <a:p>
            <a:br>
              <a:rPr lang="en-GB" dirty="0">
                <a:solidFill>
                  <a:srgbClr val="FF0000"/>
                </a:solidFill>
              </a:rPr>
            </a:br>
            <a:br>
              <a:rPr lang="en-GB" dirty="0">
                <a:solidFill>
                  <a:srgbClr val="FF0000"/>
                </a:solidFill>
              </a:rPr>
            </a:br>
            <a:r>
              <a:rPr lang="en-GB" dirty="0" err="1">
                <a:solidFill>
                  <a:srgbClr val="1A21A6"/>
                </a:solidFill>
              </a:rPr>
              <a:t>G</a:t>
            </a:r>
            <a:r>
              <a:rPr lang="en-GB" dirty="0" err="1">
                <a:solidFill>
                  <a:schemeClr val="tx1"/>
                </a:solidFill>
              </a:rPr>
              <a:t>a</a:t>
            </a:r>
            <a:r>
              <a:rPr lang="en-GB" dirty="0" err="1">
                <a:solidFill>
                  <a:srgbClr val="FF0000"/>
                </a:solidFill>
              </a:rPr>
              <a:t>l</a:t>
            </a:r>
            <a:r>
              <a:rPr lang="en-GB" dirty="0" err="1">
                <a:solidFill>
                  <a:srgbClr val="1A21A6"/>
                </a:solidFill>
              </a:rPr>
              <a:t>l</a:t>
            </a:r>
            <a:r>
              <a:rPr lang="en-GB" dirty="0" err="1">
                <a:solidFill>
                  <a:schemeClr val="tx1"/>
                </a:solidFill>
              </a:rPr>
              <a:t>i</a:t>
            </a:r>
            <a:r>
              <a:rPr lang="en-GB" dirty="0" err="1">
                <a:solidFill>
                  <a:srgbClr val="FF0000"/>
                </a:solidFill>
              </a:rPr>
              <a:t>c</a:t>
            </a:r>
            <a:r>
              <a:rPr lang="en-GB" dirty="0" err="1">
                <a:solidFill>
                  <a:srgbClr val="1A21A6"/>
                </a:solidFill>
              </a:rPr>
              <a:t>i</a:t>
            </a:r>
            <a:r>
              <a:rPr lang="en-GB" dirty="0" err="1">
                <a:solidFill>
                  <a:schemeClr val="tx1"/>
                </a:solidFill>
              </a:rPr>
              <a:t>s</a:t>
            </a:r>
            <a:r>
              <a:rPr lang="en-GB" dirty="0" err="1">
                <a:solidFill>
                  <a:srgbClr val="FF0000"/>
                </a:solidFill>
              </a:rPr>
              <a:t>m</a:t>
            </a:r>
            <a:r>
              <a:rPr lang="en-GB" dirty="0" err="1">
                <a:solidFill>
                  <a:srgbClr val="1A21A6"/>
                </a:solidFill>
              </a:rPr>
              <a:t>i</a:t>
            </a:r>
            <a:r>
              <a:rPr lang="en-GB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DAA389-6E92-4EB6-A6CA-689C2D122A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115" y="3429000"/>
            <a:ext cx="10377682" cy="861420"/>
          </a:xfrm>
        </p:spPr>
        <p:txBody>
          <a:bodyPr>
            <a:noAutofit/>
          </a:bodyPr>
          <a:lstStyle/>
          <a:p>
            <a:r>
              <a:rPr lang="en-GB" sz="2400" b="1" dirty="0">
                <a:solidFill>
                  <a:schemeClr val="tx1"/>
                </a:solidFill>
              </a:rPr>
              <a:t>How to avoid unhelpful interference from French syntax in Students’ </a:t>
            </a:r>
            <a:r>
              <a:rPr lang="en-GB" sz="2400" b="1" dirty="0" err="1">
                <a:solidFill>
                  <a:schemeClr val="tx1"/>
                </a:solidFill>
              </a:rPr>
              <a:t>italian</a:t>
            </a:r>
            <a:endParaRPr lang="en-GB" sz="2400" b="1" dirty="0">
              <a:solidFill>
                <a:schemeClr val="tx1"/>
              </a:solidFill>
            </a:endParaRP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Julia Barron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C6F83-D743-43DC-B1F4-F7059FD3A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Italian Teachers' Day 2nd 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678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22C8F-2529-4718-BC80-9CF235F01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Conclusion: think about how the verb is used, not just the verb.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8BA5B-D007-4107-AC4A-301502B7A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Explains why several intransitive verbs occur with both auxiliaries depending upon sometimes rather subtle semantic distinctions:</a:t>
            </a:r>
          </a:p>
          <a:p>
            <a:r>
              <a:rPr lang="en-GB" dirty="0"/>
              <a:t>Gianni ha </a:t>
            </a:r>
            <a:r>
              <a:rPr lang="en-GB" dirty="0" err="1"/>
              <a:t>corso</a:t>
            </a:r>
            <a:r>
              <a:rPr lang="en-GB" dirty="0"/>
              <a:t> al campo </a:t>
            </a:r>
            <a:r>
              <a:rPr lang="en-GB" dirty="0" err="1"/>
              <a:t>sportivo</a:t>
            </a:r>
            <a:r>
              <a:rPr lang="en-GB" dirty="0"/>
              <a:t> per </a:t>
            </a:r>
            <a:r>
              <a:rPr lang="en-GB" dirty="0" err="1"/>
              <a:t>tre</a:t>
            </a:r>
            <a:r>
              <a:rPr lang="en-GB" dirty="0"/>
              <a:t> ore (controlled process)</a:t>
            </a:r>
          </a:p>
          <a:p>
            <a:r>
              <a:rPr lang="en-GB" dirty="0"/>
              <a:t>Gianni è </a:t>
            </a:r>
            <a:r>
              <a:rPr lang="en-GB" dirty="0" err="1"/>
              <a:t>corso</a:t>
            </a:r>
            <a:r>
              <a:rPr lang="en-GB" dirty="0"/>
              <a:t> al campo </a:t>
            </a:r>
            <a:r>
              <a:rPr lang="en-GB" dirty="0" err="1"/>
              <a:t>sportivo</a:t>
            </a:r>
            <a:r>
              <a:rPr lang="en-GB" dirty="0"/>
              <a:t> in </a:t>
            </a:r>
            <a:r>
              <a:rPr lang="en-GB" dirty="0" err="1"/>
              <a:t>un’ora</a:t>
            </a:r>
            <a:r>
              <a:rPr lang="en-GB" dirty="0"/>
              <a:t> (change of location)</a:t>
            </a:r>
          </a:p>
          <a:p>
            <a:endParaRPr lang="en-GB" dirty="0"/>
          </a:p>
          <a:p>
            <a:r>
              <a:rPr lang="en-GB" dirty="0"/>
              <a:t>Che tempo a </a:t>
            </a:r>
            <a:r>
              <a:rPr lang="en-GB" dirty="0" err="1"/>
              <a:t>fatto</a:t>
            </a:r>
            <a:r>
              <a:rPr lang="en-GB" dirty="0"/>
              <a:t> </a:t>
            </a:r>
            <a:r>
              <a:rPr lang="en-GB" dirty="0" err="1"/>
              <a:t>stanotte</a:t>
            </a:r>
            <a:r>
              <a:rPr lang="en-GB" dirty="0"/>
              <a:t>?   Ha </a:t>
            </a:r>
            <a:r>
              <a:rPr lang="en-GB" dirty="0" err="1"/>
              <a:t>piovuto</a:t>
            </a:r>
            <a:endParaRPr lang="en-GB" dirty="0"/>
          </a:p>
          <a:p>
            <a:r>
              <a:rPr lang="en-GB" dirty="0"/>
              <a:t>Lo </a:t>
            </a:r>
            <a:r>
              <a:rPr lang="en-GB" dirty="0" err="1"/>
              <a:t>stato</a:t>
            </a:r>
            <a:r>
              <a:rPr lang="en-GB" dirty="0"/>
              <a:t> </a:t>
            </a:r>
            <a:r>
              <a:rPr lang="en-GB" dirty="0" err="1"/>
              <a:t>della</a:t>
            </a:r>
            <a:r>
              <a:rPr lang="en-GB" dirty="0"/>
              <a:t> </a:t>
            </a:r>
            <a:r>
              <a:rPr lang="en-GB" dirty="0" err="1"/>
              <a:t>strada</a:t>
            </a:r>
            <a:r>
              <a:rPr lang="en-GB" dirty="0"/>
              <a:t> </a:t>
            </a:r>
            <a:r>
              <a:rPr lang="en-GB" dirty="0" err="1"/>
              <a:t>indicava</a:t>
            </a:r>
            <a:r>
              <a:rPr lang="en-GB" dirty="0"/>
              <a:t> </a:t>
            </a:r>
            <a:r>
              <a:rPr lang="en-GB" dirty="0" err="1"/>
              <a:t>che</a:t>
            </a:r>
            <a:r>
              <a:rPr lang="en-GB" dirty="0"/>
              <a:t> era </a:t>
            </a:r>
            <a:r>
              <a:rPr lang="en-GB" dirty="0" err="1"/>
              <a:t>nevicato</a:t>
            </a:r>
            <a:r>
              <a:rPr lang="en-GB" dirty="0"/>
              <a:t> </a:t>
            </a:r>
            <a:r>
              <a:rPr lang="en-GB" dirty="0" err="1"/>
              <a:t>durante</a:t>
            </a:r>
            <a:r>
              <a:rPr lang="en-GB" dirty="0"/>
              <a:t> la </a:t>
            </a:r>
            <a:r>
              <a:rPr lang="en-GB" dirty="0" err="1"/>
              <a:t>notte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Non era </a:t>
            </a:r>
            <a:r>
              <a:rPr lang="en-GB" dirty="0" err="1"/>
              <a:t>vissuto</a:t>
            </a:r>
            <a:r>
              <a:rPr lang="en-GB" dirty="0"/>
              <a:t> </a:t>
            </a:r>
            <a:r>
              <a:rPr lang="en-GB" dirty="0" err="1"/>
              <a:t>durante</a:t>
            </a:r>
            <a:r>
              <a:rPr lang="en-GB" dirty="0"/>
              <a:t> la </a:t>
            </a:r>
            <a:r>
              <a:rPr lang="en-GB" dirty="0" err="1"/>
              <a:t>guerra</a:t>
            </a:r>
            <a:endParaRPr lang="en-GB" dirty="0"/>
          </a:p>
          <a:p>
            <a:r>
              <a:rPr lang="en-GB" dirty="0" err="1"/>
              <a:t>Aveva</a:t>
            </a:r>
            <a:r>
              <a:rPr lang="en-GB" dirty="0"/>
              <a:t> </a:t>
            </a:r>
            <a:r>
              <a:rPr lang="en-GB" dirty="0" err="1"/>
              <a:t>vissuto</a:t>
            </a:r>
            <a:r>
              <a:rPr lang="en-GB" dirty="0"/>
              <a:t> </a:t>
            </a:r>
            <a:r>
              <a:rPr lang="en-GB" dirty="0" err="1"/>
              <a:t>davvero</a:t>
            </a:r>
            <a:r>
              <a:rPr lang="en-GB" dirty="0"/>
              <a:t> </a:t>
            </a:r>
            <a:r>
              <a:rPr lang="en-GB" dirty="0" err="1"/>
              <a:t>durante</a:t>
            </a:r>
            <a:r>
              <a:rPr lang="en-GB" dirty="0"/>
              <a:t> la </a:t>
            </a:r>
            <a:r>
              <a:rPr lang="en-GB" dirty="0" err="1"/>
              <a:t>guerra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EBC314-99D0-40CB-9985-C515CA4E6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Italian Teachers' Day 2nd 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30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93F50-D702-429A-8909-7F80001F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84270"/>
            <a:ext cx="9404723" cy="1400530"/>
          </a:xfrm>
        </p:spPr>
        <p:txBody>
          <a:bodyPr/>
          <a:lstStyle/>
          <a:p>
            <a:r>
              <a:rPr lang="en-GB" sz="3200" dirty="0"/>
              <a:t>French vs Italian?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E46B87B-6110-4BAC-B564-256427699B6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12460" y="1446381"/>
          <a:ext cx="11367080" cy="4934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7324">
                  <a:extLst>
                    <a:ext uri="{9D8B030D-6E8A-4147-A177-3AD203B41FA5}">
                      <a16:colId xmlns:a16="http://schemas.microsoft.com/office/drawing/2014/main" val="815326658"/>
                    </a:ext>
                  </a:extLst>
                </a:gridCol>
                <a:gridCol w="3161251">
                  <a:extLst>
                    <a:ext uri="{9D8B030D-6E8A-4147-A177-3AD203B41FA5}">
                      <a16:colId xmlns:a16="http://schemas.microsoft.com/office/drawing/2014/main" val="3638995666"/>
                    </a:ext>
                  </a:extLst>
                </a:gridCol>
                <a:gridCol w="1318470">
                  <a:extLst>
                    <a:ext uri="{9D8B030D-6E8A-4147-A177-3AD203B41FA5}">
                      <a16:colId xmlns:a16="http://schemas.microsoft.com/office/drawing/2014/main" val="1485299749"/>
                    </a:ext>
                  </a:extLst>
                </a:gridCol>
                <a:gridCol w="3020035">
                  <a:extLst>
                    <a:ext uri="{9D8B030D-6E8A-4147-A177-3AD203B41FA5}">
                      <a16:colId xmlns:a16="http://schemas.microsoft.com/office/drawing/2014/main" val="2922233756"/>
                    </a:ext>
                  </a:extLst>
                </a:gridCol>
              </a:tblGrid>
              <a:tr h="514600">
                <a:tc>
                  <a:txBody>
                    <a:bodyPr/>
                    <a:lstStyle/>
                    <a:p>
                      <a:r>
                        <a:rPr lang="en-GB" dirty="0"/>
                        <a:t>Semantic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Auxiliary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Auxiliary Hierarchy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294709"/>
                  </a:ext>
                </a:extLst>
              </a:tr>
              <a:tr h="514600">
                <a:tc>
                  <a:txBody>
                    <a:bodyPr/>
                    <a:lstStyle/>
                    <a:p>
                      <a:r>
                        <a:rPr lang="en-GB" dirty="0"/>
                        <a:t>Change of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cadere</a:t>
                      </a:r>
                      <a:r>
                        <a:rPr lang="en-GB" dirty="0"/>
                        <a:t>    </a:t>
                      </a:r>
                      <a:r>
                        <a:rPr lang="en-GB" i="1" dirty="0"/>
                        <a:t>fall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ESSERE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Core Unaccusative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488726"/>
                  </a:ext>
                </a:extLst>
              </a:tr>
              <a:tr h="514600">
                <a:tc>
                  <a:txBody>
                    <a:bodyPr/>
                    <a:lstStyle/>
                    <a:p>
                      <a:r>
                        <a:rPr lang="en-GB" dirty="0"/>
                        <a:t>Change of 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nascere</a:t>
                      </a:r>
                      <a:r>
                        <a:rPr lang="en-GB" dirty="0"/>
                        <a:t>     </a:t>
                      </a:r>
                      <a:r>
                        <a:rPr lang="en-GB" i="1" dirty="0"/>
                        <a:t>be born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ym typeface="Symbol" panose="05050102010706020507" pitchFamily="18" charset="2"/>
                        </a:rPr>
                        <a:t>             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858040"/>
                  </a:ext>
                </a:extLst>
              </a:tr>
              <a:tr h="514600">
                <a:tc>
                  <a:txBody>
                    <a:bodyPr/>
                    <a:lstStyle/>
                    <a:p>
                      <a:r>
                        <a:rPr lang="en-GB" dirty="0"/>
                        <a:t>Continuation of a pre-existing 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sopravvivere</a:t>
                      </a:r>
                      <a:r>
                        <a:rPr lang="en-GB" dirty="0"/>
                        <a:t>  </a:t>
                      </a:r>
                      <a:r>
                        <a:rPr lang="en-GB" i="1" dirty="0"/>
                        <a:t>survive</a:t>
                      </a:r>
                      <a:r>
                        <a:rPr lang="en-GB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5035114"/>
                  </a:ext>
                </a:extLst>
              </a:tr>
              <a:tr h="514600">
                <a:tc>
                  <a:txBody>
                    <a:bodyPr/>
                    <a:lstStyle/>
                    <a:p>
                      <a:r>
                        <a:rPr lang="en-GB" dirty="0"/>
                        <a:t>Existence of 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esistere</a:t>
                      </a:r>
                      <a:r>
                        <a:rPr lang="en-GB" dirty="0"/>
                        <a:t>  </a:t>
                      </a:r>
                      <a:r>
                        <a:rPr lang="en-GB" i="1" dirty="0"/>
                        <a:t>exist</a:t>
                      </a:r>
                    </a:p>
                    <a:p>
                      <a:r>
                        <a:rPr lang="en-GB" dirty="0" err="1"/>
                        <a:t>durare</a:t>
                      </a:r>
                      <a:r>
                        <a:rPr lang="en-GB" dirty="0"/>
                        <a:t>  </a:t>
                      </a:r>
                      <a:r>
                        <a:rPr lang="en-GB" i="1" dirty="0"/>
                        <a:t>last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Peripheral Unaccusative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102329"/>
                  </a:ext>
                </a:extLst>
              </a:tr>
              <a:tr h="514600">
                <a:tc>
                  <a:txBody>
                    <a:bodyPr/>
                    <a:lstStyle/>
                    <a:p>
                      <a:r>
                        <a:rPr lang="en-GB" dirty="0"/>
                        <a:t>Uncontrolled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brillare</a:t>
                      </a:r>
                      <a:r>
                        <a:rPr lang="en-GB" dirty="0"/>
                        <a:t>  </a:t>
                      </a:r>
                      <a:r>
                        <a:rPr lang="en-GB" i="1" dirty="0"/>
                        <a:t>shine</a:t>
                      </a:r>
                    </a:p>
                    <a:p>
                      <a:r>
                        <a:rPr lang="en-GB" i="0" dirty="0" err="1"/>
                        <a:t>cedere</a:t>
                      </a:r>
                      <a:r>
                        <a:rPr lang="en-GB" i="1" dirty="0"/>
                        <a:t> to give in/out/way</a:t>
                      </a:r>
                      <a:endParaRPr lang="en-GB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Peripheral Unergative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767764"/>
                  </a:ext>
                </a:extLst>
              </a:tr>
              <a:tr h="735143">
                <a:tc>
                  <a:txBody>
                    <a:bodyPr/>
                    <a:lstStyle/>
                    <a:p>
                      <a:r>
                        <a:rPr lang="en-GB" dirty="0"/>
                        <a:t>Controlled process (motional)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correre</a:t>
                      </a:r>
                      <a:r>
                        <a:rPr lang="en-GB" dirty="0"/>
                        <a:t>  </a:t>
                      </a:r>
                      <a:r>
                        <a:rPr lang="en-GB" i="1" dirty="0"/>
                        <a:t>run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              </a:t>
                      </a:r>
                      <a:r>
                        <a:rPr lang="en-GB" dirty="0">
                          <a:sym typeface="Symbol" panose="05050102010706020507" pitchFamily="18" charset="2"/>
                        </a:rPr>
                        <a:t></a:t>
                      </a:r>
                      <a:endParaRPr lang="en-GB" dirty="0"/>
                    </a:p>
                    <a:p>
                      <a:r>
                        <a:rPr lang="en-GB" dirty="0"/>
                        <a:t>   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767594"/>
                  </a:ext>
                </a:extLst>
              </a:tr>
              <a:tr h="735143">
                <a:tc>
                  <a:txBody>
                    <a:bodyPr/>
                    <a:lstStyle/>
                    <a:p>
                      <a:r>
                        <a:rPr lang="en-GB" dirty="0"/>
                        <a:t>Controlled process (non-motional)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lavorare</a:t>
                      </a:r>
                      <a:r>
                        <a:rPr lang="en-GB" dirty="0"/>
                        <a:t> </a:t>
                      </a:r>
                      <a:r>
                        <a:rPr lang="en-GB" i="1" dirty="0"/>
                        <a:t>work</a:t>
                      </a:r>
                    </a:p>
                    <a:p>
                      <a:r>
                        <a:rPr lang="en-GB" i="0" dirty="0" err="1"/>
                        <a:t>piangere</a:t>
                      </a:r>
                      <a:r>
                        <a:rPr lang="en-GB" i="0" dirty="0"/>
                        <a:t> </a:t>
                      </a:r>
                      <a:r>
                        <a:rPr lang="en-GB" i="1" dirty="0"/>
                        <a:t>cry</a:t>
                      </a:r>
                      <a:endParaRPr lang="en-GB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AVERE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Core Unergative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378001"/>
                  </a:ext>
                </a:extLst>
              </a:tr>
            </a:tbl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D7D2AF2-DD4A-4B2B-B3B8-8D2EAC1372C1}"/>
              </a:ext>
            </a:extLst>
          </p:cNvPr>
          <p:cNvCxnSpPr>
            <a:cxnSpLocks/>
          </p:cNvCxnSpPr>
          <p:nvPr/>
        </p:nvCxnSpPr>
        <p:spPr>
          <a:xfrm>
            <a:off x="412460" y="4269996"/>
            <a:ext cx="1136708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19C5D97-B9C6-4229-87A9-01C4577D9237}"/>
              </a:ext>
            </a:extLst>
          </p:cNvPr>
          <p:cNvCxnSpPr>
            <a:cxnSpLocks/>
          </p:cNvCxnSpPr>
          <p:nvPr/>
        </p:nvCxnSpPr>
        <p:spPr>
          <a:xfrm>
            <a:off x="412460" y="3011648"/>
            <a:ext cx="1136708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8557C7-FA56-4464-B3F5-79D608F02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Italian Teachers' Day 2nd 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705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7EC83-68CC-46CD-A012-B31F3A3AB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 and further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1261F-5B33-431F-8958-ACDE3DCDE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Processing auxiliary selection with Italian intransitive verbs* (2010) ELLEN GURMAN BARD, CHERYL FRENCK-MESTRE, AND ANTONELLA SORACE</a:t>
            </a:r>
          </a:p>
          <a:p>
            <a:pPr marL="0" indent="0">
              <a:buNone/>
            </a:pPr>
            <a:r>
              <a:rPr lang="en-GB" dirty="0" err="1"/>
              <a:t>Sorace</a:t>
            </a:r>
            <a:r>
              <a:rPr lang="en-GB" dirty="0"/>
              <a:t>, Antonella. 2000. Gradients in auxiliary selection with intransitive verbs. Language 76. 859–890.</a:t>
            </a:r>
          </a:p>
          <a:p>
            <a:pPr marL="0" indent="0">
              <a:buNone/>
            </a:pPr>
            <a:r>
              <a:rPr lang="en-GB" dirty="0"/>
              <a:t>A Reference Grammar of Modern Italian (2000) Martin Maiden and Cecilia </a:t>
            </a:r>
            <a:r>
              <a:rPr lang="en-GB" dirty="0" err="1"/>
              <a:t>Robustelli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Relational Grammar  (1990) Barry Blake</a:t>
            </a:r>
          </a:p>
          <a:p>
            <a:pPr marL="0" indent="0">
              <a:buNone/>
            </a:pPr>
            <a:r>
              <a:rPr lang="en-GB" dirty="0"/>
              <a:t>Perlmutter, David (1978) Impersonal passives and the unaccusative hypothesis. In Proceedings of the 4th Annual Meeting of the Berkeley Linguistics Society (BLS 4), 57–89. Berkeley, CA: Berkeley Linguistics Society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1C43AC-80D1-43B9-8A14-9EEF535BB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Italian Teachers' Day 2nd 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523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500AD-631E-4A40-A977-1B5067840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Adjective vs adverb use in quantifiers </a:t>
            </a:r>
            <a:r>
              <a:rPr lang="en-GB" dirty="0" err="1"/>
              <a:t>molto</a:t>
            </a:r>
            <a:r>
              <a:rPr lang="en-GB" dirty="0"/>
              <a:t> and tanto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88B8B-1B46-4434-93FC-D5DACF0C7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sym typeface="Wingdings" panose="05000000000000000000" pitchFamily="2" charset="2"/>
              </a:rPr>
              <a:t>As an adverb ‘much / a lot’ translates as 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beaucoup</a:t>
            </a:r>
            <a:r>
              <a:rPr lang="en-GB" dirty="0">
                <a:sym typeface="Wingdings" panose="05000000000000000000" pitchFamily="2" charset="2"/>
              </a:rPr>
              <a:t> or</a:t>
            </a:r>
            <a:r>
              <a:rPr lang="en-GB" dirty="0">
                <a:solidFill>
                  <a:srgbClr val="C00000"/>
                </a:solidFill>
                <a:sym typeface="Wingdings" panose="05000000000000000000" pitchFamily="2" charset="2"/>
              </a:rPr>
              <a:t> </a:t>
            </a:r>
            <a:r>
              <a:rPr lang="en-GB" dirty="0" err="1">
                <a:solidFill>
                  <a:srgbClr val="C00000"/>
                </a:solidFill>
                <a:sym typeface="Wingdings" panose="05000000000000000000" pitchFamily="2" charset="2"/>
              </a:rPr>
              <a:t>molto</a:t>
            </a:r>
            <a:endParaRPr lang="en-GB" dirty="0">
              <a:solidFill>
                <a:srgbClr val="C00000"/>
              </a:solidFill>
              <a:sym typeface="Wingdings" panose="05000000000000000000" pitchFamily="2" charset="2"/>
            </a:endParaRPr>
          </a:p>
          <a:p>
            <a:r>
              <a:rPr lang="en-GB" dirty="0">
                <a:sym typeface="Wingdings" panose="05000000000000000000" pitchFamily="2" charset="2"/>
              </a:rPr>
              <a:t>That cat eats a lot / Ce chat-</a:t>
            </a:r>
            <a:r>
              <a:rPr lang="en-GB" dirty="0" err="1">
                <a:sym typeface="Wingdings" panose="05000000000000000000" pitchFamily="2" charset="2"/>
              </a:rPr>
              <a:t>là</a:t>
            </a:r>
            <a:r>
              <a:rPr lang="en-GB" dirty="0">
                <a:sym typeface="Wingdings" panose="05000000000000000000" pitchFamily="2" charset="2"/>
              </a:rPr>
              <a:t> mange beaucoup / </a:t>
            </a:r>
            <a:r>
              <a:rPr lang="en-GB" dirty="0" err="1">
                <a:sym typeface="Wingdings" panose="05000000000000000000" pitchFamily="2" charset="2"/>
              </a:rPr>
              <a:t>Quel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gatto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mangia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molto</a:t>
            </a:r>
            <a:endParaRPr lang="en-GB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dirty="0">
                <a:sym typeface="Wingdings" panose="05000000000000000000" pitchFamily="2" charset="2"/>
              </a:rPr>
              <a:t>and  ‘such a lot’ translates as </a:t>
            </a:r>
            <a:r>
              <a:rPr lang="en-GB" dirty="0" err="1">
                <a:solidFill>
                  <a:schemeClr val="accent6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tant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/</a:t>
            </a:r>
            <a:r>
              <a:rPr lang="en-GB" dirty="0" err="1">
                <a:solidFill>
                  <a:schemeClr val="accent6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tellement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or </a:t>
            </a:r>
            <a:r>
              <a:rPr lang="en-GB" dirty="0">
                <a:solidFill>
                  <a:srgbClr val="C00000"/>
                </a:solidFill>
                <a:sym typeface="Wingdings" panose="05000000000000000000" pitchFamily="2" charset="2"/>
              </a:rPr>
              <a:t>tanto</a:t>
            </a:r>
          </a:p>
          <a:p>
            <a:r>
              <a:rPr lang="en-GB" dirty="0">
                <a:sym typeface="Wingdings" panose="05000000000000000000" pitchFamily="2" charset="2"/>
              </a:rPr>
              <a:t>This dog eats such a lot/ Ce </a:t>
            </a:r>
            <a:r>
              <a:rPr lang="en-GB" dirty="0" err="1">
                <a:sym typeface="Wingdings" panose="05000000000000000000" pitchFamily="2" charset="2"/>
              </a:rPr>
              <a:t>chien</a:t>
            </a:r>
            <a:r>
              <a:rPr lang="en-GB" dirty="0">
                <a:sym typeface="Wingdings" panose="05000000000000000000" pitchFamily="2" charset="2"/>
              </a:rPr>
              <a:t> mange </a:t>
            </a:r>
            <a:r>
              <a:rPr lang="en-GB" dirty="0" err="1">
                <a:sym typeface="Wingdings" panose="05000000000000000000" pitchFamily="2" charset="2"/>
              </a:rPr>
              <a:t>tellement</a:t>
            </a:r>
            <a:r>
              <a:rPr lang="en-GB" dirty="0">
                <a:sym typeface="Wingdings" panose="05000000000000000000" pitchFamily="2" charset="2"/>
              </a:rPr>
              <a:t> / </a:t>
            </a:r>
            <a:r>
              <a:rPr lang="en-GB" dirty="0" err="1">
                <a:sym typeface="Wingdings" panose="05000000000000000000" pitchFamily="2" charset="2"/>
              </a:rPr>
              <a:t>Questo</a:t>
            </a:r>
            <a:r>
              <a:rPr lang="en-GB" dirty="0">
                <a:sym typeface="Wingdings" panose="05000000000000000000" pitchFamily="2" charset="2"/>
              </a:rPr>
              <a:t> cane </a:t>
            </a:r>
            <a:r>
              <a:rPr lang="en-GB" dirty="0" err="1">
                <a:sym typeface="Wingdings" panose="05000000000000000000" pitchFamily="2" charset="2"/>
              </a:rPr>
              <a:t>mangia</a:t>
            </a:r>
            <a:r>
              <a:rPr lang="en-GB" dirty="0">
                <a:sym typeface="Wingdings" panose="05000000000000000000" pitchFamily="2" charset="2"/>
              </a:rPr>
              <a:t> tanto</a:t>
            </a:r>
          </a:p>
          <a:p>
            <a:pPr marL="0" indent="0">
              <a:buNone/>
            </a:pPr>
            <a:r>
              <a:rPr lang="en-GB" dirty="0">
                <a:sym typeface="Wingdings" panose="05000000000000000000" pitchFamily="2" charset="2"/>
              </a:rPr>
              <a:t>Problem stems from English and French use of ‘of/de’ in related quantifier expressions:</a:t>
            </a:r>
          </a:p>
          <a:p>
            <a:r>
              <a:rPr lang="en-GB" dirty="0">
                <a:sym typeface="Wingdings" panose="05000000000000000000" pitchFamily="2" charset="2"/>
              </a:rPr>
              <a:t>	We saw lots of cars / We saw such a lot of cars </a:t>
            </a:r>
          </a:p>
          <a:p>
            <a:r>
              <a:rPr lang="en-GB" dirty="0">
                <a:sym typeface="Wingdings" panose="05000000000000000000" pitchFamily="2" charset="2"/>
              </a:rPr>
              <a:t>Nous </a:t>
            </a:r>
            <a:r>
              <a:rPr lang="en-GB" dirty="0" err="1">
                <a:sym typeface="Wingdings" panose="05000000000000000000" pitchFamily="2" charset="2"/>
              </a:rPr>
              <a:t>avons</a:t>
            </a:r>
            <a:r>
              <a:rPr lang="en-GB" dirty="0">
                <a:sym typeface="Wingdings" panose="05000000000000000000" pitchFamily="2" charset="2"/>
              </a:rPr>
              <a:t> vu beaucoup 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de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voitures</a:t>
            </a:r>
            <a:r>
              <a:rPr lang="en-GB" dirty="0">
                <a:sym typeface="Wingdings" panose="05000000000000000000" pitchFamily="2" charset="2"/>
              </a:rPr>
              <a:t>/ </a:t>
            </a:r>
            <a:r>
              <a:rPr lang="en-GB" dirty="0" err="1">
                <a:sym typeface="Wingdings" panose="05000000000000000000" pitchFamily="2" charset="2"/>
              </a:rPr>
              <a:t>tant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de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voitures</a:t>
            </a:r>
            <a:endParaRPr lang="en-GB" dirty="0">
              <a:sym typeface="Wingdings" panose="05000000000000000000" pitchFamily="2" charset="2"/>
            </a:endParaRPr>
          </a:p>
          <a:p>
            <a:r>
              <a:rPr lang="en-GB" dirty="0">
                <a:sym typeface="Wingdings" panose="05000000000000000000" pitchFamily="2" charset="2"/>
              </a:rPr>
              <a:t>* </a:t>
            </a:r>
            <a:r>
              <a:rPr lang="en-GB" dirty="0" err="1">
                <a:sym typeface="Wingdings" panose="05000000000000000000" pitchFamily="2" charset="2"/>
              </a:rPr>
              <a:t>Abbiamo</a:t>
            </a:r>
            <a:r>
              <a:rPr lang="en-GB" dirty="0">
                <a:sym typeface="Wingdings" panose="05000000000000000000" pitchFamily="2" charset="2"/>
              </a:rPr>
              <a:t> visto </a:t>
            </a:r>
            <a:r>
              <a:rPr lang="en-GB" dirty="0" err="1">
                <a:sym typeface="Wingdings" panose="05000000000000000000" pitchFamily="2" charset="2"/>
              </a:rPr>
              <a:t>molto</a:t>
            </a:r>
            <a:r>
              <a:rPr lang="en-GB" dirty="0">
                <a:sym typeface="Wingdings" panose="05000000000000000000" pitchFamily="2" charset="2"/>
              </a:rPr>
              <a:t>/</a:t>
            </a:r>
            <a:r>
              <a:rPr lang="en-GB" dirty="0" err="1">
                <a:sym typeface="Wingdings" panose="05000000000000000000" pitchFamily="2" charset="2"/>
              </a:rPr>
              <a:t>i</a:t>
            </a:r>
            <a:r>
              <a:rPr lang="en-GB" dirty="0">
                <a:sym typeface="Wingdings" panose="05000000000000000000" pitchFamily="2" charset="2"/>
              </a:rPr>
              <a:t>/e </a:t>
            </a: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di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macchine</a:t>
            </a:r>
            <a:r>
              <a:rPr lang="en-GB" dirty="0">
                <a:sym typeface="Wingdings" panose="05000000000000000000" pitchFamily="2" charset="2"/>
              </a:rPr>
              <a:t> /  tanto/</a:t>
            </a:r>
            <a:r>
              <a:rPr lang="en-GB" dirty="0" err="1">
                <a:sym typeface="Wingdings" panose="05000000000000000000" pitchFamily="2" charset="2"/>
              </a:rPr>
              <a:t>i</a:t>
            </a:r>
            <a:r>
              <a:rPr lang="en-GB" dirty="0">
                <a:sym typeface="Wingdings" panose="05000000000000000000" pitchFamily="2" charset="2"/>
              </a:rPr>
              <a:t>/e </a:t>
            </a: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di</a:t>
            </a:r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err="1">
                <a:sym typeface="Wingdings" panose="05000000000000000000" pitchFamily="2" charset="2"/>
              </a:rPr>
              <a:t>macchine</a:t>
            </a:r>
            <a:endParaRPr lang="en-GB" dirty="0">
              <a:sym typeface="Wingdings" panose="05000000000000000000" pitchFamily="2" charset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4D62CE-EDAA-4BF3-A1EC-9A6A51B39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Italian Teachers' Day 2nd 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45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64FF7-DF6E-41CB-9233-B7DE754C0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9638"/>
          </a:xfrm>
        </p:spPr>
        <p:txBody>
          <a:bodyPr/>
          <a:lstStyle/>
          <a:p>
            <a:r>
              <a:rPr lang="en-GB" sz="2800" dirty="0"/>
              <a:t>One suggestion for spotting requirement to use adjectival quantifiers  </a:t>
            </a:r>
            <a:r>
              <a:rPr lang="en-GB" sz="2800" dirty="0" err="1"/>
              <a:t>molto</a:t>
            </a:r>
            <a:r>
              <a:rPr lang="en-GB" sz="2800" dirty="0"/>
              <a:t>/a/</a:t>
            </a:r>
            <a:r>
              <a:rPr lang="en-GB" sz="2800" dirty="0" err="1"/>
              <a:t>i</a:t>
            </a:r>
            <a:r>
              <a:rPr lang="en-GB" sz="2800" dirty="0"/>
              <a:t>/e  tanto/a/</a:t>
            </a:r>
            <a:r>
              <a:rPr lang="en-GB" sz="2800" dirty="0" err="1"/>
              <a:t>i</a:t>
            </a:r>
            <a:r>
              <a:rPr lang="en-GB" sz="2800" dirty="0"/>
              <a:t>/e and </a:t>
            </a:r>
            <a:r>
              <a:rPr lang="en-GB" sz="2800" dirty="0" err="1"/>
              <a:t>troppo</a:t>
            </a:r>
            <a:r>
              <a:rPr lang="en-GB" sz="2800" dirty="0"/>
              <a:t>/a/</a:t>
            </a:r>
            <a:r>
              <a:rPr lang="en-GB" sz="2800" dirty="0" err="1"/>
              <a:t>i</a:t>
            </a:r>
            <a:r>
              <a:rPr lang="en-GB" sz="2800" dirty="0"/>
              <a:t>/e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1BFA6-146C-45A5-B793-24DE42611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2052918"/>
            <a:ext cx="9930559" cy="419548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Assume ‘</a:t>
            </a:r>
            <a:r>
              <a:rPr lang="en-GB" i="1" dirty="0" err="1"/>
              <a:t>molto</a:t>
            </a:r>
            <a:r>
              <a:rPr lang="en-GB" i="1" dirty="0"/>
              <a:t>/a/</a:t>
            </a:r>
            <a:r>
              <a:rPr lang="en-GB" i="1" dirty="0" err="1"/>
              <a:t>i</a:t>
            </a:r>
            <a:r>
              <a:rPr lang="en-GB" i="1" dirty="0"/>
              <a:t>/e’ =  much/many; ‘tanto/a/</a:t>
            </a:r>
            <a:r>
              <a:rPr lang="en-GB" i="1" dirty="0" err="1"/>
              <a:t>i</a:t>
            </a:r>
            <a:r>
              <a:rPr lang="en-GB" i="1" dirty="0"/>
              <a:t>/e’ = so much/so many;  </a:t>
            </a:r>
            <a:r>
              <a:rPr lang="en-GB" i="1" dirty="0" err="1"/>
              <a:t>troppo</a:t>
            </a:r>
            <a:r>
              <a:rPr lang="en-GB" i="1" dirty="0"/>
              <a:t>/a/</a:t>
            </a:r>
            <a:r>
              <a:rPr lang="en-GB" i="1" dirty="0" err="1"/>
              <a:t>i</a:t>
            </a:r>
            <a:r>
              <a:rPr lang="en-GB" i="1" dirty="0"/>
              <a:t>/e = too much/too many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Replacement test for </a:t>
            </a:r>
            <a:r>
              <a:rPr lang="en-GB" dirty="0" err="1"/>
              <a:t>molto</a:t>
            </a:r>
            <a:r>
              <a:rPr lang="en-GB" dirty="0"/>
              <a:t> etc:   </a:t>
            </a:r>
          </a:p>
          <a:p>
            <a:pPr marL="0" indent="0">
              <a:buNone/>
            </a:pPr>
            <a:r>
              <a:rPr lang="en-GB" dirty="0"/>
              <a:t>In singulars can you substitute ‘much’ for ‘lots of/a lot of’?</a:t>
            </a:r>
          </a:p>
          <a:p>
            <a:pPr marL="0" indent="0">
              <a:buNone/>
            </a:pPr>
            <a:r>
              <a:rPr lang="en-GB" dirty="0"/>
              <a:t>In plurals can you substitute ‘many’ for ‘lots of/a lot of’?</a:t>
            </a:r>
          </a:p>
          <a:p>
            <a:r>
              <a:rPr lang="en-GB" dirty="0"/>
              <a:t>I don’t have a lot of time = I don’t have much time = Non ho </a:t>
            </a:r>
            <a:r>
              <a:rPr lang="en-GB" dirty="0" err="1"/>
              <a:t>molto</a:t>
            </a:r>
            <a:r>
              <a:rPr lang="en-GB" dirty="0"/>
              <a:t> tempo</a:t>
            </a:r>
          </a:p>
          <a:p>
            <a:r>
              <a:rPr lang="en-GB" dirty="0"/>
              <a:t> I have lots of friends = I have many friends = Ho </a:t>
            </a:r>
            <a:r>
              <a:rPr lang="en-GB" dirty="0" err="1"/>
              <a:t>molti</a:t>
            </a:r>
            <a:r>
              <a:rPr lang="en-GB" dirty="0"/>
              <a:t> amici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Replacement test for tanto etc:</a:t>
            </a:r>
          </a:p>
          <a:p>
            <a:pPr marL="0" indent="0">
              <a:buNone/>
            </a:pPr>
            <a:r>
              <a:rPr lang="en-GB" dirty="0"/>
              <a:t>In singulars, can you substitute ‘so much’ for ‘such a lot of’?</a:t>
            </a:r>
          </a:p>
          <a:p>
            <a:pPr marL="0" indent="0">
              <a:buNone/>
            </a:pPr>
            <a:r>
              <a:rPr lang="en-GB" dirty="0"/>
              <a:t>In plurals, can you substitute ‘so many’ for ‘such a lot of’?</a:t>
            </a:r>
          </a:p>
          <a:p>
            <a:r>
              <a:rPr lang="en-GB" dirty="0"/>
              <a:t>The rabbits ate such a lot of grass = I </a:t>
            </a:r>
            <a:r>
              <a:rPr lang="en-GB" dirty="0" err="1"/>
              <a:t>conigli</a:t>
            </a:r>
            <a:r>
              <a:rPr lang="en-GB" dirty="0"/>
              <a:t> </a:t>
            </a:r>
            <a:r>
              <a:rPr lang="en-GB" dirty="0" err="1"/>
              <a:t>hanno</a:t>
            </a:r>
            <a:r>
              <a:rPr lang="en-GB" dirty="0"/>
              <a:t> </a:t>
            </a:r>
            <a:r>
              <a:rPr lang="en-GB" dirty="0" err="1"/>
              <a:t>mangiato</a:t>
            </a:r>
            <a:r>
              <a:rPr lang="en-GB" dirty="0"/>
              <a:t> </a:t>
            </a:r>
            <a:r>
              <a:rPr lang="en-GB" dirty="0" err="1"/>
              <a:t>tanta</a:t>
            </a:r>
            <a:r>
              <a:rPr lang="en-GB" dirty="0"/>
              <a:t> </a:t>
            </a:r>
            <a:r>
              <a:rPr lang="en-GB" dirty="0" err="1"/>
              <a:t>erba</a:t>
            </a:r>
            <a:r>
              <a:rPr lang="en-GB" dirty="0"/>
              <a:t>. 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067100-A01F-4FDF-8556-524EEC2B1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Italian Teachers' Day 2nd 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44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BC96B-A8CF-46A9-B545-28F525E55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Prepositions after infinitives in impersonal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03C7D-C997-42BD-AAD4-589304D9F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French structures:</a:t>
            </a:r>
          </a:p>
          <a:p>
            <a:r>
              <a:rPr lang="en-GB" dirty="0"/>
              <a:t>Il </a:t>
            </a:r>
            <a:r>
              <a:rPr lang="en-GB" dirty="0" err="1"/>
              <a:t>est</a:t>
            </a:r>
            <a:r>
              <a:rPr lang="en-GB" dirty="0"/>
              <a:t> difficile de </a:t>
            </a:r>
            <a:r>
              <a:rPr lang="en-GB" dirty="0" err="1"/>
              <a:t>comprendre</a:t>
            </a:r>
            <a:r>
              <a:rPr lang="en-GB" dirty="0"/>
              <a:t> le </a:t>
            </a:r>
            <a:r>
              <a:rPr lang="en-GB" dirty="0" err="1"/>
              <a:t>portugais</a:t>
            </a:r>
            <a:endParaRPr lang="en-GB" dirty="0"/>
          </a:p>
          <a:p>
            <a:r>
              <a:rPr lang="en-GB" dirty="0"/>
              <a:t>Le </a:t>
            </a:r>
            <a:r>
              <a:rPr lang="en-GB" dirty="0" err="1"/>
              <a:t>portugais</a:t>
            </a:r>
            <a:r>
              <a:rPr lang="en-GB" dirty="0"/>
              <a:t> </a:t>
            </a:r>
            <a:r>
              <a:rPr lang="en-GB" dirty="0" err="1"/>
              <a:t>est</a:t>
            </a:r>
            <a:r>
              <a:rPr lang="en-GB" dirty="0"/>
              <a:t> difficile à </a:t>
            </a:r>
            <a:r>
              <a:rPr lang="en-GB" dirty="0" err="1"/>
              <a:t>comprendre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Can cause errors of the type</a:t>
            </a:r>
          </a:p>
          <a:p>
            <a:r>
              <a:rPr lang="en-GB" dirty="0"/>
              <a:t>* È difficile </a:t>
            </a:r>
            <a:r>
              <a:rPr lang="en-GB" dirty="0">
                <a:solidFill>
                  <a:srgbClr val="C00000"/>
                </a:solidFill>
              </a:rPr>
              <a:t>di</a:t>
            </a:r>
            <a:r>
              <a:rPr lang="en-GB" dirty="0"/>
              <a:t> </a:t>
            </a:r>
            <a:r>
              <a:rPr lang="en-GB" dirty="0" err="1"/>
              <a:t>capire</a:t>
            </a:r>
            <a:r>
              <a:rPr lang="en-GB" dirty="0"/>
              <a:t> </a:t>
            </a:r>
            <a:r>
              <a:rPr lang="en-GB" dirty="0" err="1"/>
              <a:t>il</a:t>
            </a:r>
            <a:r>
              <a:rPr lang="en-GB" dirty="0"/>
              <a:t> </a:t>
            </a:r>
            <a:r>
              <a:rPr lang="en-GB" dirty="0" err="1"/>
              <a:t>portoghese</a:t>
            </a:r>
            <a:endParaRPr lang="en-GB" dirty="0"/>
          </a:p>
          <a:p>
            <a:r>
              <a:rPr lang="en-GB" dirty="0"/>
              <a:t>* Il </a:t>
            </a:r>
            <a:r>
              <a:rPr lang="en-GB" dirty="0" err="1"/>
              <a:t>portoghese</a:t>
            </a:r>
            <a:r>
              <a:rPr lang="en-GB" dirty="0"/>
              <a:t> è difficile </a:t>
            </a:r>
            <a:r>
              <a:rPr lang="en-GB" dirty="0">
                <a:solidFill>
                  <a:srgbClr val="C00000"/>
                </a:solidFill>
              </a:rPr>
              <a:t>a</a:t>
            </a:r>
            <a:r>
              <a:rPr lang="en-GB" dirty="0"/>
              <a:t> </a:t>
            </a:r>
            <a:r>
              <a:rPr lang="en-GB" dirty="0" err="1"/>
              <a:t>capire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Rather than</a:t>
            </a:r>
          </a:p>
          <a:p>
            <a:r>
              <a:rPr lang="en-GB" dirty="0"/>
              <a:t>È difficile </a:t>
            </a:r>
            <a:r>
              <a:rPr lang="en-GB" dirty="0" err="1"/>
              <a:t>capire</a:t>
            </a:r>
            <a:r>
              <a:rPr lang="en-GB" dirty="0"/>
              <a:t> </a:t>
            </a:r>
            <a:r>
              <a:rPr lang="en-GB" dirty="0" err="1"/>
              <a:t>il</a:t>
            </a:r>
            <a:r>
              <a:rPr lang="en-GB" dirty="0"/>
              <a:t> </a:t>
            </a:r>
            <a:r>
              <a:rPr lang="en-GB" dirty="0" err="1"/>
              <a:t>portoghese</a:t>
            </a:r>
            <a:endParaRPr lang="en-GB" dirty="0"/>
          </a:p>
          <a:p>
            <a:r>
              <a:rPr lang="en-GB" dirty="0"/>
              <a:t>Il </a:t>
            </a:r>
            <a:r>
              <a:rPr lang="en-GB" dirty="0" err="1"/>
              <a:t>portoghese</a:t>
            </a:r>
            <a:r>
              <a:rPr lang="en-GB" dirty="0"/>
              <a:t> è difficile da </a:t>
            </a:r>
            <a:r>
              <a:rPr lang="en-GB" dirty="0" err="1"/>
              <a:t>capire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76E4BD-46C7-41F9-A500-76A19F4FF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Italian Teachers' Day 2nd 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3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78613-0E46-46F2-A87F-179226AA9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 to you for suggestions</a:t>
            </a:r>
            <a:br>
              <a:rPr lang="en-GB" dirty="0"/>
            </a:br>
            <a:br>
              <a:rPr lang="en-GB" dirty="0"/>
            </a:br>
            <a:r>
              <a:rPr lang="en-GB" dirty="0"/>
              <a:t>Thank you for listening.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5B303-7DA9-48E8-82D9-6C6B85C00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DF7C3A-EBB4-4836-AB73-7FDC99DED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Italian Teachers' Day 2nd 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410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12B5B-2BFB-43E5-9792-E2E9032A0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1A21A6"/>
                </a:solidFill>
              </a:rPr>
              <a:t>G</a:t>
            </a:r>
            <a:r>
              <a:rPr lang="en-GB" dirty="0" err="1">
                <a:solidFill>
                  <a:schemeClr val="tx1"/>
                </a:solidFill>
              </a:rPr>
              <a:t>a</a:t>
            </a:r>
            <a:r>
              <a:rPr lang="en-GB" dirty="0" err="1">
                <a:solidFill>
                  <a:srgbClr val="FF0000"/>
                </a:solidFill>
              </a:rPr>
              <a:t>l</a:t>
            </a:r>
            <a:r>
              <a:rPr lang="en-GB" dirty="0" err="1">
                <a:solidFill>
                  <a:srgbClr val="1A21A6"/>
                </a:solidFill>
              </a:rPr>
              <a:t>l</a:t>
            </a:r>
            <a:r>
              <a:rPr lang="en-GB" dirty="0" err="1">
                <a:solidFill>
                  <a:schemeClr val="tx1"/>
                </a:solidFill>
              </a:rPr>
              <a:t>i</a:t>
            </a:r>
            <a:r>
              <a:rPr lang="en-GB" dirty="0" err="1">
                <a:solidFill>
                  <a:srgbClr val="FF0000"/>
                </a:solidFill>
              </a:rPr>
              <a:t>c</a:t>
            </a:r>
            <a:r>
              <a:rPr lang="en-GB" dirty="0" err="1">
                <a:solidFill>
                  <a:srgbClr val="1A21A6"/>
                </a:solidFill>
              </a:rPr>
              <a:t>i</a:t>
            </a:r>
            <a:r>
              <a:rPr lang="en-GB" dirty="0" err="1">
                <a:solidFill>
                  <a:schemeClr val="tx1"/>
                </a:solidFill>
              </a:rPr>
              <a:t>s</a:t>
            </a:r>
            <a:r>
              <a:rPr lang="en-GB" dirty="0" err="1">
                <a:solidFill>
                  <a:srgbClr val="FF0000"/>
                </a:solidFill>
              </a:rPr>
              <a:t>m</a:t>
            </a:r>
            <a:r>
              <a:rPr lang="en-GB" dirty="0" err="1">
                <a:solidFill>
                  <a:srgbClr val="1A21A6"/>
                </a:solidFill>
              </a:rPr>
              <a:t>i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BC9B7-0DA9-425B-9E44-5EFB64B45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Auxiliary choice in compound tenses – </a:t>
            </a:r>
            <a:r>
              <a:rPr lang="en-GB" i="1" dirty="0" err="1"/>
              <a:t>essere</a:t>
            </a:r>
            <a:r>
              <a:rPr lang="en-GB" dirty="0"/>
              <a:t> or </a:t>
            </a:r>
            <a:r>
              <a:rPr lang="en-GB" i="1" dirty="0" err="1"/>
              <a:t>avere</a:t>
            </a:r>
            <a:endParaRPr lang="en-GB" i="1" dirty="0"/>
          </a:p>
          <a:p>
            <a:r>
              <a:rPr lang="en-GB" dirty="0"/>
              <a:t>Adjective vs adverb use in quantifiers</a:t>
            </a:r>
          </a:p>
          <a:p>
            <a:r>
              <a:rPr lang="en-GB" dirty="0"/>
              <a:t>Prepositions after infinitives in impersonal expressions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D936AC-DF95-484C-B198-D0F815EE2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Italian Teachers' Day 2nd 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45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74EED-C952-4922-9995-38C79E7C2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Selecting </a:t>
            </a:r>
            <a:r>
              <a:rPr lang="en-GB" i="1" dirty="0" err="1"/>
              <a:t>essere</a:t>
            </a:r>
            <a:r>
              <a:rPr lang="en-GB" dirty="0"/>
              <a:t> or </a:t>
            </a:r>
            <a:r>
              <a:rPr lang="en-GB" i="1" dirty="0" err="1"/>
              <a:t>avere</a:t>
            </a:r>
            <a:r>
              <a:rPr lang="en-GB" dirty="0"/>
              <a:t> as auxiliary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54F3F-D88C-4313-9276-B45D67E0E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451870" cy="359931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Italian does not have a simple Mrs van der Tramp mnemonic</a:t>
            </a:r>
          </a:p>
          <a:p>
            <a:pPr marL="0" indent="0">
              <a:buNone/>
            </a:pPr>
            <a:r>
              <a:rPr lang="en-GB" dirty="0"/>
              <a:t>Students have to think whether verbs are </a:t>
            </a:r>
            <a:r>
              <a:rPr lang="en-GB" u="sng" dirty="0"/>
              <a:t>used</a:t>
            </a:r>
            <a:r>
              <a:rPr lang="en-GB" dirty="0"/>
              <a:t> transitively or not in French just</a:t>
            </a:r>
          </a:p>
          <a:p>
            <a:pPr marL="0" indent="0">
              <a:buNone/>
            </a:pPr>
            <a:r>
              <a:rPr lang="en-GB" dirty="0"/>
              <a:t>     as in Italian:</a:t>
            </a:r>
          </a:p>
          <a:p>
            <a:r>
              <a:rPr lang="fr-FR" dirty="0">
                <a:effectLst/>
              </a:rPr>
              <a:t>Elle a passé ses vacances en Italie </a:t>
            </a:r>
            <a:r>
              <a:rPr lang="fr-FR" dirty="0">
                <a:effectLst/>
                <a:sym typeface="Symbol" panose="05050102010706020507" pitchFamily="18" charset="2"/>
              </a:rPr>
              <a:t></a:t>
            </a:r>
            <a:r>
              <a:rPr lang="fr-FR" dirty="0">
                <a:effectLst/>
              </a:rPr>
              <a:t>  Elle est passée me voir</a:t>
            </a:r>
            <a:endParaRPr lang="en-GB" dirty="0">
              <a:effectLst/>
            </a:endParaRPr>
          </a:p>
          <a:p>
            <a:r>
              <a:rPr lang="fr-FR" dirty="0"/>
              <a:t>Elle est </a:t>
            </a:r>
            <a:r>
              <a:rPr lang="fr-FR" dirty="0" err="1"/>
              <a:t>monteé</a:t>
            </a:r>
            <a:r>
              <a:rPr lang="fr-FR" dirty="0"/>
              <a:t> au sommet </a:t>
            </a:r>
            <a:r>
              <a:rPr lang="fr-FR" dirty="0">
                <a:sym typeface="Symbol" panose="05050102010706020507" pitchFamily="18" charset="2"/>
              </a:rPr>
              <a:t> </a:t>
            </a:r>
            <a:r>
              <a:rPr lang="fr-FR" dirty="0">
                <a:effectLst/>
              </a:rPr>
              <a:t>Elle a monté les valises au grenier</a:t>
            </a:r>
          </a:p>
          <a:p>
            <a:r>
              <a:rPr lang="fr-FR" dirty="0"/>
              <a:t>Elle est descendue du sommet</a:t>
            </a:r>
            <a:r>
              <a:rPr lang="fr-FR" dirty="0">
                <a:effectLst/>
              </a:rPr>
              <a:t> </a:t>
            </a:r>
            <a:r>
              <a:rPr lang="fr-FR" dirty="0">
                <a:sym typeface="Symbol" panose="05050102010706020507" pitchFamily="18" charset="2"/>
              </a:rPr>
              <a:t> </a:t>
            </a:r>
            <a:r>
              <a:rPr lang="fr-FR" dirty="0">
                <a:effectLst/>
              </a:rPr>
              <a:t>Elle a descendu les valises du grenier</a:t>
            </a:r>
            <a:endParaRPr lang="fr-FR" dirty="0"/>
          </a:p>
          <a:p>
            <a:pPr marL="0" indent="0">
              <a:buNone/>
            </a:pPr>
            <a:endParaRPr lang="fr-FR" dirty="0">
              <a:effectLst/>
            </a:endParaRPr>
          </a:p>
          <a:p>
            <a:endParaRPr lang="en-GB" dirty="0">
              <a:effectLst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8D0510-B474-4A10-B5E0-8F6678D61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Italian Teachers' Day 2nd 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41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74C9B-1A69-41B8-8C60-573257340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Verbs</a:t>
            </a:r>
            <a:r>
              <a:rPr lang="en-GB" dirty="0"/>
              <a:t> </a:t>
            </a:r>
            <a:r>
              <a:rPr lang="en-GB" sz="3600" dirty="0"/>
              <a:t>used transitively always take </a:t>
            </a:r>
            <a:r>
              <a:rPr lang="en-GB" sz="3600" i="1" dirty="0" err="1"/>
              <a:t>avere</a:t>
            </a:r>
            <a:r>
              <a:rPr lang="en-GB" sz="3600" dirty="0"/>
              <a:t> auxiliary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3DA4B-E53B-4D63-B960-3253C0D03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Both when the object is present e.g.</a:t>
            </a:r>
          </a:p>
          <a:p>
            <a:r>
              <a:rPr lang="en-GB" dirty="0"/>
              <a:t>Ho </a:t>
            </a:r>
            <a:r>
              <a:rPr lang="en-GB" dirty="0" err="1"/>
              <a:t>mangiato</a:t>
            </a:r>
            <a:r>
              <a:rPr lang="en-GB" dirty="0"/>
              <a:t> la mela</a:t>
            </a:r>
          </a:p>
          <a:p>
            <a:r>
              <a:rPr lang="en-GB" dirty="0"/>
              <a:t>Ha </a:t>
            </a:r>
            <a:r>
              <a:rPr lang="en-GB" dirty="0" err="1"/>
              <a:t>bevuto</a:t>
            </a:r>
            <a:r>
              <a:rPr lang="en-GB" dirty="0"/>
              <a:t> un </a:t>
            </a:r>
            <a:r>
              <a:rPr lang="en-GB" dirty="0" err="1"/>
              <a:t>buon</a:t>
            </a:r>
            <a:r>
              <a:rPr lang="en-GB" dirty="0"/>
              <a:t> vino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And when the object is absent but ‘understood’ or could be present:</a:t>
            </a:r>
          </a:p>
          <a:p>
            <a:r>
              <a:rPr lang="en-GB" dirty="0"/>
              <a:t>Ho </a:t>
            </a:r>
            <a:r>
              <a:rPr lang="en-GB" dirty="0" err="1"/>
              <a:t>già</a:t>
            </a:r>
            <a:r>
              <a:rPr lang="en-GB" dirty="0"/>
              <a:t> </a:t>
            </a:r>
            <a:r>
              <a:rPr lang="en-GB" dirty="0" err="1"/>
              <a:t>mangiato</a:t>
            </a:r>
            <a:r>
              <a:rPr lang="en-GB" dirty="0"/>
              <a:t> </a:t>
            </a:r>
          </a:p>
          <a:p>
            <a:r>
              <a:rPr lang="en-GB" dirty="0"/>
              <a:t>Ha </a:t>
            </a:r>
            <a:r>
              <a:rPr lang="en-GB" dirty="0" err="1"/>
              <a:t>bevuto</a:t>
            </a:r>
            <a:r>
              <a:rPr lang="en-GB" dirty="0"/>
              <a:t> </a:t>
            </a:r>
            <a:r>
              <a:rPr lang="en-GB" dirty="0" err="1"/>
              <a:t>troppo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932D1-67F2-4931-86F0-D533D3536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Italian Teachers' Day 2nd 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590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422D7-968C-4F1A-A2C7-D16F6021D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74746"/>
          </a:xfrm>
        </p:spPr>
        <p:txBody>
          <a:bodyPr/>
          <a:lstStyle/>
          <a:p>
            <a:r>
              <a:rPr lang="en-GB" sz="3200" dirty="0">
                <a:sym typeface="Wingdings" panose="05000000000000000000" pitchFamily="2" charset="2"/>
              </a:rPr>
              <a:t>  Verbs which appear to be used either transitively or intransitively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48C3A-94F2-4870-9A17-A08F0F412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No reflex in English</a:t>
            </a:r>
          </a:p>
          <a:p>
            <a:r>
              <a:rPr lang="en-GB" dirty="0"/>
              <a:t>The contestant started the race</a:t>
            </a:r>
          </a:p>
          <a:p>
            <a:r>
              <a:rPr lang="en-GB" dirty="0"/>
              <a:t>The race started at 3 o’clock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Nor in French</a:t>
            </a:r>
          </a:p>
          <a:p>
            <a:r>
              <a:rPr lang="en-GB" dirty="0"/>
              <a:t>Le concurrent a </a:t>
            </a:r>
            <a:r>
              <a:rPr lang="en-GB" dirty="0" err="1"/>
              <a:t>commencé</a:t>
            </a:r>
            <a:r>
              <a:rPr lang="en-GB" dirty="0"/>
              <a:t> la course</a:t>
            </a:r>
          </a:p>
          <a:p>
            <a:r>
              <a:rPr lang="en-GB" dirty="0"/>
              <a:t>La course a </a:t>
            </a:r>
            <a:r>
              <a:rPr lang="en-GB" dirty="0" err="1"/>
              <a:t>commencé</a:t>
            </a:r>
            <a:r>
              <a:rPr lang="en-GB" dirty="0"/>
              <a:t>  à 3 </a:t>
            </a:r>
            <a:r>
              <a:rPr lang="en-GB" dirty="0" err="1"/>
              <a:t>heures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But in Italian</a:t>
            </a:r>
          </a:p>
          <a:p>
            <a:r>
              <a:rPr lang="en-GB" dirty="0"/>
              <a:t>Il </a:t>
            </a:r>
            <a:r>
              <a:rPr lang="en-GB" dirty="0" err="1"/>
              <a:t>concorrente</a:t>
            </a:r>
            <a:r>
              <a:rPr lang="en-GB" dirty="0"/>
              <a:t> ha </a:t>
            </a:r>
            <a:r>
              <a:rPr lang="en-GB" dirty="0" err="1"/>
              <a:t>iniziato</a:t>
            </a:r>
            <a:r>
              <a:rPr lang="en-GB" dirty="0"/>
              <a:t> la </a:t>
            </a:r>
            <a:r>
              <a:rPr lang="en-GB" dirty="0" err="1"/>
              <a:t>gara</a:t>
            </a:r>
            <a:endParaRPr lang="en-GB" dirty="0"/>
          </a:p>
          <a:p>
            <a:r>
              <a:rPr lang="en-GB" dirty="0"/>
              <a:t>La </a:t>
            </a:r>
            <a:r>
              <a:rPr lang="en-GB" dirty="0" err="1"/>
              <a:t>gara</a:t>
            </a:r>
            <a:r>
              <a:rPr lang="en-GB" dirty="0"/>
              <a:t> </a:t>
            </a:r>
            <a:r>
              <a:rPr lang="en-GB" b="1" dirty="0"/>
              <a:t>è </a:t>
            </a:r>
            <a:r>
              <a:rPr lang="en-GB" b="1" dirty="0" err="1"/>
              <a:t>iniziata</a:t>
            </a:r>
            <a:r>
              <a:rPr lang="en-GB" b="1" dirty="0"/>
              <a:t> </a:t>
            </a:r>
            <a:r>
              <a:rPr lang="en-GB" dirty="0" err="1"/>
              <a:t>alle</a:t>
            </a:r>
            <a:r>
              <a:rPr lang="en-GB" dirty="0"/>
              <a:t> 3 in punto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1D614F-BC94-4F5D-B55C-B83AB3356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Italian Teachers' Day 2nd 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18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1629-1D50-49CC-9D49-B06706A0E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Transitivity, semantic roles and grammatical relations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2F066-8D57-4B25-82F1-6C74A680F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Prototypical </a:t>
            </a:r>
            <a:r>
              <a:rPr lang="en-GB" dirty="0">
                <a:solidFill>
                  <a:srgbClr val="FFC000"/>
                </a:solidFill>
              </a:rPr>
              <a:t>subjects</a:t>
            </a:r>
            <a:r>
              <a:rPr lang="en-GB" dirty="0"/>
              <a:t> are agents –  instigate, control and  wish events  (known as logical subjects, agents, typically marked by nominative case and given 1 in a hierarchy of grammatical relations) </a:t>
            </a:r>
          </a:p>
          <a:p>
            <a:r>
              <a:rPr lang="en-GB" dirty="0"/>
              <a:t>Prototypical  </a:t>
            </a:r>
            <a:r>
              <a:rPr lang="en-GB" dirty="0">
                <a:solidFill>
                  <a:srgbClr val="FFC000"/>
                </a:solidFill>
              </a:rPr>
              <a:t>direct objects  </a:t>
            </a:r>
            <a:r>
              <a:rPr lang="en-GB" dirty="0"/>
              <a:t>are patient-like, acted upon, undergo changes of state, may or may not be animate (known as patients, themes, typically marked by accusative case and given a 2 in a hierarchy of grammatical relations)</a:t>
            </a:r>
          </a:p>
          <a:p>
            <a:r>
              <a:rPr lang="en-GB" dirty="0"/>
              <a:t>Prototypical </a:t>
            </a:r>
            <a:r>
              <a:rPr lang="en-GB" dirty="0">
                <a:solidFill>
                  <a:srgbClr val="FFC000"/>
                </a:solidFill>
              </a:rPr>
              <a:t>indirect objects  </a:t>
            </a:r>
            <a:r>
              <a:rPr lang="en-GB" dirty="0"/>
              <a:t>are recipients, beneficiaries, generally animate (typically marked by dative case and given a 3 in a hierarchy of grammatical relations)</a:t>
            </a:r>
          </a:p>
          <a:p>
            <a:r>
              <a:rPr lang="en-GB" dirty="0"/>
              <a:t>Transitive verbs in the active voice prototypically have an agentive subject and a thematic object </a:t>
            </a:r>
            <a:r>
              <a:rPr lang="en-GB" dirty="0">
                <a:solidFill>
                  <a:srgbClr val="FFC000"/>
                </a:solidFill>
              </a:rPr>
              <a:t>BUT </a:t>
            </a:r>
            <a:r>
              <a:rPr lang="en-GB" dirty="0"/>
              <a:t>syntactic processes can manipulate grammatical relations while leaving semantic roles intact.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51BCFC-4790-4CE4-9E08-206F2C3A2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Italian Teachers' Day 2nd 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40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39CED-7EC2-4CF4-86AB-A34D47CF8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825261"/>
          </a:xfrm>
        </p:spPr>
        <p:txBody>
          <a:bodyPr/>
          <a:lstStyle/>
          <a:p>
            <a:r>
              <a:rPr lang="en-GB" sz="3600" i="1" dirty="0" err="1"/>
              <a:t>Essere</a:t>
            </a:r>
            <a:r>
              <a:rPr lang="en-GB" sz="3600" i="1" dirty="0"/>
              <a:t> </a:t>
            </a:r>
            <a:r>
              <a:rPr lang="en-GB" sz="3600" dirty="0"/>
              <a:t>is auxiliary in any case where an underlying theme/patient is ‘promoted’ or equal to the subject.</a:t>
            </a:r>
            <a:endParaRPr lang="en-GB" sz="36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88768-A362-4A11-93A6-FA5FE0F0F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759242"/>
            <a:ext cx="8946541" cy="3489157"/>
          </a:xfrm>
        </p:spPr>
        <p:txBody>
          <a:bodyPr>
            <a:normAutofit/>
          </a:bodyPr>
          <a:lstStyle/>
          <a:p>
            <a:r>
              <a:rPr lang="en-GB" dirty="0"/>
              <a:t>True of reflexives   e.g. Trump </a:t>
            </a:r>
            <a:r>
              <a:rPr lang="en-GB" dirty="0" err="1"/>
              <a:t>si</a:t>
            </a:r>
            <a:r>
              <a:rPr lang="en-GB" dirty="0"/>
              <a:t> è </a:t>
            </a:r>
            <a:r>
              <a:rPr lang="en-GB" dirty="0" err="1"/>
              <a:t>criticato</a:t>
            </a:r>
            <a:endParaRPr lang="en-GB" dirty="0"/>
          </a:p>
          <a:p>
            <a:r>
              <a:rPr lang="en-GB" dirty="0"/>
              <a:t>True of passives    e.g.  Trump è </a:t>
            </a:r>
            <a:r>
              <a:rPr lang="en-GB" dirty="0" err="1"/>
              <a:t>stato</a:t>
            </a:r>
            <a:r>
              <a:rPr lang="en-GB" dirty="0"/>
              <a:t> </a:t>
            </a:r>
            <a:r>
              <a:rPr lang="en-GB" dirty="0" err="1"/>
              <a:t>eletto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(and explains why Italian does not permit passives of the type:      Trump was given a large sum of money  *Trump è </a:t>
            </a:r>
            <a:r>
              <a:rPr lang="en-GB" dirty="0" err="1"/>
              <a:t>stato</a:t>
            </a:r>
            <a:r>
              <a:rPr lang="en-GB" dirty="0"/>
              <a:t> </a:t>
            </a:r>
            <a:r>
              <a:rPr lang="en-GB" dirty="0" err="1"/>
              <a:t>dato</a:t>
            </a:r>
            <a:r>
              <a:rPr lang="en-GB" dirty="0"/>
              <a:t>……. Trump is logical recipient/beneficiary/3/indirect object so cannot be promoted to subject in Italian (or French!) )</a:t>
            </a:r>
          </a:p>
          <a:p>
            <a:r>
              <a:rPr lang="en-GB" dirty="0"/>
              <a:t>True of certain intransitive verbs……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8D4828-2566-4134-81B8-0F0F0448D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Italian Teachers' Day 2nd 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7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80D01-279F-4B97-8DC9-A0F484440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Intransitive verbs – </a:t>
            </a:r>
            <a:r>
              <a:rPr lang="en-GB" i="1" dirty="0" err="1"/>
              <a:t>essere</a:t>
            </a:r>
            <a:r>
              <a:rPr lang="en-GB" i="1" dirty="0"/>
              <a:t> </a:t>
            </a:r>
            <a:r>
              <a:rPr lang="en-GB" dirty="0"/>
              <a:t>or </a:t>
            </a:r>
            <a:r>
              <a:rPr lang="en-GB" i="1" dirty="0" err="1"/>
              <a:t>avere</a:t>
            </a:r>
            <a:r>
              <a:rPr lang="en-GB" i="1" dirty="0"/>
              <a:t>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F7C51-71B8-4D7D-9623-752A8116B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0699" y="1490855"/>
            <a:ext cx="8946541" cy="4792499"/>
          </a:xfrm>
        </p:spPr>
        <p:txBody>
          <a:bodyPr>
            <a:normAutofit/>
          </a:bodyPr>
          <a:lstStyle/>
          <a:p>
            <a:r>
              <a:rPr lang="en-GB" dirty="0"/>
              <a:t>Intransitive verbs – verbs with a valency of 1 – will always have a (nominative) subject, but the subject may have a variety of semantic roles cf. Unaccusative  and Unergative verbs </a:t>
            </a:r>
          </a:p>
          <a:p>
            <a:r>
              <a:rPr lang="en-GB" dirty="0"/>
              <a:t>“</a:t>
            </a:r>
            <a:r>
              <a:rPr lang="en-GB" b="1" i="1" dirty="0"/>
              <a:t>Unaccusative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verbs tend to express a </a:t>
            </a:r>
            <a:r>
              <a:rPr lang="en-GB" dirty="0">
                <a:solidFill>
                  <a:srgbClr val="FF0000"/>
                </a:solidFill>
                <a:hlinkClick r:id="rId2" tooltip="Telicit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telic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and </a:t>
            </a:r>
            <a:r>
              <a:rPr lang="en-GB" u="sng" dirty="0">
                <a:solidFill>
                  <a:srgbClr val="FF0000"/>
                </a:solidFill>
                <a:hlinkClick r:id="rId3" tooltip="Dynamic verb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dynamic</a:t>
            </a:r>
            <a:r>
              <a:rPr lang="en-GB" dirty="0"/>
              <a:t> change of state or location, while </a:t>
            </a:r>
            <a:r>
              <a:rPr lang="en-GB" b="1" dirty="0"/>
              <a:t>unergative</a:t>
            </a:r>
            <a:r>
              <a:rPr lang="en-GB" dirty="0"/>
              <a:t> verbs tend to express an </a:t>
            </a:r>
            <a:r>
              <a:rPr lang="en-GB" dirty="0">
                <a:solidFill>
                  <a:srgbClr val="FF0000"/>
                </a:solidFill>
              </a:rPr>
              <a:t>agentive</a:t>
            </a:r>
            <a:r>
              <a:rPr lang="en-GB" dirty="0"/>
              <a:t> activity (not involving directed movement). While these properties define the "core" classes of </a:t>
            </a:r>
            <a:r>
              <a:rPr lang="en-GB" dirty="0" err="1"/>
              <a:t>unaccusatives</a:t>
            </a:r>
            <a:r>
              <a:rPr lang="en-GB" dirty="0"/>
              <a:t> and unergatives, there are intermediate classes of verbs whose status is less clear (for example, verbs of existence, appearance, or continuation, verbs denoting uncontrolled processes, or motion verbs).”  Wikipedia!</a:t>
            </a:r>
          </a:p>
          <a:p>
            <a:r>
              <a:rPr lang="en-GB" dirty="0"/>
              <a:t>The subjects of unaccusative intransitives and the objects of transitive verbs in Italian pattern similarly with respect to phenomena like the particle </a:t>
            </a:r>
            <a:r>
              <a:rPr lang="en-GB" i="1" dirty="0"/>
              <a:t>ne.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059B83-A98B-4788-A72F-DC3221376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Italian Teachers' Day 2nd 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26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93F50-D702-429A-8909-7F80001F5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84270"/>
            <a:ext cx="9404723" cy="1400530"/>
          </a:xfrm>
        </p:spPr>
        <p:txBody>
          <a:bodyPr/>
          <a:lstStyle/>
          <a:p>
            <a:r>
              <a:rPr lang="en-GB" sz="3200" dirty="0"/>
              <a:t>The auxiliary selection hierarchy for Italian verbs (after </a:t>
            </a:r>
            <a:r>
              <a:rPr lang="en-GB" sz="3200" dirty="0" err="1"/>
              <a:t>Sorace</a:t>
            </a:r>
            <a:r>
              <a:rPr lang="en-GB" sz="3200" dirty="0"/>
              <a:t> 2000)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E46B87B-6110-4BAC-B564-256427699B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748180"/>
              </p:ext>
            </p:extLst>
          </p:nvPr>
        </p:nvGraphicFramePr>
        <p:xfrm>
          <a:off x="412460" y="1446381"/>
          <a:ext cx="11367080" cy="4934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7324">
                  <a:extLst>
                    <a:ext uri="{9D8B030D-6E8A-4147-A177-3AD203B41FA5}">
                      <a16:colId xmlns:a16="http://schemas.microsoft.com/office/drawing/2014/main" val="815326658"/>
                    </a:ext>
                  </a:extLst>
                </a:gridCol>
                <a:gridCol w="3161251">
                  <a:extLst>
                    <a:ext uri="{9D8B030D-6E8A-4147-A177-3AD203B41FA5}">
                      <a16:colId xmlns:a16="http://schemas.microsoft.com/office/drawing/2014/main" val="3638995666"/>
                    </a:ext>
                  </a:extLst>
                </a:gridCol>
                <a:gridCol w="1318470">
                  <a:extLst>
                    <a:ext uri="{9D8B030D-6E8A-4147-A177-3AD203B41FA5}">
                      <a16:colId xmlns:a16="http://schemas.microsoft.com/office/drawing/2014/main" val="1485299749"/>
                    </a:ext>
                  </a:extLst>
                </a:gridCol>
                <a:gridCol w="3020035">
                  <a:extLst>
                    <a:ext uri="{9D8B030D-6E8A-4147-A177-3AD203B41FA5}">
                      <a16:colId xmlns:a16="http://schemas.microsoft.com/office/drawing/2014/main" val="2922233756"/>
                    </a:ext>
                  </a:extLst>
                </a:gridCol>
              </a:tblGrid>
              <a:tr h="514600">
                <a:tc>
                  <a:txBody>
                    <a:bodyPr/>
                    <a:lstStyle/>
                    <a:p>
                      <a:r>
                        <a:rPr lang="en-GB" dirty="0"/>
                        <a:t>Semantic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Example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Auxiliary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Auxiliary Hierarchy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294709"/>
                  </a:ext>
                </a:extLst>
              </a:tr>
              <a:tr h="514600">
                <a:tc>
                  <a:txBody>
                    <a:bodyPr/>
                    <a:lstStyle/>
                    <a:p>
                      <a:r>
                        <a:rPr lang="en-GB" dirty="0"/>
                        <a:t>Change of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cadere</a:t>
                      </a:r>
                      <a:r>
                        <a:rPr lang="en-GB" dirty="0"/>
                        <a:t>    </a:t>
                      </a:r>
                      <a:r>
                        <a:rPr lang="en-GB" i="1" dirty="0"/>
                        <a:t>fall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ESSERE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Core Unaccusative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488726"/>
                  </a:ext>
                </a:extLst>
              </a:tr>
              <a:tr h="514600">
                <a:tc>
                  <a:txBody>
                    <a:bodyPr/>
                    <a:lstStyle/>
                    <a:p>
                      <a:r>
                        <a:rPr lang="en-GB" dirty="0"/>
                        <a:t>Change of 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nascere</a:t>
                      </a:r>
                      <a:r>
                        <a:rPr lang="en-GB" dirty="0"/>
                        <a:t>     </a:t>
                      </a:r>
                      <a:r>
                        <a:rPr lang="en-GB" i="1" dirty="0"/>
                        <a:t>be born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ym typeface="Symbol" panose="05050102010706020507" pitchFamily="18" charset="2"/>
                        </a:rPr>
                        <a:t>             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858040"/>
                  </a:ext>
                </a:extLst>
              </a:tr>
              <a:tr h="514600">
                <a:tc>
                  <a:txBody>
                    <a:bodyPr/>
                    <a:lstStyle/>
                    <a:p>
                      <a:r>
                        <a:rPr lang="en-GB" dirty="0"/>
                        <a:t>Continuation of a pre-existing 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sopravvivere</a:t>
                      </a:r>
                      <a:r>
                        <a:rPr lang="en-GB" dirty="0"/>
                        <a:t>  </a:t>
                      </a:r>
                      <a:r>
                        <a:rPr lang="en-GB" i="1" dirty="0"/>
                        <a:t>survive</a:t>
                      </a:r>
                      <a:r>
                        <a:rPr lang="en-GB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5035114"/>
                  </a:ext>
                </a:extLst>
              </a:tr>
              <a:tr h="514600">
                <a:tc>
                  <a:txBody>
                    <a:bodyPr/>
                    <a:lstStyle/>
                    <a:p>
                      <a:r>
                        <a:rPr lang="en-GB" dirty="0"/>
                        <a:t>Existence of 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esistere</a:t>
                      </a:r>
                      <a:r>
                        <a:rPr lang="en-GB" dirty="0"/>
                        <a:t>  </a:t>
                      </a:r>
                      <a:r>
                        <a:rPr lang="en-GB" i="1" dirty="0"/>
                        <a:t>exist</a:t>
                      </a:r>
                    </a:p>
                    <a:p>
                      <a:r>
                        <a:rPr lang="en-GB" dirty="0" err="1"/>
                        <a:t>durare</a:t>
                      </a:r>
                      <a:r>
                        <a:rPr lang="en-GB" dirty="0"/>
                        <a:t>  </a:t>
                      </a:r>
                      <a:r>
                        <a:rPr lang="en-GB" i="1" dirty="0"/>
                        <a:t>last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Peripheral Unaccusative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102329"/>
                  </a:ext>
                </a:extLst>
              </a:tr>
              <a:tr h="514600">
                <a:tc>
                  <a:txBody>
                    <a:bodyPr/>
                    <a:lstStyle/>
                    <a:p>
                      <a:r>
                        <a:rPr lang="en-GB" dirty="0"/>
                        <a:t>Uncontrolled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brillare</a:t>
                      </a:r>
                      <a:r>
                        <a:rPr lang="en-GB" dirty="0"/>
                        <a:t>  </a:t>
                      </a:r>
                      <a:r>
                        <a:rPr lang="en-GB" i="1" dirty="0"/>
                        <a:t>shine</a:t>
                      </a:r>
                    </a:p>
                    <a:p>
                      <a:r>
                        <a:rPr lang="en-GB" i="0" dirty="0" err="1"/>
                        <a:t>cedere</a:t>
                      </a:r>
                      <a:r>
                        <a:rPr lang="en-GB" i="1" dirty="0"/>
                        <a:t> to give in/out/way</a:t>
                      </a:r>
                      <a:endParaRPr lang="en-GB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Peripheral Unergative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767764"/>
                  </a:ext>
                </a:extLst>
              </a:tr>
              <a:tr h="735143">
                <a:tc>
                  <a:txBody>
                    <a:bodyPr/>
                    <a:lstStyle/>
                    <a:p>
                      <a:r>
                        <a:rPr lang="en-GB" dirty="0"/>
                        <a:t>Controlled process (motional)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correre</a:t>
                      </a:r>
                      <a:r>
                        <a:rPr lang="en-GB" dirty="0"/>
                        <a:t>  </a:t>
                      </a:r>
                      <a:r>
                        <a:rPr lang="en-GB" i="1" dirty="0"/>
                        <a:t>run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              </a:t>
                      </a:r>
                      <a:r>
                        <a:rPr lang="en-GB" dirty="0">
                          <a:sym typeface="Symbol" panose="05050102010706020507" pitchFamily="18" charset="2"/>
                        </a:rPr>
                        <a:t></a:t>
                      </a:r>
                      <a:endParaRPr lang="en-GB" dirty="0"/>
                    </a:p>
                    <a:p>
                      <a:r>
                        <a:rPr lang="en-GB" dirty="0"/>
                        <a:t>   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767594"/>
                  </a:ext>
                </a:extLst>
              </a:tr>
              <a:tr h="735143">
                <a:tc>
                  <a:txBody>
                    <a:bodyPr/>
                    <a:lstStyle/>
                    <a:p>
                      <a:r>
                        <a:rPr lang="en-GB" dirty="0"/>
                        <a:t>Controlled process (non-motional)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lavorare</a:t>
                      </a:r>
                      <a:r>
                        <a:rPr lang="en-GB" dirty="0"/>
                        <a:t> </a:t>
                      </a:r>
                      <a:r>
                        <a:rPr lang="en-GB" i="1" dirty="0"/>
                        <a:t>work</a:t>
                      </a:r>
                    </a:p>
                    <a:p>
                      <a:r>
                        <a:rPr lang="en-GB" i="0" dirty="0" err="1"/>
                        <a:t>piangere</a:t>
                      </a:r>
                      <a:r>
                        <a:rPr lang="en-GB" i="0" dirty="0"/>
                        <a:t> </a:t>
                      </a:r>
                      <a:r>
                        <a:rPr lang="en-GB" i="1" dirty="0"/>
                        <a:t>cry</a:t>
                      </a:r>
                      <a:endParaRPr lang="en-GB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AVERE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Core Unergative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378001"/>
                  </a:ext>
                </a:extLst>
              </a:tr>
            </a:tbl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D7D2AF2-DD4A-4B2B-B3B8-8D2EAC1372C1}"/>
              </a:ext>
            </a:extLst>
          </p:cNvPr>
          <p:cNvCxnSpPr>
            <a:cxnSpLocks/>
          </p:cNvCxnSpPr>
          <p:nvPr/>
        </p:nvCxnSpPr>
        <p:spPr>
          <a:xfrm>
            <a:off x="412460" y="4269996"/>
            <a:ext cx="1136708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FDC3B8C-AE37-4E96-A5D5-33EF9404F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Italian Teachers' Day 2nd 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3041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623</TotalTime>
  <Words>1422</Words>
  <Application>Microsoft Office PowerPoint</Application>
  <PresentationFormat>Widescreen</PresentationFormat>
  <Paragraphs>181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Symbol</vt:lpstr>
      <vt:lpstr>Wingdings 3</vt:lpstr>
      <vt:lpstr>Ion</vt:lpstr>
      <vt:lpstr>  Gallicismi </vt:lpstr>
      <vt:lpstr>Gallicismi</vt:lpstr>
      <vt:lpstr>Selecting essere or avere as auxiliary</vt:lpstr>
      <vt:lpstr>Verbs used transitively always take avere auxiliary</vt:lpstr>
      <vt:lpstr>  Verbs which appear to be used either transitively or intransitively</vt:lpstr>
      <vt:lpstr>Transitivity, semantic roles and grammatical relations</vt:lpstr>
      <vt:lpstr>Essere is auxiliary in any case where an underlying theme/patient is ‘promoted’ or equal to the subject.</vt:lpstr>
      <vt:lpstr>Intransitive verbs – essere or avere?</vt:lpstr>
      <vt:lpstr>The auxiliary selection hierarchy for Italian verbs (after Sorace 2000)</vt:lpstr>
      <vt:lpstr>Conclusion: think about how the verb is used, not just the verb.</vt:lpstr>
      <vt:lpstr>French vs Italian?</vt:lpstr>
      <vt:lpstr>References and further reading</vt:lpstr>
      <vt:lpstr>Adjective vs adverb use in quantifiers molto and tanto </vt:lpstr>
      <vt:lpstr>One suggestion for spotting requirement to use adjectival quantifiers  molto/a/i/e  tanto/a/i/e and troppo/a/i/e </vt:lpstr>
      <vt:lpstr>Prepositions after infinitives in impersonal structures</vt:lpstr>
      <vt:lpstr>Over to you for suggestions  Thank you for listening.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Gallicismi</dc:title>
  <dc:creator>julia</dc:creator>
  <cp:lastModifiedBy>julia</cp:lastModifiedBy>
  <cp:revision>43</cp:revision>
  <dcterms:created xsi:type="dcterms:W3CDTF">2019-02-28T09:14:52Z</dcterms:created>
  <dcterms:modified xsi:type="dcterms:W3CDTF">2019-03-01T12:52:50Z</dcterms:modified>
</cp:coreProperties>
</file>