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0" r:id="rId5"/>
    <p:sldId id="259"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9" d="100"/>
          <a:sy n="79" d="100"/>
        </p:scale>
        <p:origin x="84"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t-IT"/>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t-IT"/>
          </a:p>
        </p:txBody>
      </p:sp>
      <p:sp>
        <p:nvSpPr>
          <p:cNvPr id="4" name="Date Placeholder 3"/>
          <p:cNvSpPr>
            <a:spLocks noGrp="1"/>
          </p:cNvSpPr>
          <p:nvPr>
            <p:ph type="dt" sz="half" idx="10"/>
          </p:nvPr>
        </p:nvSpPr>
        <p:spPr/>
        <p:txBody>
          <a:bodyPr/>
          <a:lstStyle/>
          <a:p>
            <a:fld id="{3A2BC7A5-ACEF-4766-B49A-5DCA9429FBB4}" type="datetimeFigureOut">
              <a:rPr lang="it-IT" smtClean="0"/>
              <a:t>22/11/2017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6B4D1EF-6801-4041-80BB-DCEE69BFD072}" type="slidenum">
              <a:rPr lang="it-IT" smtClean="0"/>
              <a:t>‹#›</a:t>
            </a:fld>
            <a:endParaRPr lang="it-IT"/>
          </a:p>
        </p:txBody>
      </p:sp>
    </p:spTree>
    <p:extLst>
      <p:ext uri="{BB962C8B-B14F-4D97-AF65-F5344CB8AC3E}">
        <p14:creationId xmlns:p14="http://schemas.microsoft.com/office/powerpoint/2010/main" val="1059098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3A2BC7A5-ACEF-4766-B49A-5DCA9429FBB4}" type="datetimeFigureOut">
              <a:rPr lang="it-IT" smtClean="0"/>
              <a:t>22/11/2017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6B4D1EF-6801-4041-80BB-DCEE69BFD072}" type="slidenum">
              <a:rPr lang="it-IT" smtClean="0"/>
              <a:t>‹#›</a:t>
            </a:fld>
            <a:endParaRPr lang="it-IT"/>
          </a:p>
        </p:txBody>
      </p:sp>
    </p:spTree>
    <p:extLst>
      <p:ext uri="{BB962C8B-B14F-4D97-AF65-F5344CB8AC3E}">
        <p14:creationId xmlns:p14="http://schemas.microsoft.com/office/powerpoint/2010/main" val="997939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t-IT"/>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3A2BC7A5-ACEF-4766-B49A-5DCA9429FBB4}" type="datetimeFigureOut">
              <a:rPr lang="it-IT" smtClean="0"/>
              <a:t>22/11/2017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6B4D1EF-6801-4041-80BB-DCEE69BFD072}" type="slidenum">
              <a:rPr lang="it-IT" smtClean="0"/>
              <a:t>‹#›</a:t>
            </a:fld>
            <a:endParaRPr lang="it-IT"/>
          </a:p>
        </p:txBody>
      </p:sp>
    </p:spTree>
    <p:extLst>
      <p:ext uri="{BB962C8B-B14F-4D97-AF65-F5344CB8AC3E}">
        <p14:creationId xmlns:p14="http://schemas.microsoft.com/office/powerpoint/2010/main" val="231294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3A2BC7A5-ACEF-4766-B49A-5DCA9429FBB4}" type="datetimeFigureOut">
              <a:rPr lang="it-IT" smtClean="0"/>
              <a:t>22/11/2017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6B4D1EF-6801-4041-80BB-DCEE69BFD072}" type="slidenum">
              <a:rPr lang="it-IT" smtClean="0"/>
              <a:t>‹#›</a:t>
            </a:fld>
            <a:endParaRPr lang="it-IT"/>
          </a:p>
        </p:txBody>
      </p:sp>
    </p:spTree>
    <p:extLst>
      <p:ext uri="{BB962C8B-B14F-4D97-AF65-F5344CB8AC3E}">
        <p14:creationId xmlns:p14="http://schemas.microsoft.com/office/powerpoint/2010/main" val="3104307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t-IT"/>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2BC7A5-ACEF-4766-B49A-5DCA9429FBB4}" type="datetimeFigureOut">
              <a:rPr lang="it-IT" smtClean="0"/>
              <a:t>22/11/2017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6B4D1EF-6801-4041-80BB-DCEE69BFD072}" type="slidenum">
              <a:rPr lang="it-IT" smtClean="0"/>
              <a:t>‹#›</a:t>
            </a:fld>
            <a:endParaRPr lang="it-IT"/>
          </a:p>
        </p:txBody>
      </p:sp>
    </p:spTree>
    <p:extLst>
      <p:ext uri="{BB962C8B-B14F-4D97-AF65-F5344CB8AC3E}">
        <p14:creationId xmlns:p14="http://schemas.microsoft.com/office/powerpoint/2010/main" val="2124104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Date Placeholder 4"/>
          <p:cNvSpPr>
            <a:spLocks noGrp="1"/>
          </p:cNvSpPr>
          <p:nvPr>
            <p:ph type="dt" sz="half" idx="10"/>
          </p:nvPr>
        </p:nvSpPr>
        <p:spPr/>
        <p:txBody>
          <a:bodyPr/>
          <a:lstStyle/>
          <a:p>
            <a:fld id="{3A2BC7A5-ACEF-4766-B49A-5DCA9429FBB4}" type="datetimeFigureOut">
              <a:rPr lang="it-IT" smtClean="0"/>
              <a:t>22/11/2017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6B4D1EF-6801-4041-80BB-DCEE69BFD072}" type="slidenum">
              <a:rPr lang="it-IT" smtClean="0"/>
              <a:t>‹#›</a:t>
            </a:fld>
            <a:endParaRPr lang="it-IT"/>
          </a:p>
        </p:txBody>
      </p:sp>
    </p:spTree>
    <p:extLst>
      <p:ext uri="{BB962C8B-B14F-4D97-AF65-F5344CB8AC3E}">
        <p14:creationId xmlns:p14="http://schemas.microsoft.com/office/powerpoint/2010/main" val="3173170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t-IT"/>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7" name="Date Placeholder 6"/>
          <p:cNvSpPr>
            <a:spLocks noGrp="1"/>
          </p:cNvSpPr>
          <p:nvPr>
            <p:ph type="dt" sz="half" idx="10"/>
          </p:nvPr>
        </p:nvSpPr>
        <p:spPr/>
        <p:txBody>
          <a:bodyPr/>
          <a:lstStyle/>
          <a:p>
            <a:fld id="{3A2BC7A5-ACEF-4766-B49A-5DCA9429FBB4}" type="datetimeFigureOut">
              <a:rPr lang="it-IT" smtClean="0"/>
              <a:t>22/11/2017</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36B4D1EF-6801-4041-80BB-DCEE69BFD072}" type="slidenum">
              <a:rPr lang="it-IT" smtClean="0"/>
              <a:t>‹#›</a:t>
            </a:fld>
            <a:endParaRPr lang="it-IT"/>
          </a:p>
        </p:txBody>
      </p:sp>
    </p:spTree>
    <p:extLst>
      <p:ext uri="{BB962C8B-B14F-4D97-AF65-F5344CB8AC3E}">
        <p14:creationId xmlns:p14="http://schemas.microsoft.com/office/powerpoint/2010/main" val="300225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Date Placeholder 2"/>
          <p:cNvSpPr>
            <a:spLocks noGrp="1"/>
          </p:cNvSpPr>
          <p:nvPr>
            <p:ph type="dt" sz="half" idx="10"/>
          </p:nvPr>
        </p:nvSpPr>
        <p:spPr/>
        <p:txBody>
          <a:bodyPr/>
          <a:lstStyle/>
          <a:p>
            <a:fld id="{3A2BC7A5-ACEF-4766-B49A-5DCA9429FBB4}" type="datetimeFigureOut">
              <a:rPr lang="it-IT" smtClean="0"/>
              <a:t>22/11/2017</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36B4D1EF-6801-4041-80BB-DCEE69BFD072}" type="slidenum">
              <a:rPr lang="it-IT" smtClean="0"/>
              <a:t>‹#›</a:t>
            </a:fld>
            <a:endParaRPr lang="it-IT"/>
          </a:p>
        </p:txBody>
      </p:sp>
    </p:spTree>
    <p:extLst>
      <p:ext uri="{BB962C8B-B14F-4D97-AF65-F5344CB8AC3E}">
        <p14:creationId xmlns:p14="http://schemas.microsoft.com/office/powerpoint/2010/main" val="3905417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2BC7A5-ACEF-4766-B49A-5DCA9429FBB4}" type="datetimeFigureOut">
              <a:rPr lang="it-IT" smtClean="0"/>
              <a:t>22/11/2017</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36B4D1EF-6801-4041-80BB-DCEE69BFD072}" type="slidenum">
              <a:rPr lang="it-IT" smtClean="0"/>
              <a:t>‹#›</a:t>
            </a:fld>
            <a:endParaRPr lang="it-IT"/>
          </a:p>
        </p:txBody>
      </p:sp>
    </p:spTree>
    <p:extLst>
      <p:ext uri="{BB962C8B-B14F-4D97-AF65-F5344CB8AC3E}">
        <p14:creationId xmlns:p14="http://schemas.microsoft.com/office/powerpoint/2010/main" val="3327171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t-IT"/>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2BC7A5-ACEF-4766-B49A-5DCA9429FBB4}" type="datetimeFigureOut">
              <a:rPr lang="it-IT" smtClean="0"/>
              <a:t>22/11/2017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6B4D1EF-6801-4041-80BB-DCEE69BFD072}" type="slidenum">
              <a:rPr lang="it-IT" smtClean="0"/>
              <a:t>‹#›</a:t>
            </a:fld>
            <a:endParaRPr lang="it-IT"/>
          </a:p>
        </p:txBody>
      </p:sp>
    </p:spTree>
    <p:extLst>
      <p:ext uri="{BB962C8B-B14F-4D97-AF65-F5344CB8AC3E}">
        <p14:creationId xmlns:p14="http://schemas.microsoft.com/office/powerpoint/2010/main" val="2679543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t-IT"/>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2BC7A5-ACEF-4766-B49A-5DCA9429FBB4}" type="datetimeFigureOut">
              <a:rPr lang="it-IT" smtClean="0"/>
              <a:t>22/11/2017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6B4D1EF-6801-4041-80BB-DCEE69BFD072}" type="slidenum">
              <a:rPr lang="it-IT" smtClean="0"/>
              <a:t>‹#›</a:t>
            </a:fld>
            <a:endParaRPr lang="it-IT"/>
          </a:p>
        </p:txBody>
      </p:sp>
    </p:spTree>
    <p:extLst>
      <p:ext uri="{BB962C8B-B14F-4D97-AF65-F5344CB8AC3E}">
        <p14:creationId xmlns:p14="http://schemas.microsoft.com/office/powerpoint/2010/main" val="1335508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t-IT"/>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2BC7A5-ACEF-4766-B49A-5DCA9429FBB4}" type="datetimeFigureOut">
              <a:rPr lang="it-IT" smtClean="0"/>
              <a:t>22/11/2017</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B4D1EF-6801-4041-80BB-DCEE69BFD072}" type="slidenum">
              <a:rPr lang="it-IT" smtClean="0"/>
              <a:t>‹#›</a:t>
            </a:fld>
            <a:endParaRPr lang="it-IT"/>
          </a:p>
        </p:txBody>
      </p:sp>
    </p:spTree>
    <p:extLst>
      <p:ext uri="{BB962C8B-B14F-4D97-AF65-F5344CB8AC3E}">
        <p14:creationId xmlns:p14="http://schemas.microsoft.com/office/powerpoint/2010/main" val="3672558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3393" y="-770983"/>
            <a:ext cx="9144000" cy="2387600"/>
          </a:xfrm>
        </p:spPr>
        <p:txBody>
          <a:bodyPr/>
          <a:lstStyle/>
          <a:p>
            <a:r>
              <a:rPr lang="it-IT" dirty="0" smtClean="0"/>
              <a:t>Translate</a:t>
            </a:r>
            <a:endParaRPr lang="it-IT" dirty="0"/>
          </a:p>
        </p:txBody>
      </p:sp>
      <p:sp>
        <p:nvSpPr>
          <p:cNvPr id="3" name="Subtitle 2"/>
          <p:cNvSpPr>
            <a:spLocks noGrp="1"/>
          </p:cNvSpPr>
          <p:nvPr>
            <p:ph type="subTitle" idx="1"/>
          </p:nvPr>
        </p:nvSpPr>
        <p:spPr>
          <a:xfrm>
            <a:off x="1226372" y="1914861"/>
            <a:ext cx="9441628" cy="3342939"/>
          </a:xfrm>
        </p:spPr>
        <p:txBody>
          <a:bodyPr>
            <a:normAutofit/>
          </a:bodyPr>
          <a:lstStyle/>
          <a:p>
            <a:pPr marL="457200" indent="-457200">
              <a:buAutoNum type="arabicPeriod"/>
            </a:pPr>
            <a:r>
              <a:rPr lang="it-IT" dirty="0" smtClean="0"/>
              <a:t>I receive more messages on Facebook than Twitter</a:t>
            </a:r>
          </a:p>
          <a:p>
            <a:pPr marL="457200" indent="-457200">
              <a:buAutoNum type="arabicPeriod"/>
            </a:pPr>
            <a:r>
              <a:rPr lang="it-IT" dirty="0" smtClean="0"/>
              <a:t>Skype is easier (‘more easy’) than Instagram</a:t>
            </a:r>
          </a:p>
          <a:p>
            <a:pPr marL="457200" indent="-457200">
              <a:buAutoNum type="arabicPeriod"/>
            </a:pPr>
            <a:r>
              <a:rPr lang="it-IT" dirty="0" smtClean="0"/>
              <a:t>I spend less time on social networks than on going out with friends</a:t>
            </a:r>
          </a:p>
          <a:p>
            <a:pPr marL="457200" indent="-457200">
              <a:buAutoNum type="arabicPeriod"/>
            </a:pPr>
            <a:r>
              <a:rPr lang="it-IT" dirty="0" smtClean="0"/>
              <a:t>Twitter is less fun than chat rooms</a:t>
            </a:r>
          </a:p>
          <a:p>
            <a:pPr marL="457200" indent="-457200">
              <a:buAutoNum type="arabicPeriod"/>
            </a:pPr>
            <a:r>
              <a:rPr lang="it-IT" dirty="0" smtClean="0"/>
              <a:t>Email is more useful than Facebook</a:t>
            </a:r>
            <a:endParaRPr lang="it-IT" dirty="0"/>
          </a:p>
        </p:txBody>
      </p:sp>
      <p:graphicFrame>
        <p:nvGraphicFramePr>
          <p:cNvPr id="4" name="Table 3"/>
          <p:cNvGraphicFramePr>
            <a:graphicFrameLocks noGrp="1"/>
          </p:cNvGraphicFramePr>
          <p:nvPr>
            <p:extLst>
              <p:ext uri="{D42A27DB-BD31-4B8C-83A1-F6EECF244321}">
                <p14:modId xmlns:p14="http://schemas.microsoft.com/office/powerpoint/2010/main" val="1068074379"/>
              </p:ext>
            </p:extLst>
          </p:nvPr>
        </p:nvGraphicFramePr>
        <p:xfrm>
          <a:off x="3398221" y="4886960"/>
          <a:ext cx="5418666" cy="370840"/>
        </p:xfrm>
        <a:graphic>
          <a:graphicData uri="http://schemas.openxmlformats.org/drawingml/2006/table">
            <a:tbl>
              <a:tblPr firstRow="1" bandRow="1">
                <a:tableStyleId>{5C22544A-7EE6-4342-B048-85BDC9FD1C3A}</a:tableStyleId>
              </a:tblPr>
              <a:tblGrid>
                <a:gridCol w="2709333"/>
                <a:gridCol w="2709333"/>
              </a:tblGrid>
              <a:tr h="370840">
                <a:tc>
                  <a:txBody>
                    <a:bodyPr/>
                    <a:lstStyle/>
                    <a:p>
                      <a:r>
                        <a:rPr lang="it-IT" i="1" dirty="0" smtClean="0"/>
                        <a:t>Ricevere</a:t>
                      </a:r>
                      <a:r>
                        <a:rPr lang="it-IT" baseline="0" dirty="0" smtClean="0"/>
                        <a:t> - receive</a:t>
                      </a:r>
                      <a:endParaRPr lang="it-IT" dirty="0"/>
                    </a:p>
                  </a:txBody>
                  <a:tcPr/>
                </a:tc>
                <a:tc>
                  <a:txBody>
                    <a:bodyPr/>
                    <a:lstStyle/>
                    <a:p>
                      <a:r>
                        <a:rPr lang="it-IT" i="1" dirty="0" smtClean="0"/>
                        <a:t>Passare</a:t>
                      </a:r>
                      <a:r>
                        <a:rPr lang="it-IT" dirty="0" smtClean="0"/>
                        <a:t> - spend</a:t>
                      </a:r>
                      <a:endParaRPr lang="it-IT" dirty="0"/>
                    </a:p>
                  </a:txBody>
                  <a:tcPr/>
                </a:tc>
              </a:tr>
            </a:tbl>
          </a:graphicData>
        </a:graphic>
      </p:graphicFrame>
    </p:spTree>
    <p:extLst>
      <p:ext uri="{BB962C8B-B14F-4D97-AF65-F5344CB8AC3E}">
        <p14:creationId xmlns:p14="http://schemas.microsoft.com/office/powerpoint/2010/main" val="679892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0233" y="2988010"/>
            <a:ext cx="10515600" cy="1325563"/>
          </a:xfrm>
        </p:spPr>
        <p:txBody>
          <a:bodyPr>
            <a:normAutofit fontScale="90000"/>
          </a:bodyPr>
          <a:lstStyle/>
          <a:p>
            <a:r>
              <a:rPr lang="en-GB" dirty="0" smtClean="0"/>
              <a:t>Parole </a:t>
            </a:r>
            <a:r>
              <a:rPr lang="en-GB" dirty="0" err="1" smtClean="0"/>
              <a:t>chiave</a:t>
            </a:r>
            <a:r>
              <a:rPr lang="en-GB" dirty="0" smtClean="0"/>
              <a:t> – </a:t>
            </a:r>
            <a:r>
              <a:rPr lang="en-GB" dirty="0" err="1" smtClean="0"/>
              <a:t>vantaggi</a:t>
            </a:r>
            <a:r>
              <a:rPr lang="en-GB" dirty="0" smtClean="0"/>
              <a:t> e </a:t>
            </a:r>
            <a:r>
              <a:rPr lang="en-GB" dirty="0" err="1" smtClean="0"/>
              <a:t>svantaggi</a:t>
            </a:r>
            <a:r>
              <a:rPr lang="en-GB" dirty="0" smtClean="0"/>
              <a:t/>
            </a:r>
            <a:br>
              <a:rPr lang="en-GB" dirty="0" smtClean="0"/>
            </a:br>
            <a:r>
              <a:rPr lang="en-GB" dirty="0" smtClean="0"/>
              <a:t/>
            </a:r>
            <a:br>
              <a:rPr lang="en-GB" dirty="0" smtClean="0"/>
            </a:br>
            <a:r>
              <a:rPr lang="en-GB" sz="2800" dirty="0" smtClean="0"/>
              <a:t>Ci </a:t>
            </a:r>
            <a:r>
              <a:rPr lang="en-GB" sz="2800" dirty="0" err="1" smtClean="0"/>
              <a:t>permette</a:t>
            </a:r>
            <a:r>
              <a:rPr lang="en-GB" sz="2800" dirty="0" smtClean="0"/>
              <a:t> di/ci </a:t>
            </a:r>
            <a:r>
              <a:rPr lang="en-GB" sz="2800" dirty="0" err="1" smtClean="0"/>
              <a:t>permettono</a:t>
            </a:r>
            <a:r>
              <a:rPr lang="en-GB" sz="2800" dirty="0" smtClean="0"/>
              <a:t> di (followed by infinitive) – it allows us to…</a:t>
            </a:r>
            <a:br>
              <a:rPr lang="en-GB" sz="2800" dirty="0" smtClean="0"/>
            </a:br>
            <a:r>
              <a:rPr lang="en-GB" sz="2800" dirty="0" smtClean="0"/>
              <a:t/>
            </a:r>
            <a:br>
              <a:rPr lang="en-GB" sz="2800" dirty="0" smtClean="0"/>
            </a:br>
            <a:r>
              <a:rPr lang="en-GB" sz="2800" dirty="0" err="1" smtClean="0"/>
              <a:t>Qualunque</a:t>
            </a:r>
            <a:r>
              <a:rPr lang="en-GB" sz="2800" dirty="0" smtClean="0"/>
              <a:t> parte del </a:t>
            </a:r>
            <a:r>
              <a:rPr lang="en-GB" sz="2800" dirty="0" err="1" smtClean="0"/>
              <a:t>mondo</a:t>
            </a:r>
            <a:r>
              <a:rPr lang="en-GB" sz="2800" dirty="0" smtClean="0"/>
              <a:t> – everywhere in the world</a:t>
            </a:r>
            <a:br>
              <a:rPr lang="en-GB" sz="2800" dirty="0" smtClean="0"/>
            </a:br>
            <a:r>
              <a:rPr lang="en-GB" sz="2800" dirty="0" smtClean="0"/>
              <a:t/>
            </a:r>
            <a:br>
              <a:rPr lang="en-GB" sz="2800" dirty="0" smtClean="0"/>
            </a:br>
            <a:r>
              <a:rPr lang="en-GB" sz="2800" dirty="0" smtClean="0"/>
              <a:t>é </a:t>
            </a:r>
            <a:r>
              <a:rPr lang="en-GB" sz="2800" dirty="0" err="1" smtClean="0"/>
              <a:t>possibile</a:t>
            </a:r>
            <a:r>
              <a:rPr lang="en-GB" sz="2800" dirty="0" smtClean="0"/>
              <a:t> </a:t>
            </a:r>
            <a:r>
              <a:rPr lang="en-GB" sz="2800" dirty="0" err="1" smtClean="0"/>
              <a:t>usarli</a:t>
            </a:r>
            <a:r>
              <a:rPr lang="en-GB" sz="2800" dirty="0" smtClean="0"/>
              <a:t> – it is possible to use them…</a:t>
            </a:r>
            <a:br>
              <a:rPr lang="en-GB" sz="2800" dirty="0" smtClean="0"/>
            </a:br>
            <a:r>
              <a:rPr lang="en-GB" sz="2800" dirty="0" smtClean="0"/>
              <a:t/>
            </a:r>
            <a:br>
              <a:rPr lang="en-GB" sz="2800" dirty="0" smtClean="0"/>
            </a:br>
            <a:r>
              <a:rPr lang="en-GB" sz="2800" dirty="0" smtClean="0"/>
              <a:t>ci </a:t>
            </a:r>
            <a:r>
              <a:rPr lang="en-GB" sz="2800" dirty="0" err="1" smtClean="0"/>
              <a:t>mette</a:t>
            </a:r>
            <a:r>
              <a:rPr lang="en-GB" sz="2800" dirty="0" smtClean="0"/>
              <a:t> in </a:t>
            </a:r>
            <a:r>
              <a:rPr lang="en-GB" sz="2800" dirty="0" err="1" smtClean="0"/>
              <a:t>contatto</a:t>
            </a:r>
            <a:r>
              <a:rPr lang="en-GB" sz="2800" dirty="0" smtClean="0"/>
              <a:t>/ci </a:t>
            </a:r>
            <a:r>
              <a:rPr lang="en-GB" sz="2800" dirty="0" err="1" smtClean="0"/>
              <a:t>mettono</a:t>
            </a:r>
            <a:r>
              <a:rPr lang="en-GB" sz="2800" dirty="0" smtClean="0"/>
              <a:t> in </a:t>
            </a:r>
            <a:r>
              <a:rPr lang="en-GB" sz="2800" dirty="0" err="1" smtClean="0"/>
              <a:t>conatto</a:t>
            </a:r>
            <a:r>
              <a:rPr lang="en-GB" sz="2800" dirty="0" smtClean="0"/>
              <a:t> - …</a:t>
            </a:r>
            <a:br>
              <a:rPr lang="en-GB" sz="2800" dirty="0" smtClean="0"/>
            </a:br>
            <a:r>
              <a:rPr lang="en-GB" sz="2800" dirty="0" smtClean="0"/>
              <a:t/>
            </a:r>
            <a:br>
              <a:rPr lang="en-GB" sz="2800" dirty="0" smtClean="0"/>
            </a:br>
            <a:r>
              <a:rPr lang="en-GB" sz="2800" dirty="0" err="1" smtClean="0"/>
              <a:t>riallacciare</a:t>
            </a:r>
            <a:r>
              <a:rPr lang="en-GB" sz="2800" dirty="0" smtClean="0"/>
              <a:t> </a:t>
            </a:r>
            <a:r>
              <a:rPr lang="en-GB" sz="2800" dirty="0" err="1" smtClean="0"/>
              <a:t>i</a:t>
            </a:r>
            <a:r>
              <a:rPr lang="en-GB" sz="2800" dirty="0" smtClean="0"/>
              <a:t> </a:t>
            </a:r>
            <a:r>
              <a:rPr lang="en-GB" sz="2800" dirty="0" err="1" smtClean="0"/>
              <a:t>contatti</a:t>
            </a:r>
            <a:r>
              <a:rPr lang="en-GB" sz="2800" dirty="0" smtClean="0"/>
              <a:t> con – reconnect with</a:t>
            </a:r>
            <a:br>
              <a:rPr lang="en-GB" sz="2800" dirty="0" smtClean="0"/>
            </a:br>
            <a:r>
              <a:rPr lang="en-GB" sz="2800" dirty="0" smtClean="0"/>
              <a:t/>
            </a:r>
            <a:br>
              <a:rPr lang="en-GB" sz="2800" dirty="0" smtClean="0"/>
            </a:br>
            <a:r>
              <a:rPr lang="en-GB" sz="2800" dirty="0" err="1" smtClean="0"/>
              <a:t>Ho</a:t>
            </a:r>
            <a:r>
              <a:rPr lang="en-GB" sz="2800" dirty="0" smtClean="0"/>
              <a:t> </a:t>
            </a:r>
            <a:r>
              <a:rPr lang="en-GB" sz="2800" dirty="0" err="1" smtClean="0"/>
              <a:t>perso</a:t>
            </a:r>
            <a:r>
              <a:rPr lang="en-GB" sz="2800" dirty="0" smtClean="0"/>
              <a:t> le </a:t>
            </a:r>
            <a:r>
              <a:rPr lang="en-GB" sz="2800" dirty="0" err="1" smtClean="0"/>
              <a:t>tracce</a:t>
            </a:r>
            <a:r>
              <a:rPr lang="en-GB" sz="2800" dirty="0" smtClean="0"/>
              <a:t> di – I’ve lost contact with/I am not in contact anymore with</a:t>
            </a:r>
            <a:br>
              <a:rPr lang="en-GB" sz="2800" dirty="0" smtClean="0"/>
            </a:br>
            <a:r>
              <a:rPr lang="en-GB" sz="2800" dirty="0" smtClean="0"/>
              <a:t/>
            </a:r>
            <a:br>
              <a:rPr lang="en-GB" sz="2800" dirty="0" smtClean="0"/>
            </a:br>
            <a:r>
              <a:rPr lang="en-GB" sz="2800" dirty="0" smtClean="0"/>
              <a:t>La </a:t>
            </a:r>
            <a:r>
              <a:rPr lang="en-GB" sz="2800" dirty="0" err="1" smtClean="0"/>
              <a:t>perdita</a:t>
            </a:r>
            <a:r>
              <a:rPr lang="en-GB" sz="2800" dirty="0" smtClean="0"/>
              <a:t> </a:t>
            </a:r>
            <a:r>
              <a:rPr lang="en-GB" sz="2800" dirty="0" err="1" smtClean="0"/>
              <a:t>della</a:t>
            </a:r>
            <a:r>
              <a:rPr lang="en-GB" sz="2800" dirty="0" smtClean="0"/>
              <a:t> privacy – </a:t>
            </a:r>
            <a:br>
              <a:rPr lang="en-GB" sz="2800" dirty="0" smtClean="0"/>
            </a:br>
            <a:r>
              <a:rPr lang="en-GB" sz="2800" dirty="0" smtClean="0"/>
              <a:t/>
            </a:r>
            <a:br>
              <a:rPr lang="en-GB" sz="2800" dirty="0" smtClean="0"/>
            </a:br>
            <a:r>
              <a:rPr lang="en-GB" sz="2800" dirty="0" err="1" smtClean="0"/>
              <a:t>Tutti</a:t>
            </a:r>
            <a:r>
              <a:rPr lang="en-GB" sz="2800" dirty="0" smtClean="0"/>
              <a:t> </a:t>
            </a:r>
            <a:r>
              <a:rPr lang="en-GB" sz="2800" dirty="0" err="1" smtClean="0"/>
              <a:t>condividono</a:t>
            </a:r>
            <a:r>
              <a:rPr lang="en-GB" sz="2800" dirty="0" smtClean="0"/>
              <a:t> </a:t>
            </a:r>
            <a:r>
              <a:rPr lang="en-GB" sz="2800" dirty="0" err="1" smtClean="0"/>
              <a:t>tutto</a:t>
            </a:r>
            <a:r>
              <a:rPr lang="en-GB" sz="2800" dirty="0" smtClean="0"/>
              <a:t> </a:t>
            </a:r>
            <a:r>
              <a:rPr lang="en-GB" sz="2800" dirty="0" err="1" smtClean="0"/>
              <a:t>della</a:t>
            </a:r>
            <a:r>
              <a:rPr lang="en-GB" sz="2800" dirty="0" smtClean="0"/>
              <a:t> </a:t>
            </a:r>
            <a:r>
              <a:rPr lang="en-GB" sz="2800" dirty="0" err="1" smtClean="0"/>
              <a:t>propria</a:t>
            </a:r>
            <a:r>
              <a:rPr lang="en-GB" sz="2800" dirty="0" smtClean="0"/>
              <a:t> vita - </a:t>
            </a:r>
            <a:br>
              <a:rPr lang="en-GB" sz="2800" dirty="0" smtClean="0"/>
            </a:br>
            <a:endParaRPr lang="en-GB" dirty="0"/>
          </a:p>
        </p:txBody>
      </p:sp>
    </p:spTree>
    <p:extLst>
      <p:ext uri="{BB962C8B-B14F-4D97-AF65-F5344CB8AC3E}">
        <p14:creationId xmlns:p14="http://schemas.microsoft.com/office/powerpoint/2010/main" val="3573714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t-IT" dirty="0" smtClean="0"/>
              <a:t>Listen to four people (1-4) talking about social media. Choose the correct answer.</a:t>
            </a:r>
            <a:br>
              <a:rPr lang="it-IT" dirty="0" smtClean="0"/>
            </a:br>
            <a:endParaRPr lang="it-IT" dirty="0"/>
          </a:p>
        </p:txBody>
      </p:sp>
      <p:sp>
        <p:nvSpPr>
          <p:cNvPr id="3" name="Content Placeholder 2"/>
          <p:cNvSpPr>
            <a:spLocks noGrp="1"/>
          </p:cNvSpPr>
          <p:nvPr>
            <p:ph idx="1"/>
          </p:nvPr>
        </p:nvSpPr>
        <p:spPr>
          <a:xfrm>
            <a:off x="1203961" y="1597511"/>
            <a:ext cx="10515600" cy="5260489"/>
          </a:xfrm>
        </p:spPr>
        <p:txBody>
          <a:bodyPr>
            <a:normAutofit fontScale="92500" lnSpcReduction="20000"/>
          </a:bodyPr>
          <a:lstStyle/>
          <a:p>
            <a:pPr marL="514350" indent="-514350">
              <a:buAutoNum type="arabicPeriod"/>
            </a:pPr>
            <a:r>
              <a:rPr lang="it-IT" dirty="0" smtClean="0"/>
              <a:t>– she uses instagram at weekends only</a:t>
            </a:r>
          </a:p>
          <a:p>
            <a:pPr marL="0" indent="0">
              <a:buNone/>
            </a:pPr>
            <a:r>
              <a:rPr lang="it-IT" dirty="0"/>
              <a:t> </a:t>
            </a:r>
            <a:r>
              <a:rPr lang="it-IT" dirty="0" smtClean="0"/>
              <a:t>      - She uses instagram too much</a:t>
            </a:r>
          </a:p>
          <a:p>
            <a:pPr marL="0" indent="0">
              <a:buNone/>
            </a:pPr>
            <a:r>
              <a:rPr lang="it-IT" dirty="0"/>
              <a:t> </a:t>
            </a:r>
            <a:r>
              <a:rPr lang="it-IT" dirty="0" smtClean="0"/>
              <a:t>      - She posts photos of outings with friends</a:t>
            </a:r>
          </a:p>
          <a:p>
            <a:pPr marL="514350" indent="-514350">
              <a:buAutoNum type="arabicPeriod" startAt="2"/>
            </a:pPr>
            <a:r>
              <a:rPr lang="it-IT" dirty="0" smtClean="0"/>
              <a:t>- He uses Facebook more than his parents do</a:t>
            </a:r>
          </a:p>
          <a:p>
            <a:pPr marL="0" indent="0">
              <a:buNone/>
            </a:pPr>
            <a:r>
              <a:rPr lang="it-IT" dirty="0" smtClean="0"/>
              <a:t>       - His parents think Facebook is bad for him</a:t>
            </a:r>
          </a:p>
          <a:p>
            <a:pPr marL="0" indent="0">
              <a:buNone/>
            </a:pPr>
            <a:r>
              <a:rPr lang="it-IT" dirty="0"/>
              <a:t> </a:t>
            </a:r>
            <a:r>
              <a:rPr lang="it-IT" dirty="0" smtClean="0"/>
              <a:t>      - His parents are fair in what they say</a:t>
            </a:r>
          </a:p>
          <a:p>
            <a:pPr marL="514350" indent="-514350">
              <a:buAutoNum type="arabicPeriod" startAt="3"/>
            </a:pPr>
            <a:r>
              <a:rPr lang="it-IT" dirty="0" smtClean="0"/>
              <a:t>- Her blog includes only nice things</a:t>
            </a:r>
          </a:p>
          <a:p>
            <a:pPr marL="0" indent="0">
              <a:buNone/>
            </a:pPr>
            <a:r>
              <a:rPr lang="it-IT" dirty="0"/>
              <a:t> </a:t>
            </a:r>
            <a:r>
              <a:rPr lang="it-IT" dirty="0" smtClean="0"/>
              <a:t>     - She refuses to watch the news</a:t>
            </a:r>
          </a:p>
          <a:p>
            <a:pPr marL="0" indent="0">
              <a:buNone/>
            </a:pPr>
            <a:r>
              <a:rPr lang="it-IT" dirty="0"/>
              <a:t> </a:t>
            </a:r>
            <a:r>
              <a:rPr lang="it-IT" dirty="0" smtClean="0"/>
              <a:t>     - She has been writing her blog for a long time</a:t>
            </a:r>
          </a:p>
          <a:p>
            <a:pPr marL="514350" indent="-514350">
              <a:buAutoNum type="arabicPeriod" startAt="4"/>
            </a:pPr>
            <a:r>
              <a:rPr lang="it-IT" dirty="0" smtClean="0"/>
              <a:t>- He finds Youtibe boring at times</a:t>
            </a:r>
          </a:p>
          <a:p>
            <a:pPr marL="0" indent="0">
              <a:buNone/>
            </a:pPr>
            <a:r>
              <a:rPr lang="it-IT" dirty="0"/>
              <a:t> </a:t>
            </a:r>
            <a:r>
              <a:rPr lang="it-IT" dirty="0" smtClean="0"/>
              <a:t>      - He watches funny videos on Youtube</a:t>
            </a:r>
          </a:p>
          <a:p>
            <a:pPr marL="0" indent="0">
              <a:buNone/>
            </a:pPr>
            <a:r>
              <a:rPr lang="it-IT" dirty="0"/>
              <a:t> </a:t>
            </a:r>
            <a:r>
              <a:rPr lang="it-IT" dirty="0" smtClean="0"/>
              <a:t>      - It’s often difficult to find what he wants on Youtube</a:t>
            </a:r>
            <a:endParaRPr lang="it-IT" dirty="0"/>
          </a:p>
        </p:txBody>
      </p:sp>
    </p:spTree>
    <p:extLst>
      <p:ext uri="{BB962C8B-B14F-4D97-AF65-F5344CB8AC3E}">
        <p14:creationId xmlns:p14="http://schemas.microsoft.com/office/powerpoint/2010/main" val="3890072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Listening script</a:t>
            </a:r>
            <a:endParaRPr lang="it-IT" dirty="0"/>
          </a:p>
        </p:txBody>
      </p:sp>
      <p:sp>
        <p:nvSpPr>
          <p:cNvPr id="3" name="Content Placeholder 2"/>
          <p:cNvSpPr>
            <a:spLocks noGrp="1"/>
          </p:cNvSpPr>
          <p:nvPr>
            <p:ph idx="1"/>
          </p:nvPr>
        </p:nvSpPr>
        <p:spPr/>
        <p:txBody>
          <a:bodyPr>
            <a:normAutofit fontScale="62500" lnSpcReduction="20000"/>
          </a:bodyPr>
          <a:lstStyle/>
          <a:p>
            <a:r>
              <a:rPr lang="es-ES_tradnl" dirty="0"/>
              <a:t>1</a:t>
            </a:r>
            <a:endParaRPr lang="en-GB" dirty="0"/>
          </a:p>
          <a:p>
            <a:r>
              <a:rPr lang="es-ES_tradnl" dirty="0" smtClean="0"/>
              <a:t>Uso internet </a:t>
            </a:r>
            <a:r>
              <a:rPr lang="es-ES_tradnl" dirty="0" err="1" smtClean="0"/>
              <a:t>tutti</a:t>
            </a:r>
            <a:r>
              <a:rPr lang="es-ES_tradnl" dirty="0" smtClean="0"/>
              <a:t> i </a:t>
            </a:r>
            <a:r>
              <a:rPr lang="es-ES_tradnl" dirty="0" err="1" smtClean="0"/>
              <a:t>giorni</a:t>
            </a:r>
            <a:r>
              <a:rPr lang="es-ES_tradnl" dirty="0" smtClean="0"/>
              <a:t>. </a:t>
            </a:r>
            <a:r>
              <a:rPr lang="es-ES_tradnl" dirty="0" err="1" smtClean="0"/>
              <a:t>Carico</a:t>
            </a:r>
            <a:r>
              <a:rPr lang="es-ES_tradnl" dirty="0" smtClean="0"/>
              <a:t> foto di </a:t>
            </a:r>
            <a:r>
              <a:rPr lang="es-ES_tradnl" dirty="0" err="1" smtClean="0"/>
              <a:t>tutto</a:t>
            </a:r>
            <a:r>
              <a:rPr lang="es-ES_tradnl" dirty="0" smtClean="0"/>
              <a:t>: del </a:t>
            </a:r>
            <a:r>
              <a:rPr lang="es-ES_tradnl" dirty="0" err="1" smtClean="0"/>
              <a:t>mio</a:t>
            </a:r>
            <a:r>
              <a:rPr lang="es-ES_tradnl" dirty="0" smtClean="0"/>
              <a:t> </a:t>
            </a:r>
            <a:r>
              <a:rPr lang="es-ES_tradnl" dirty="0" err="1" smtClean="0"/>
              <a:t>fidanzato</a:t>
            </a:r>
            <a:r>
              <a:rPr lang="es-ES_tradnl" dirty="0" smtClean="0"/>
              <a:t>, </a:t>
            </a:r>
            <a:r>
              <a:rPr lang="es-ES_tradnl" dirty="0" err="1" smtClean="0"/>
              <a:t>delle</a:t>
            </a:r>
            <a:r>
              <a:rPr lang="es-ES_tradnl" dirty="0" smtClean="0"/>
              <a:t> </a:t>
            </a:r>
            <a:r>
              <a:rPr lang="es-ES_tradnl" dirty="0" err="1" smtClean="0"/>
              <a:t>serate</a:t>
            </a:r>
            <a:r>
              <a:rPr lang="es-ES_tradnl" dirty="0" smtClean="0"/>
              <a:t> con </a:t>
            </a:r>
            <a:r>
              <a:rPr lang="es-ES_tradnl" dirty="0" err="1" smtClean="0"/>
              <a:t>amici</a:t>
            </a:r>
            <a:r>
              <a:rPr lang="es-ES_tradnl" dirty="0" smtClean="0"/>
              <a:t>, di me. Causa un </a:t>
            </a:r>
            <a:r>
              <a:rPr lang="es-ES_tradnl" dirty="0" err="1" smtClean="0"/>
              <a:t>po</a:t>
            </a:r>
            <a:r>
              <a:rPr lang="es-ES_tradnl" dirty="0" smtClean="0"/>
              <a:t>’ di </a:t>
            </a:r>
            <a:r>
              <a:rPr lang="es-ES_tradnl" dirty="0" err="1" smtClean="0"/>
              <a:t>dipendenza</a:t>
            </a:r>
            <a:r>
              <a:rPr lang="es-ES_tradnl" dirty="0" smtClean="0"/>
              <a:t> </a:t>
            </a:r>
            <a:r>
              <a:rPr lang="es-ES_tradnl" dirty="0" err="1" smtClean="0"/>
              <a:t>ma</a:t>
            </a:r>
            <a:r>
              <a:rPr lang="es-ES_tradnl" dirty="0" smtClean="0"/>
              <a:t> </a:t>
            </a:r>
            <a:r>
              <a:rPr lang="es-ES_tradnl" dirty="0" err="1" smtClean="0"/>
              <a:t>provo</a:t>
            </a:r>
            <a:r>
              <a:rPr lang="es-ES_tradnl" dirty="0" smtClean="0"/>
              <a:t> a non usarlo </a:t>
            </a:r>
            <a:r>
              <a:rPr lang="es-ES_tradnl" dirty="0" err="1" smtClean="0"/>
              <a:t>troppo</a:t>
            </a:r>
            <a:r>
              <a:rPr lang="es-ES_tradnl" dirty="0" smtClean="0"/>
              <a:t>.</a:t>
            </a:r>
            <a:endParaRPr lang="en-GB" dirty="0"/>
          </a:p>
          <a:p>
            <a:r>
              <a:rPr lang="es-ES_tradnl" dirty="0"/>
              <a:t>	</a:t>
            </a:r>
            <a:endParaRPr lang="en-GB" dirty="0"/>
          </a:p>
          <a:p>
            <a:r>
              <a:rPr lang="es-ES_tradnl" dirty="0"/>
              <a:t>2</a:t>
            </a:r>
            <a:endParaRPr lang="en-GB" dirty="0"/>
          </a:p>
          <a:p>
            <a:r>
              <a:rPr lang="es-ES_tradnl" dirty="0" smtClean="0"/>
              <a:t>I </a:t>
            </a:r>
            <a:r>
              <a:rPr lang="es-ES_tradnl" dirty="0" err="1" smtClean="0"/>
              <a:t>miei</a:t>
            </a:r>
            <a:r>
              <a:rPr lang="es-ES_tradnl" dirty="0" smtClean="0"/>
              <a:t> </a:t>
            </a:r>
            <a:r>
              <a:rPr lang="es-ES_tradnl" dirty="0" err="1" smtClean="0"/>
              <a:t>genitori</a:t>
            </a:r>
            <a:r>
              <a:rPr lang="es-ES_tradnl" dirty="0" smtClean="0"/>
              <a:t> mi </a:t>
            </a:r>
            <a:r>
              <a:rPr lang="es-ES_tradnl" dirty="0" err="1" smtClean="0"/>
              <a:t>dicono</a:t>
            </a:r>
            <a:r>
              <a:rPr lang="es-ES_tradnl" dirty="0" smtClean="0"/>
              <a:t> che Facebook influenza la </a:t>
            </a:r>
            <a:r>
              <a:rPr lang="es-ES_tradnl" dirty="0" err="1" smtClean="0"/>
              <a:t>mia</a:t>
            </a:r>
            <a:r>
              <a:rPr lang="es-ES_tradnl" dirty="0" smtClean="0"/>
              <a:t> vita in maniera negativa </a:t>
            </a:r>
            <a:r>
              <a:rPr lang="es-ES_tradnl" dirty="0" err="1" smtClean="0"/>
              <a:t>peró</a:t>
            </a:r>
            <a:r>
              <a:rPr lang="es-ES_tradnl" dirty="0" smtClean="0"/>
              <a:t> </a:t>
            </a:r>
            <a:r>
              <a:rPr lang="es-ES_tradnl" dirty="0" err="1" smtClean="0"/>
              <a:t>secondo</a:t>
            </a:r>
            <a:r>
              <a:rPr lang="es-ES_tradnl" dirty="0" smtClean="0"/>
              <a:t> me loro lo </a:t>
            </a:r>
            <a:r>
              <a:rPr lang="es-ES_tradnl" dirty="0" err="1" smtClean="0"/>
              <a:t>usano</a:t>
            </a:r>
            <a:r>
              <a:rPr lang="es-ES_tradnl" dirty="0" smtClean="0"/>
              <a:t> </a:t>
            </a:r>
            <a:r>
              <a:rPr lang="es-ES_tradnl" dirty="0" err="1" smtClean="0"/>
              <a:t>piú</a:t>
            </a:r>
            <a:r>
              <a:rPr lang="es-ES_tradnl" dirty="0" smtClean="0"/>
              <a:t> di me. </a:t>
            </a:r>
            <a:r>
              <a:rPr lang="es-ES_tradnl" dirty="0" err="1" smtClean="0"/>
              <a:t>Sono</a:t>
            </a:r>
            <a:r>
              <a:rPr lang="es-ES_tradnl" dirty="0" smtClean="0"/>
              <a:t> </a:t>
            </a:r>
            <a:r>
              <a:rPr lang="es-ES_tradnl" dirty="0" err="1" smtClean="0"/>
              <a:t>ingiusti</a:t>
            </a:r>
            <a:r>
              <a:rPr lang="es-ES_tradnl" dirty="0" smtClean="0"/>
              <a:t>!</a:t>
            </a:r>
            <a:endParaRPr lang="en-GB" dirty="0"/>
          </a:p>
          <a:p>
            <a:r>
              <a:rPr lang="es-ES_tradnl" dirty="0"/>
              <a:t> </a:t>
            </a:r>
            <a:endParaRPr lang="en-GB" dirty="0"/>
          </a:p>
          <a:p>
            <a:r>
              <a:rPr lang="es-ES_tradnl" dirty="0"/>
              <a:t>3</a:t>
            </a:r>
            <a:endParaRPr lang="en-GB" dirty="0"/>
          </a:p>
          <a:p>
            <a:r>
              <a:rPr lang="es-ES_tradnl" dirty="0" smtClean="0"/>
              <a:t>Ho un </a:t>
            </a:r>
            <a:r>
              <a:rPr lang="es-ES_tradnl" dirty="0" err="1" smtClean="0"/>
              <a:t>nuovo</a:t>
            </a:r>
            <a:r>
              <a:rPr lang="es-ES_tradnl" dirty="0" smtClean="0"/>
              <a:t> blog e </a:t>
            </a:r>
            <a:r>
              <a:rPr lang="es-ES_tradnl" dirty="0" err="1" smtClean="0"/>
              <a:t>scrivo</a:t>
            </a:r>
            <a:r>
              <a:rPr lang="es-ES_tradnl" dirty="0" smtClean="0"/>
              <a:t> solo </a:t>
            </a:r>
            <a:r>
              <a:rPr lang="es-ES_tradnl" dirty="0" err="1" smtClean="0"/>
              <a:t>riguardo</a:t>
            </a:r>
            <a:r>
              <a:rPr lang="es-ES_tradnl" dirty="0" smtClean="0"/>
              <a:t> le cose positive </a:t>
            </a:r>
            <a:r>
              <a:rPr lang="es-ES_tradnl" dirty="0" err="1" smtClean="0"/>
              <a:t>della</a:t>
            </a:r>
            <a:r>
              <a:rPr lang="es-ES_tradnl" dirty="0" smtClean="0"/>
              <a:t> </a:t>
            </a:r>
            <a:r>
              <a:rPr lang="es-ES_tradnl" dirty="0" err="1" smtClean="0"/>
              <a:t>mia</a:t>
            </a:r>
            <a:r>
              <a:rPr lang="es-ES_tradnl" dirty="0" smtClean="0"/>
              <a:t> vita. Ci </a:t>
            </a:r>
            <a:r>
              <a:rPr lang="es-ES_tradnl" dirty="0" err="1" smtClean="0"/>
              <a:t>sono</a:t>
            </a:r>
            <a:r>
              <a:rPr lang="es-ES_tradnl" dirty="0" smtClean="0"/>
              <a:t> </a:t>
            </a:r>
            <a:r>
              <a:rPr lang="es-ES_tradnl" dirty="0" err="1" smtClean="0"/>
              <a:t>tante</a:t>
            </a:r>
            <a:r>
              <a:rPr lang="es-ES_tradnl" dirty="0" smtClean="0"/>
              <a:t> cose triste al </a:t>
            </a:r>
            <a:r>
              <a:rPr lang="es-ES_tradnl" dirty="0" err="1" smtClean="0"/>
              <a:t>telegiornale</a:t>
            </a:r>
            <a:r>
              <a:rPr lang="es-ES_tradnl" dirty="0" smtClean="0"/>
              <a:t> e per </a:t>
            </a:r>
            <a:r>
              <a:rPr lang="es-ES_tradnl" dirty="0" err="1" smtClean="0"/>
              <a:t>questo</a:t>
            </a:r>
            <a:r>
              <a:rPr lang="es-ES_tradnl" dirty="0" smtClean="0"/>
              <a:t> </a:t>
            </a:r>
            <a:r>
              <a:rPr lang="es-ES_tradnl" dirty="0" err="1" smtClean="0"/>
              <a:t>voglio</a:t>
            </a:r>
            <a:r>
              <a:rPr lang="es-ES_tradnl" dirty="0" smtClean="0"/>
              <a:t> </a:t>
            </a:r>
            <a:r>
              <a:rPr lang="es-ES_tradnl" dirty="0" err="1" smtClean="0"/>
              <a:t>rallegrare</a:t>
            </a:r>
            <a:r>
              <a:rPr lang="es-ES_tradnl" dirty="0" smtClean="0"/>
              <a:t> i </a:t>
            </a:r>
            <a:r>
              <a:rPr lang="es-ES_tradnl" dirty="0" err="1" smtClean="0"/>
              <a:t>miei</a:t>
            </a:r>
            <a:r>
              <a:rPr lang="es-ES_tradnl" dirty="0" smtClean="0"/>
              <a:t> </a:t>
            </a:r>
            <a:r>
              <a:rPr lang="es-ES_tradnl" dirty="0" err="1" smtClean="0"/>
              <a:t>amici</a:t>
            </a:r>
            <a:r>
              <a:rPr lang="es-ES_tradnl" dirty="0" smtClean="0"/>
              <a:t> con </a:t>
            </a:r>
            <a:r>
              <a:rPr lang="es-ES_tradnl" dirty="0" err="1" smtClean="0"/>
              <a:t>il</a:t>
            </a:r>
            <a:r>
              <a:rPr lang="es-ES_tradnl" dirty="0" smtClean="0"/>
              <a:t> </a:t>
            </a:r>
            <a:r>
              <a:rPr lang="es-ES_tradnl" dirty="0" err="1" smtClean="0"/>
              <a:t>mio</a:t>
            </a:r>
            <a:r>
              <a:rPr lang="es-ES_tradnl" dirty="0" smtClean="0"/>
              <a:t> blog.</a:t>
            </a:r>
            <a:endParaRPr lang="en-GB" dirty="0"/>
          </a:p>
          <a:p>
            <a:r>
              <a:rPr lang="es-ES_tradnl" dirty="0"/>
              <a:t> </a:t>
            </a:r>
            <a:endParaRPr lang="en-GB" dirty="0"/>
          </a:p>
          <a:p>
            <a:r>
              <a:rPr lang="es-ES_tradnl" dirty="0"/>
              <a:t>4</a:t>
            </a:r>
            <a:endParaRPr lang="en-GB" dirty="0"/>
          </a:p>
          <a:p>
            <a:r>
              <a:rPr lang="es-ES_tradnl" dirty="0" smtClean="0"/>
              <a:t>Per me </a:t>
            </a:r>
            <a:r>
              <a:rPr lang="es-ES_tradnl" dirty="0" err="1" smtClean="0"/>
              <a:t>Youtube</a:t>
            </a:r>
            <a:r>
              <a:rPr lang="es-ES_tradnl" dirty="0" smtClean="0"/>
              <a:t> é </a:t>
            </a:r>
            <a:r>
              <a:rPr lang="es-ES_tradnl" dirty="0" err="1" smtClean="0"/>
              <a:t>incredibile</a:t>
            </a:r>
            <a:r>
              <a:rPr lang="es-ES_tradnl" dirty="0" smtClean="0"/>
              <a:t>. Se </a:t>
            </a:r>
            <a:r>
              <a:rPr lang="es-ES_tradnl" dirty="0" err="1" smtClean="0"/>
              <a:t>voglio</a:t>
            </a:r>
            <a:r>
              <a:rPr lang="es-ES_tradnl" dirty="0" smtClean="0"/>
              <a:t> </a:t>
            </a:r>
            <a:r>
              <a:rPr lang="es-ES_tradnl" dirty="0" err="1" smtClean="0"/>
              <a:t>ascoltare</a:t>
            </a:r>
            <a:r>
              <a:rPr lang="es-ES_tradnl" dirty="0" smtClean="0"/>
              <a:t> música, </a:t>
            </a:r>
            <a:r>
              <a:rPr lang="es-ES_tradnl" dirty="0" err="1" smtClean="0"/>
              <a:t>posso</a:t>
            </a:r>
            <a:r>
              <a:rPr lang="es-ES_tradnl" dirty="0" smtClean="0"/>
              <a:t> </a:t>
            </a:r>
            <a:r>
              <a:rPr lang="es-ES_tradnl" dirty="0" err="1" smtClean="0"/>
              <a:t>farlo</a:t>
            </a:r>
            <a:r>
              <a:rPr lang="es-ES_tradnl" dirty="0" smtClean="0"/>
              <a:t>. Se cerco </a:t>
            </a:r>
            <a:r>
              <a:rPr lang="es-ES_tradnl" dirty="0" err="1" smtClean="0"/>
              <a:t>informazioni</a:t>
            </a:r>
            <a:r>
              <a:rPr lang="es-ES_tradnl" dirty="0" smtClean="0"/>
              <a:t> su come </a:t>
            </a:r>
            <a:r>
              <a:rPr lang="es-ES_tradnl" dirty="0" err="1" smtClean="0"/>
              <a:t>funzioni</a:t>
            </a:r>
            <a:r>
              <a:rPr lang="es-ES_tradnl" dirty="0" smtClean="0"/>
              <a:t> </a:t>
            </a:r>
            <a:r>
              <a:rPr lang="es-ES_tradnl" dirty="0" err="1" smtClean="0"/>
              <a:t>qualcosa</a:t>
            </a:r>
            <a:r>
              <a:rPr lang="es-ES_tradnl" dirty="0" smtClean="0"/>
              <a:t>, </a:t>
            </a:r>
            <a:r>
              <a:rPr lang="es-ES_tradnl" dirty="0" err="1" smtClean="0"/>
              <a:t>posso</a:t>
            </a:r>
            <a:r>
              <a:rPr lang="es-ES_tradnl" dirty="0" smtClean="0"/>
              <a:t> </a:t>
            </a:r>
            <a:r>
              <a:rPr lang="es-ES_tradnl" dirty="0" err="1" smtClean="0"/>
              <a:t>farlo</a:t>
            </a:r>
            <a:r>
              <a:rPr lang="es-ES_tradnl" dirty="0" smtClean="0"/>
              <a:t>. Se </a:t>
            </a:r>
            <a:r>
              <a:rPr lang="es-ES_tradnl" dirty="0" err="1" smtClean="0"/>
              <a:t>voglio</a:t>
            </a:r>
            <a:r>
              <a:rPr lang="es-ES_tradnl" dirty="0" smtClean="0"/>
              <a:t> guardare video </a:t>
            </a:r>
            <a:r>
              <a:rPr lang="es-ES_tradnl" dirty="0" err="1" smtClean="0"/>
              <a:t>divertenti</a:t>
            </a:r>
            <a:r>
              <a:rPr lang="es-ES_tradnl" dirty="0" smtClean="0"/>
              <a:t>, </a:t>
            </a:r>
            <a:r>
              <a:rPr lang="es-ES_tradnl" dirty="0" err="1" smtClean="0"/>
              <a:t>devo</a:t>
            </a:r>
            <a:r>
              <a:rPr lang="es-ES_tradnl" dirty="0" smtClean="0"/>
              <a:t> solo </a:t>
            </a:r>
            <a:r>
              <a:rPr lang="es-ES_tradnl" dirty="0" err="1" smtClean="0"/>
              <a:t>cercarli</a:t>
            </a:r>
            <a:r>
              <a:rPr lang="es-ES_tradnl" dirty="0" smtClean="0"/>
              <a:t>.</a:t>
            </a:r>
            <a:endParaRPr lang="en-GB" dirty="0"/>
          </a:p>
          <a:p>
            <a:endParaRPr lang="it-IT" dirty="0"/>
          </a:p>
        </p:txBody>
      </p:sp>
    </p:spTree>
    <p:extLst>
      <p:ext uri="{BB962C8B-B14F-4D97-AF65-F5344CB8AC3E}">
        <p14:creationId xmlns:p14="http://schemas.microsoft.com/office/powerpoint/2010/main" val="3746622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Verbi con preposizioni</a:t>
            </a:r>
            <a:endParaRPr lang="it-IT" dirty="0"/>
          </a:p>
        </p:txBody>
      </p:sp>
      <p:sp>
        <p:nvSpPr>
          <p:cNvPr id="3" name="Content Placeholder 2"/>
          <p:cNvSpPr>
            <a:spLocks noGrp="1"/>
          </p:cNvSpPr>
          <p:nvPr>
            <p:ph idx="1"/>
          </p:nvPr>
        </p:nvSpPr>
        <p:spPr/>
        <p:txBody>
          <a:bodyPr/>
          <a:lstStyle/>
          <a:p>
            <a:pPr marL="0" indent="0">
              <a:buNone/>
            </a:pPr>
            <a:r>
              <a:rPr lang="it-IT" dirty="0" smtClean="0"/>
              <a:t>Alcuni verbi in Italiano devono essere seguiti da </a:t>
            </a:r>
            <a:r>
              <a:rPr lang="it-IT" b="1" i="1" u="sng" dirty="0" smtClean="0"/>
              <a:t>preposizioni </a:t>
            </a:r>
            <a:r>
              <a:rPr lang="it-IT" dirty="0" smtClean="0"/>
              <a:t>quando seguiti da un altro verbo. Impara i seguenti verbi a memoria:</a:t>
            </a:r>
          </a:p>
          <a:p>
            <a:pPr marL="0" indent="0">
              <a:buNone/>
            </a:pPr>
            <a:r>
              <a:rPr lang="it-IT" dirty="0" smtClean="0"/>
              <a:t>Iniziare a – to begin to</a:t>
            </a:r>
          </a:p>
          <a:p>
            <a:pPr marL="0" indent="0">
              <a:buNone/>
            </a:pPr>
            <a:r>
              <a:rPr lang="it-IT" dirty="0" smtClean="0"/>
              <a:t>Aiutare a – to help to</a:t>
            </a:r>
          </a:p>
          <a:p>
            <a:pPr marL="0" indent="0">
              <a:buNone/>
            </a:pPr>
            <a:r>
              <a:rPr lang="it-IT" dirty="0" smtClean="0"/>
              <a:t>Provare a – to try to</a:t>
            </a:r>
          </a:p>
          <a:p>
            <a:pPr marL="0" indent="0">
              <a:buNone/>
            </a:pPr>
            <a:r>
              <a:rPr lang="it-IT" dirty="0" smtClean="0"/>
              <a:t>Smettere di – to stop doing</a:t>
            </a:r>
          </a:p>
          <a:p>
            <a:pPr marL="0" indent="0">
              <a:buNone/>
            </a:pPr>
            <a:r>
              <a:rPr lang="it-IT" dirty="0" smtClean="0"/>
              <a:t>Insistere su – to insist on </a:t>
            </a:r>
          </a:p>
          <a:p>
            <a:pPr marL="0" indent="0">
              <a:buNone/>
            </a:pPr>
            <a:r>
              <a:rPr lang="it-IT" dirty="0" smtClean="0"/>
              <a:t>Sognare di – to dream of </a:t>
            </a:r>
          </a:p>
          <a:p>
            <a:pPr marL="0" indent="0">
              <a:buNone/>
            </a:pPr>
            <a:endParaRPr lang="it-IT" dirty="0"/>
          </a:p>
        </p:txBody>
      </p:sp>
      <p:sp>
        <p:nvSpPr>
          <p:cNvPr id="4" name="TextBox 3"/>
          <p:cNvSpPr txBox="1"/>
          <p:nvPr/>
        </p:nvSpPr>
        <p:spPr>
          <a:xfrm>
            <a:off x="7067775" y="3065295"/>
            <a:ext cx="3264049" cy="1785104"/>
          </a:xfrm>
          <a:prstGeom prst="rect">
            <a:avLst/>
          </a:prstGeom>
          <a:noFill/>
        </p:spPr>
        <p:txBody>
          <a:bodyPr wrap="square" rtlCol="0">
            <a:spAutoFit/>
          </a:bodyPr>
          <a:lstStyle/>
          <a:p>
            <a:r>
              <a:rPr lang="it-IT" sz="2000" b="1" dirty="0" smtClean="0"/>
              <a:t>Other useful verbs:</a:t>
            </a:r>
          </a:p>
          <a:p>
            <a:endParaRPr lang="it-IT" dirty="0" smtClean="0"/>
          </a:p>
          <a:p>
            <a:r>
              <a:rPr lang="it-IT" dirty="0" smtClean="0"/>
              <a:t>Ho appena + past participle  </a:t>
            </a:r>
          </a:p>
          <a:p>
            <a:r>
              <a:rPr lang="it-IT" dirty="0" smtClean="0"/>
              <a:t>I have just + part participle</a:t>
            </a:r>
          </a:p>
          <a:p>
            <a:endParaRPr lang="it-IT" dirty="0"/>
          </a:p>
          <a:p>
            <a:endParaRPr lang="it-IT" dirty="0"/>
          </a:p>
        </p:txBody>
      </p:sp>
    </p:spTree>
    <p:extLst>
      <p:ext uri="{BB962C8B-B14F-4D97-AF65-F5344CB8AC3E}">
        <p14:creationId xmlns:p14="http://schemas.microsoft.com/office/powerpoint/2010/main" val="2026146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Translate - higher</a:t>
            </a:r>
            <a:endParaRPr lang="it-IT" dirty="0"/>
          </a:p>
        </p:txBody>
      </p:sp>
      <p:sp>
        <p:nvSpPr>
          <p:cNvPr id="3" name="Content Placeholder 2"/>
          <p:cNvSpPr>
            <a:spLocks noGrp="1"/>
          </p:cNvSpPr>
          <p:nvPr>
            <p:ph idx="1"/>
          </p:nvPr>
        </p:nvSpPr>
        <p:spPr/>
        <p:txBody>
          <a:bodyPr/>
          <a:lstStyle/>
          <a:p>
            <a:pPr marL="514350" indent="-514350">
              <a:buAutoNum type="arabicPeriod"/>
            </a:pPr>
            <a:r>
              <a:rPr lang="it-IT" b="1" dirty="0" smtClean="0"/>
              <a:t>I have stopped </a:t>
            </a:r>
            <a:r>
              <a:rPr lang="it-IT" dirty="0" smtClean="0"/>
              <a:t>using Instagram</a:t>
            </a:r>
          </a:p>
          <a:p>
            <a:pPr marL="514350" indent="-514350">
              <a:buAutoNum type="arabicPeriod"/>
            </a:pPr>
            <a:r>
              <a:rPr lang="it-IT" b="1" dirty="0" smtClean="0"/>
              <a:t>He is trying to </a:t>
            </a:r>
            <a:r>
              <a:rPr lang="it-IT" dirty="0" smtClean="0"/>
              <a:t>talk to his family in France</a:t>
            </a:r>
          </a:p>
          <a:p>
            <a:pPr marL="514350" indent="-514350">
              <a:buAutoNum type="arabicPeriod"/>
            </a:pPr>
            <a:r>
              <a:rPr lang="it-IT" b="1" dirty="0" smtClean="0"/>
              <a:t>We’ve just</a:t>
            </a:r>
            <a:r>
              <a:rPr lang="it-IT" dirty="0" smtClean="0"/>
              <a:t> chatted to our friends who live in Rome</a:t>
            </a:r>
          </a:p>
          <a:p>
            <a:pPr marL="514350" indent="-514350">
              <a:buAutoNum type="arabicPeriod"/>
            </a:pPr>
            <a:r>
              <a:rPr lang="it-IT" dirty="0" smtClean="0"/>
              <a:t>His dad </a:t>
            </a:r>
            <a:r>
              <a:rPr lang="it-IT" b="1" dirty="0" smtClean="0"/>
              <a:t>insists on </a:t>
            </a:r>
            <a:r>
              <a:rPr lang="it-IT" dirty="0" smtClean="0"/>
              <a:t>turning off the computer before nine o’clock</a:t>
            </a:r>
          </a:p>
          <a:p>
            <a:pPr marL="514350" indent="-514350">
              <a:buAutoNum type="arabicPeriod"/>
            </a:pPr>
            <a:r>
              <a:rPr lang="it-IT" b="1" dirty="0" smtClean="0"/>
              <a:t>I have dreamt of </a:t>
            </a:r>
            <a:r>
              <a:rPr lang="it-IT" dirty="0" smtClean="0"/>
              <a:t>buying a new mobile</a:t>
            </a:r>
            <a:endParaRPr lang="it-IT" dirty="0"/>
          </a:p>
        </p:txBody>
      </p:sp>
    </p:spTree>
    <p:extLst>
      <p:ext uri="{BB962C8B-B14F-4D97-AF65-F5344CB8AC3E}">
        <p14:creationId xmlns:p14="http://schemas.microsoft.com/office/powerpoint/2010/main" val="13171807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ular Callout 4"/>
          <p:cNvSpPr/>
          <p:nvPr/>
        </p:nvSpPr>
        <p:spPr>
          <a:xfrm>
            <a:off x="724348" y="3539266"/>
            <a:ext cx="8052996" cy="849854"/>
          </a:xfrm>
          <a:prstGeom prst="wedgeRoundRectCallout">
            <a:avLst>
              <a:gd name="adj1" fmla="val -50643"/>
              <a:gd name="adj2" fmla="val 140728"/>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le 1"/>
          <p:cNvSpPr>
            <a:spLocks noGrp="1"/>
          </p:cNvSpPr>
          <p:nvPr>
            <p:ph type="title"/>
          </p:nvPr>
        </p:nvSpPr>
        <p:spPr/>
        <p:txBody>
          <a:bodyPr/>
          <a:lstStyle/>
          <a:p>
            <a:endParaRPr lang="it-IT"/>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31816221"/>
              </p:ext>
            </p:extLst>
          </p:nvPr>
        </p:nvGraphicFramePr>
        <p:xfrm>
          <a:off x="724348" y="393597"/>
          <a:ext cx="10629452" cy="2594181"/>
        </p:xfrm>
        <a:graphic>
          <a:graphicData uri="http://schemas.openxmlformats.org/drawingml/2006/table">
            <a:tbl>
              <a:tblPr firstRow="1" bandRow="1">
                <a:tableStyleId>{5C22544A-7EE6-4342-B048-85BDC9FD1C3A}</a:tableStyleId>
              </a:tblPr>
              <a:tblGrid>
                <a:gridCol w="5314726"/>
                <a:gridCol w="5314726"/>
              </a:tblGrid>
              <a:tr h="433483">
                <a:tc>
                  <a:txBody>
                    <a:bodyPr/>
                    <a:lstStyle/>
                    <a:p>
                      <a:pPr algn="ctr"/>
                      <a:r>
                        <a:rPr lang="it-IT" sz="3600" dirty="0" smtClean="0"/>
                        <a:t>Effetti positivi</a:t>
                      </a:r>
                      <a:endParaRPr lang="it-IT" sz="3600" dirty="0"/>
                    </a:p>
                  </a:txBody>
                  <a:tcPr/>
                </a:tc>
                <a:tc>
                  <a:txBody>
                    <a:bodyPr/>
                    <a:lstStyle/>
                    <a:p>
                      <a:pPr algn="ctr"/>
                      <a:r>
                        <a:rPr lang="it-IT" sz="3600" dirty="0" smtClean="0"/>
                        <a:t>Effetti negativi</a:t>
                      </a:r>
                      <a:endParaRPr lang="it-IT" sz="3600" dirty="0"/>
                    </a:p>
                  </a:txBody>
                  <a:tcPr/>
                </a:tc>
              </a:tr>
              <a:tr h="1954101">
                <a:tc>
                  <a:txBody>
                    <a:bodyPr/>
                    <a:lstStyle/>
                    <a:p>
                      <a:r>
                        <a:rPr lang="it-IT" dirty="0" smtClean="0"/>
                        <a:t>É</a:t>
                      </a:r>
                      <a:r>
                        <a:rPr lang="it-IT" baseline="0" dirty="0" smtClean="0"/>
                        <a:t> facile contattare gli amici</a:t>
                      </a:r>
                      <a:endParaRPr lang="it-IT" dirty="0"/>
                    </a:p>
                  </a:txBody>
                  <a:tcPr/>
                </a:tc>
                <a:tc>
                  <a:txBody>
                    <a:bodyPr/>
                    <a:lstStyle/>
                    <a:p>
                      <a:r>
                        <a:rPr lang="it-IT" dirty="0" smtClean="0"/>
                        <a:t>Effetto negativo sullo studio</a:t>
                      </a:r>
                      <a:endParaRPr lang="it-IT" dirty="0"/>
                    </a:p>
                  </a:txBody>
                  <a:tcPr/>
                </a:tc>
              </a:tr>
            </a:tbl>
          </a:graphicData>
        </a:graphic>
      </p:graphicFrame>
      <p:sp>
        <p:nvSpPr>
          <p:cNvPr id="3" name="TextBox 2"/>
          <p:cNvSpPr txBox="1"/>
          <p:nvPr/>
        </p:nvSpPr>
        <p:spPr>
          <a:xfrm>
            <a:off x="838200" y="3539266"/>
            <a:ext cx="7939144" cy="830997"/>
          </a:xfrm>
          <a:prstGeom prst="rect">
            <a:avLst/>
          </a:prstGeom>
          <a:noFill/>
        </p:spPr>
        <p:txBody>
          <a:bodyPr wrap="square" rtlCol="0">
            <a:spAutoFit/>
          </a:bodyPr>
          <a:lstStyle/>
          <a:p>
            <a:pPr algn="ctr"/>
            <a:r>
              <a:rPr lang="it-IT" sz="2400" dirty="0" smtClean="0"/>
              <a:t>Credo che le reti sociali siano fantastiche perché é facile contattare gli amici / puoi contattare gli amici facilmente</a:t>
            </a:r>
            <a:endParaRPr lang="it-IT" sz="2400" dirty="0"/>
          </a:p>
        </p:txBody>
      </p:sp>
      <p:sp>
        <p:nvSpPr>
          <p:cNvPr id="6" name="TextBox 5"/>
          <p:cNvSpPr txBox="1"/>
          <p:nvPr/>
        </p:nvSpPr>
        <p:spPr>
          <a:xfrm>
            <a:off x="2980764" y="4921751"/>
            <a:ext cx="7939144" cy="830997"/>
          </a:xfrm>
          <a:prstGeom prst="rect">
            <a:avLst/>
          </a:prstGeom>
          <a:noFill/>
        </p:spPr>
        <p:txBody>
          <a:bodyPr wrap="square" rtlCol="0">
            <a:spAutoFit/>
          </a:bodyPr>
          <a:lstStyle/>
          <a:p>
            <a:pPr algn="ctr"/>
            <a:r>
              <a:rPr lang="it-IT" sz="2400" dirty="0" smtClean="0"/>
              <a:t>Si, peró hanno un effetto negativo sugli studi e gli studi sono piú importanti. </a:t>
            </a:r>
            <a:endParaRPr lang="it-IT" sz="2400" dirty="0"/>
          </a:p>
        </p:txBody>
      </p:sp>
      <p:sp>
        <p:nvSpPr>
          <p:cNvPr id="7" name="Rounded Rectangular Callout 6"/>
          <p:cNvSpPr/>
          <p:nvPr/>
        </p:nvSpPr>
        <p:spPr>
          <a:xfrm>
            <a:off x="2980764" y="4902894"/>
            <a:ext cx="8052996" cy="849854"/>
          </a:xfrm>
          <a:prstGeom prst="wedgeRoundRectCallout">
            <a:avLst>
              <a:gd name="adj1" fmla="val 56559"/>
              <a:gd name="adj2" fmla="val 121741"/>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316642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05896"/>
            <a:ext cx="10515600" cy="1325563"/>
          </a:xfrm>
        </p:spPr>
        <p:txBody>
          <a:bodyPr>
            <a:normAutofit/>
          </a:bodyPr>
          <a:lstStyle/>
          <a:p>
            <a:pPr algn="ctr"/>
            <a:r>
              <a:rPr lang="it-IT" sz="7200" b="1" dirty="0" smtClean="0"/>
              <a:t>Dictation - Translation</a:t>
            </a:r>
            <a:endParaRPr lang="it-IT" sz="7200" b="1" dirty="0"/>
          </a:p>
        </p:txBody>
      </p:sp>
    </p:spTree>
    <p:extLst>
      <p:ext uri="{BB962C8B-B14F-4D97-AF65-F5344CB8AC3E}">
        <p14:creationId xmlns:p14="http://schemas.microsoft.com/office/powerpoint/2010/main" val="29851040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46008"/>
            <a:ext cx="10515600" cy="1325563"/>
          </a:xfrm>
        </p:spPr>
        <p:txBody>
          <a:bodyPr>
            <a:normAutofit fontScale="90000"/>
          </a:bodyPr>
          <a:lstStyle/>
          <a:p>
            <a:r>
              <a:rPr lang="it-IT" dirty="0" smtClean="0"/>
              <a:t>Usando le idee dalle precedenti attivitá, scrivi un articolo sui vantaggi e gli svantaggi delle reti sociali. Scrivi circa 100-130 parole.</a:t>
            </a:r>
            <a:endParaRPr lang="it-IT" dirty="0"/>
          </a:p>
        </p:txBody>
      </p:sp>
    </p:spTree>
    <p:extLst>
      <p:ext uri="{BB962C8B-B14F-4D97-AF65-F5344CB8AC3E}">
        <p14:creationId xmlns:p14="http://schemas.microsoft.com/office/powerpoint/2010/main" val="20402808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1305" y="2288055"/>
            <a:ext cx="10515600" cy="1325563"/>
          </a:xfrm>
        </p:spPr>
        <p:txBody>
          <a:bodyPr>
            <a:normAutofit fontScale="90000"/>
          </a:bodyPr>
          <a:lstStyle/>
          <a:p>
            <a:r>
              <a:rPr lang="it-IT" sz="4900" b="1" dirty="0" smtClean="0"/>
              <a:t>Traduzione</a:t>
            </a:r>
            <a:br>
              <a:rPr lang="it-IT" sz="4900" b="1" dirty="0" smtClean="0"/>
            </a:br>
            <a:r>
              <a:rPr lang="it-IT" dirty="0" smtClean="0"/>
              <a:t/>
            </a:r>
            <a:br>
              <a:rPr lang="it-IT" dirty="0" smtClean="0"/>
            </a:br>
            <a:r>
              <a:rPr lang="it-IT" dirty="0" smtClean="0"/>
              <a:t>Le reti sociali hanno molti vantaggi per chi le utilizza ma ci sono anche dei rischi. Il vantaggio principale é che si ha l’opportunitá di parlare con amici continuamente senza dover uscire di casa. Comunque, quando gli adolescenti passano troppo tempo sulle reti, il livello del loro lavoro scolastico diventa sempre piú basso.</a:t>
            </a:r>
            <a:endParaRPr lang="it-IT" dirty="0"/>
          </a:p>
        </p:txBody>
      </p:sp>
    </p:spTree>
    <p:extLst>
      <p:ext uri="{BB962C8B-B14F-4D97-AF65-F5344CB8AC3E}">
        <p14:creationId xmlns:p14="http://schemas.microsoft.com/office/powerpoint/2010/main" val="2130186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1534</TotalTime>
  <Words>418</Words>
  <Application>Microsoft Office PowerPoint</Application>
  <PresentationFormat>Widescreen</PresentationFormat>
  <Paragraphs>61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Translate</vt:lpstr>
      <vt:lpstr>Listen to four people (1-4) talking about social media. Choose the correct answer. </vt:lpstr>
      <vt:lpstr>Listening script</vt:lpstr>
      <vt:lpstr>Verbi con preposizioni</vt:lpstr>
      <vt:lpstr>Translate - higher</vt:lpstr>
      <vt:lpstr>PowerPoint Presentation</vt:lpstr>
      <vt:lpstr>Dictation - Translation</vt:lpstr>
      <vt:lpstr>Usando le idee dalle precedenti attivitá, scrivi un articolo sui vantaggi e gli svantaggi delle reti sociali. Scrivi circa 100-130 parole.</vt:lpstr>
      <vt:lpstr>Traduzione  Le reti sociali hanno molti vantaggi per chi le utilizza ma ci sono anche dei rischi. Il vantaggio principale é che si ha l’opportunitá di parlare con amici continuamente senza dover uscire di casa. Comunque, quando gli adolescenti passano troppo tempo sulle reti, il livello del loro lavoro scolastico diventa sempre piú basso.</vt:lpstr>
      <vt:lpstr>Parole chiave – vantaggi e svantaggi  Ci permette di/ci permettono di (followed by infinitive) – it allows us to…  Qualunque parte del mondo – everywhere in the world  é possibile usarli – it is possible to use them…  ci mette in contatto/ci mettono in conatto - …  riallacciare i contatti con – reconnect with  Ho perso le tracce di – I’ve lost contact with/I am not in contact anymore with  La perdita della privacy –   Tutti condividono tutto della propria vita -  </vt:lpstr>
    </vt:vector>
  </TitlesOfParts>
  <Company>RM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Translate</dc:title>
  <dc:creator>Andrea Mossoni</dc:creator>
  <cp:lastModifiedBy>Andrea Mossoni</cp:lastModifiedBy>
  <cp:revision>12</cp:revision>
  <dcterms:created xsi:type="dcterms:W3CDTF">2017-11-20T17:28:49Z</dcterms:created>
  <dcterms:modified xsi:type="dcterms:W3CDTF">2017-11-23T11:24:47Z</dcterms:modified>
</cp:coreProperties>
</file>