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4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5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1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3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1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0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4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57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00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5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901F-1762-44C3-ABFC-10C85009B406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567D-1584-4A2C-9D6C-884EEC52B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7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cosa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fare per </a:t>
            </a:r>
            <a:r>
              <a:rPr lang="en-GB" dirty="0" err="1" smtClean="0"/>
              <a:t>tenersi</a:t>
            </a:r>
            <a:r>
              <a:rPr lang="en-GB" dirty="0" smtClean="0"/>
              <a:t> in forma?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5" y="332656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 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sz="4400" dirty="0" smtClean="0">
                <a:solidFill>
                  <a:srgbClr val="FF0000"/>
                </a:solidFill>
              </a:rPr>
              <a:t>Non </a:t>
            </a:r>
            <a:r>
              <a:rPr lang="en-GB" sz="4400" dirty="0" err="1" smtClean="0">
                <a:solidFill>
                  <a:srgbClr val="FF0000"/>
                </a:solidFill>
              </a:rPr>
              <a:t>si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deve</a:t>
            </a:r>
            <a:r>
              <a:rPr lang="en-GB" sz="4400" dirty="0" smtClean="0">
                <a:solidFill>
                  <a:srgbClr val="FF0000"/>
                </a:solidFill>
              </a:rPr>
              <a:t> / non </a:t>
            </a:r>
            <a:r>
              <a:rPr lang="en-GB" sz="4400" dirty="0" err="1" smtClean="0">
                <a:solidFill>
                  <a:srgbClr val="FF0000"/>
                </a:solidFill>
              </a:rPr>
              <a:t>bisogna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1… </a:t>
            </a:r>
            <a:r>
              <a:rPr lang="en-GB" dirty="0" err="1" smtClean="0"/>
              <a:t>mangiare</a:t>
            </a:r>
            <a:r>
              <a:rPr lang="en-GB" dirty="0" smtClean="0"/>
              <a:t> </a:t>
            </a:r>
            <a:r>
              <a:rPr lang="en-GB" dirty="0" err="1" smtClean="0"/>
              <a:t>troppi</a:t>
            </a:r>
            <a:r>
              <a:rPr lang="en-GB" dirty="0" smtClean="0"/>
              <a:t> </a:t>
            </a:r>
            <a:r>
              <a:rPr lang="en-GB" dirty="0" err="1" smtClean="0"/>
              <a:t>dolci</a:t>
            </a:r>
            <a:r>
              <a:rPr lang="en-GB" dirty="0" smtClean="0"/>
              <a:t> o </a:t>
            </a:r>
            <a:r>
              <a:rPr lang="en-GB" dirty="0" err="1" smtClean="0"/>
              <a:t>caramelle</a:t>
            </a:r>
            <a:endParaRPr lang="en-GB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9" y="2234406"/>
            <a:ext cx="6951811" cy="371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2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…</a:t>
            </a:r>
            <a:r>
              <a:rPr lang="en-GB" dirty="0" err="1" smtClean="0"/>
              <a:t>mangiare</a:t>
            </a:r>
            <a:r>
              <a:rPr lang="en-GB" dirty="0" smtClean="0"/>
              <a:t> </a:t>
            </a:r>
            <a:r>
              <a:rPr lang="en-GB" dirty="0" err="1" smtClean="0"/>
              <a:t>troppi</a:t>
            </a:r>
            <a:r>
              <a:rPr lang="en-GB" dirty="0" smtClean="0"/>
              <a:t> </a:t>
            </a:r>
            <a:r>
              <a:rPr lang="en-GB" dirty="0" err="1" smtClean="0"/>
              <a:t>carboidrati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545855" cy="340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…</a:t>
            </a:r>
            <a:r>
              <a:rPr lang="en-GB" dirty="0" err="1" smtClean="0"/>
              <a:t>consumare</a:t>
            </a:r>
            <a:r>
              <a:rPr lang="en-GB" dirty="0" smtClean="0"/>
              <a:t> </a:t>
            </a:r>
            <a:r>
              <a:rPr lang="en-GB" dirty="0" err="1" smtClean="0"/>
              <a:t>troppi</a:t>
            </a:r>
            <a:r>
              <a:rPr lang="en-GB" dirty="0" smtClean="0"/>
              <a:t> </a:t>
            </a:r>
            <a:r>
              <a:rPr lang="en-GB" dirty="0" err="1" smtClean="0"/>
              <a:t>cibi</a:t>
            </a:r>
            <a:r>
              <a:rPr lang="en-GB" dirty="0" smtClean="0"/>
              <a:t> </a:t>
            </a:r>
            <a:r>
              <a:rPr lang="en-GB" dirty="0" err="1" smtClean="0"/>
              <a:t>grassi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Quanto</a:t>
            </a:r>
            <a:r>
              <a:rPr lang="en-GB" dirty="0" smtClean="0"/>
              <a:t> </a:t>
            </a:r>
            <a:r>
              <a:rPr lang="en-GB" dirty="0" err="1" smtClean="0"/>
              <a:t>spesso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Una </a:t>
            </a:r>
            <a:r>
              <a:rPr lang="en-GB" dirty="0" err="1" smtClean="0"/>
              <a:t>volta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settimana</a:t>
            </a:r>
            <a:r>
              <a:rPr lang="en-GB" dirty="0" smtClean="0"/>
              <a:t> – once a week</a:t>
            </a:r>
          </a:p>
          <a:p>
            <a:pPr marL="0" indent="0">
              <a:buNone/>
            </a:pPr>
            <a:r>
              <a:rPr lang="en-GB" dirty="0" smtClean="0"/>
              <a:t>Due / </a:t>
            </a:r>
            <a:r>
              <a:rPr lang="en-GB" dirty="0" err="1" smtClean="0"/>
              <a:t>tre</a:t>
            </a:r>
            <a:r>
              <a:rPr lang="en-GB" dirty="0" smtClean="0"/>
              <a:t> volt</a:t>
            </a:r>
            <a:r>
              <a:rPr lang="en-GB" b="1" u="sng" dirty="0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settimana</a:t>
            </a:r>
            <a:r>
              <a:rPr lang="en-GB" dirty="0" smtClean="0"/>
              <a:t> – twice / three times a week </a:t>
            </a:r>
          </a:p>
          <a:p>
            <a:pPr marL="0" indent="0">
              <a:buNone/>
            </a:pPr>
            <a:r>
              <a:rPr lang="en-GB" dirty="0" err="1" smtClean="0"/>
              <a:t>Ogni</a:t>
            </a:r>
            <a:r>
              <a:rPr lang="en-GB" dirty="0" smtClean="0"/>
              <a:t> </a:t>
            </a:r>
            <a:r>
              <a:rPr lang="en-GB" dirty="0" err="1" smtClean="0"/>
              <a:t>giorno</a:t>
            </a:r>
            <a:r>
              <a:rPr lang="en-GB" dirty="0" smtClean="0"/>
              <a:t> – every day</a:t>
            </a:r>
          </a:p>
          <a:p>
            <a:pPr marL="0" indent="0">
              <a:buNone/>
            </a:pPr>
            <a:r>
              <a:rPr lang="en-GB" dirty="0" err="1" smtClean="0"/>
              <a:t>Ogni</a:t>
            </a:r>
            <a:r>
              <a:rPr lang="en-GB" dirty="0" smtClean="0"/>
              <a:t> weekend – every weekend </a:t>
            </a:r>
          </a:p>
          <a:p>
            <a:pPr marL="0" indent="0">
              <a:buNone/>
            </a:pPr>
            <a:r>
              <a:rPr lang="en-GB" dirty="0" err="1" smtClean="0"/>
              <a:t>D’estate</a:t>
            </a:r>
            <a:r>
              <a:rPr lang="en-GB" dirty="0" smtClean="0"/>
              <a:t> – in the summer</a:t>
            </a:r>
          </a:p>
          <a:p>
            <a:pPr marL="0" indent="0">
              <a:buNone/>
            </a:pPr>
            <a:r>
              <a:rPr lang="en-GB" dirty="0" err="1" smtClean="0"/>
              <a:t>D’inverno</a:t>
            </a:r>
            <a:r>
              <a:rPr lang="en-GB" dirty="0" smtClean="0"/>
              <a:t> – in the winter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 </a:t>
            </a:r>
            <a:r>
              <a:rPr lang="en-GB" dirty="0" err="1" smtClean="0"/>
              <a:t>tenersi</a:t>
            </a:r>
            <a:r>
              <a:rPr lang="en-GB" dirty="0" smtClean="0"/>
              <a:t> in forma,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01000" cy="518457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Per </a:t>
            </a:r>
            <a:r>
              <a:rPr lang="en-GB" dirty="0" err="1" smtClean="0"/>
              <a:t>tenersi</a:t>
            </a:r>
            <a:r>
              <a:rPr lang="en-GB" dirty="0" smtClean="0"/>
              <a:t> in forma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fare </a:t>
            </a:r>
            <a:r>
              <a:rPr lang="en-GB" dirty="0" err="1" smtClean="0"/>
              <a:t>almeno</a:t>
            </a:r>
            <a:r>
              <a:rPr lang="en-GB" dirty="0" smtClean="0"/>
              <a:t> 30 </a:t>
            </a:r>
            <a:r>
              <a:rPr lang="en-GB" dirty="0" err="1" smtClean="0"/>
              <a:t>minuti</a:t>
            </a:r>
            <a:r>
              <a:rPr lang="en-GB" dirty="0" smtClean="0"/>
              <a:t> di sport al </a:t>
            </a:r>
            <a:r>
              <a:rPr lang="en-GB" dirty="0" err="1" smtClean="0"/>
              <a:t>giorno</a:t>
            </a:r>
            <a:r>
              <a:rPr lang="en-GB" dirty="0" smtClean="0"/>
              <a:t>, per </a:t>
            </a:r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faccio</a:t>
            </a:r>
            <a:r>
              <a:rPr lang="en-GB" dirty="0" smtClean="0"/>
              <a:t> footing e </a:t>
            </a:r>
            <a:r>
              <a:rPr lang="en-GB" dirty="0" err="1" smtClean="0"/>
              <a:t>gioco</a:t>
            </a:r>
            <a:r>
              <a:rPr lang="en-GB" dirty="0" smtClean="0"/>
              <a:t> a </a:t>
            </a:r>
            <a:r>
              <a:rPr lang="en-GB" dirty="0" err="1" smtClean="0"/>
              <a:t>calcio</a:t>
            </a:r>
            <a:r>
              <a:rPr lang="en-GB" dirty="0" smtClean="0"/>
              <a:t> due volte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settimana</a:t>
            </a:r>
            <a:r>
              <a:rPr lang="en-GB" dirty="0" smtClean="0"/>
              <a:t>. Si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mangiare</a:t>
            </a:r>
            <a:r>
              <a:rPr lang="en-GB" dirty="0"/>
              <a:t> </a:t>
            </a:r>
            <a:r>
              <a:rPr lang="en-GB" dirty="0" err="1"/>
              <a:t>sano</a:t>
            </a:r>
            <a:r>
              <a:rPr lang="en-GB" dirty="0"/>
              <a:t>– </a:t>
            </a:r>
            <a:r>
              <a:rPr lang="en-GB" dirty="0" err="1" smtClean="0"/>
              <a:t>io</a:t>
            </a:r>
            <a:r>
              <a:rPr lang="en-GB" dirty="0" smtClean="0"/>
              <a:t> </a:t>
            </a:r>
            <a:r>
              <a:rPr lang="en-GB" dirty="0" err="1" smtClean="0"/>
              <a:t>cerco</a:t>
            </a:r>
            <a:r>
              <a:rPr lang="en-GB" dirty="0" smtClean="0"/>
              <a:t> di </a:t>
            </a:r>
            <a:r>
              <a:rPr lang="en-GB" dirty="0" err="1" smtClean="0"/>
              <a:t>mangiare</a:t>
            </a:r>
            <a:r>
              <a:rPr lang="en-GB" dirty="0" smtClean="0"/>
              <a:t> </a:t>
            </a:r>
            <a:r>
              <a:rPr lang="en-GB" dirty="0" err="1" smtClean="0"/>
              <a:t>frutta</a:t>
            </a:r>
            <a:r>
              <a:rPr lang="en-GB" dirty="0" smtClean="0"/>
              <a:t> e </a:t>
            </a:r>
            <a:r>
              <a:rPr lang="en-GB" dirty="0" err="1" smtClean="0"/>
              <a:t>verdura</a:t>
            </a:r>
            <a:r>
              <a:rPr lang="en-GB" dirty="0" smtClean="0"/>
              <a:t> </a:t>
            </a:r>
            <a:r>
              <a:rPr lang="en-GB" dirty="0" err="1" smtClean="0"/>
              <a:t>ogni</a:t>
            </a:r>
            <a:r>
              <a:rPr lang="en-GB" dirty="0" smtClean="0"/>
              <a:t> </a:t>
            </a:r>
            <a:r>
              <a:rPr lang="en-GB" dirty="0" err="1" smtClean="0"/>
              <a:t>giorno</a:t>
            </a:r>
            <a:r>
              <a:rPr lang="en-GB" dirty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bevo</a:t>
            </a:r>
            <a:r>
              <a:rPr lang="en-GB" dirty="0" smtClean="0"/>
              <a:t> </a:t>
            </a:r>
            <a:r>
              <a:rPr lang="en-GB" dirty="0" err="1" smtClean="0"/>
              <a:t>acqua</a:t>
            </a:r>
            <a:r>
              <a:rPr lang="en-GB" dirty="0" smtClean="0"/>
              <a:t>. Si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dormire</a:t>
            </a:r>
            <a:r>
              <a:rPr lang="en-GB" dirty="0" smtClean="0"/>
              <a:t> bene – </a:t>
            </a:r>
            <a:r>
              <a:rPr lang="en-GB" dirty="0" err="1" smtClean="0"/>
              <a:t>io</a:t>
            </a:r>
            <a:r>
              <a:rPr lang="en-GB" dirty="0" smtClean="0"/>
              <a:t> </a:t>
            </a:r>
            <a:r>
              <a:rPr lang="en-GB" dirty="0" err="1" smtClean="0"/>
              <a:t>dormo</a:t>
            </a:r>
            <a:r>
              <a:rPr lang="en-GB" dirty="0" smtClean="0"/>
              <a:t> 9 ore a </a:t>
            </a:r>
            <a:r>
              <a:rPr lang="en-GB" dirty="0" err="1" smtClean="0"/>
              <a:t>notte</a:t>
            </a:r>
            <a:r>
              <a:rPr lang="en-GB" dirty="0"/>
              <a:t> </a:t>
            </a:r>
            <a:r>
              <a:rPr lang="en-GB" dirty="0" err="1" smtClean="0"/>
              <a:t>dalle</a:t>
            </a:r>
            <a:r>
              <a:rPr lang="en-GB" dirty="0" smtClean="0"/>
              <a:t> </a:t>
            </a:r>
            <a:r>
              <a:rPr lang="en-GB" dirty="0" err="1" smtClean="0"/>
              <a:t>dieci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sette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r>
              <a:rPr lang="en-GB" dirty="0" smtClean="0"/>
              <a:t>Ma non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mangiare</a:t>
            </a:r>
            <a:r>
              <a:rPr lang="en-GB" dirty="0" smtClean="0"/>
              <a:t> </a:t>
            </a:r>
            <a:r>
              <a:rPr lang="en-GB" dirty="0" err="1" smtClean="0"/>
              <a:t>troppi</a:t>
            </a:r>
            <a:r>
              <a:rPr lang="en-GB" dirty="0" smtClean="0"/>
              <a:t> </a:t>
            </a:r>
            <a:r>
              <a:rPr lang="en-GB" dirty="0" err="1" smtClean="0"/>
              <a:t>dolci</a:t>
            </a:r>
            <a:r>
              <a:rPr lang="en-GB" dirty="0" smtClean="0"/>
              <a:t> o </a:t>
            </a:r>
            <a:r>
              <a:rPr lang="en-GB" dirty="0" err="1" smtClean="0"/>
              <a:t>cibi</a:t>
            </a:r>
            <a:r>
              <a:rPr lang="en-GB" dirty="0" smtClean="0"/>
              <a:t> </a:t>
            </a:r>
            <a:r>
              <a:rPr lang="en-GB" dirty="0" err="1" smtClean="0"/>
              <a:t>grassi</a:t>
            </a:r>
            <a:r>
              <a:rPr lang="en-GB" dirty="0" smtClean="0"/>
              <a:t> </a:t>
            </a:r>
            <a:r>
              <a:rPr lang="en-GB" dirty="0" err="1" smtClean="0"/>
              <a:t>perché</a:t>
            </a:r>
            <a:r>
              <a:rPr lang="en-GB" dirty="0" smtClean="0"/>
              <a:t> </a:t>
            </a:r>
            <a:r>
              <a:rPr lang="en-GB" dirty="0" err="1" smtClean="0"/>
              <a:t>fanno</a:t>
            </a:r>
            <a:r>
              <a:rPr lang="en-GB" dirty="0" smtClean="0"/>
              <a:t> </a:t>
            </a:r>
            <a:r>
              <a:rPr lang="en-GB" dirty="0" err="1" smtClean="0"/>
              <a:t>ingrassare</a:t>
            </a:r>
            <a:r>
              <a:rPr lang="en-GB" dirty="0" smtClean="0"/>
              <a:t> e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malsani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si</a:t>
            </a:r>
            <a:r>
              <a:rPr lang="en-GB" dirty="0" smtClean="0"/>
              <a:t> dice in </a:t>
            </a:r>
            <a:r>
              <a:rPr lang="en-GB" dirty="0" err="1" smtClean="0"/>
              <a:t>italiano</a:t>
            </a:r>
            <a:r>
              <a:rPr lang="en-GB" dirty="0" smtClean="0"/>
              <a:t> 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I do archery once a week.</a:t>
            </a:r>
          </a:p>
          <a:p>
            <a:pPr marL="514350" indent="-514350">
              <a:buAutoNum type="arabicPeriod"/>
            </a:pPr>
            <a:r>
              <a:rPr lang="en-GB" dirty="0" smtClean="0"/>
              <a:t>I play tennis twice week </a:t>
            </a:r>
          </a:p>
          <a:p>
            <a:pPr marL="514350" indent="-514350">
              <a:buAutoNum type="arabicPeriod"/>
            </a:pPr>
            <a:r>
              <a:rPr lang="en-GB" dirty="0" smtClean="0"/>
              <a:t>I do athletics in the summer</a:t>
            </a:r>
          </a:p>
          <a:p>
            <a:pPr marL="514350" indent="-514350">
              <a:buAutoNum type="arabicPeriod"/>
            </a:pPr>
            <a:r>
              <a:rPr lang="en-GB" dirty="0" smtClean="0"/>
              <a:t>I try to eat healthily</a:t>
            </a:r>
          </a:p>
          <a:p>
            <a:pPr marL="514350" indent="-514350">
              <a:buAutoNum type="arabicPeriod"/>
            </a:pPr>
            <a:r>
              <a:rPr lang="en-GB" dirty="0" smtClean="0"/>
              <a:t>You need to  eat fruit and vegetables every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5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101455" y="1497013"/>
          <a:ext cx="4920854" cy="450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038"/>
                <a:gridCol w="1193038"/>
                <a:gridCol w="1193038"/>
                <a:gridCol w="1341740"/>
              </a:tblGrid>
              <a:tr h="109185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</a:tr>
              <a:tr h="114845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</a:tr>
              <a:tr h="114845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</a:tr>
              <a:tr h="111497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51434" marR="51434" marT="34295" marB="34295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21533" name="Picture 4" descr="http://netanimations.net/Moving-picture-treasure-chest-with-shining-gold-animated-gi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91" y="1484315"/>
            <a:ext cx="9906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4" name="Title 1"/>
          <p:cNvSpPr>
            <a:spLocks noGrp="1"/>
          </p:cNvSpPr>
          <p:nvPr>
            <p:ph type="title"/>
          </p:nvPr>
        </p:nvSpPr>
        <p:spPr>
          <a:xfrm>
            <a:off x="2503766" y="225426"/>
            <a:ext cx="4629150" cy="857250"/>
          </a:xfrm>
        </p:spPr>
        <p:txBody>
          <a:bodyPr>
            <a:normAutofit fontScale="90000"/>
          </a:bodyPr>
          <a:lstStyle/>
          <a:p>
            <a:r>
              <a:rPr lang="en-GB" altLang="en-US" sz="3600" b="1" u="sng" dirty="0">
                <a:latin typeface="Comic Sans MS" panose="030F0702030302020204" pitchFamily="66" charset="0"/>
              </a:rPr>
              <a:t>Plenary: </a:t>
            </a:r>
            <a:r>
              <a:rPr lang="en-GB" altLang="en-US" sz="3600" b="1" u="sng" dirty="0" err="1" smtClean="0">
                <a:latin typeface="Comic Sans MS" panose="030F0702030302020204" pitchFamily="66" charset="0"/>
              </a:rPr>
              <a:t>l’Isola</a:t>
            </a:r>
            <a:r>
              <a:rPr lang="en-GB" altLang="en-US" sz="3600" b="1" u="sng" dirty="0" smtClean="0">
                <a:latin typeface="Comic Sans MS" panose="030F0702030302020204" pitchFamily="66" charset="0"/>
              </a:rPr>
              <a:t> del </a:t>
            </a:r>
            <a:r>
              <a:rPr lang="en-GB" altLang="en-US" sz="3600" b="1" u="sng" dirty="0" err="1" smtClean="0">
                <a:latin typeface="Comic Sans MS" panose="030F0702030302020204" pitchFamily="66" charset="0"/>
              </a:rPr>
              <a:t>tesoro</a:t>
            </a:r>
            <a:r>
              <a:rPr lang="en-GB" altLang="en-US" sz="3600" b="1" u="sng" dirty="0" smtClean="0">
                <a:latin typeface="Comic Sans MS" panose="030F0702030302020204" pitchFamily="66" charset="0"/>
              </a:rPr>
              <a:t>! </a:t>
            </a:r>
            <a:endParaRPr lang="en-GB" altLang="en-US" sz="3600" b="1" u="sng" dirty="0">
              <a:latin typeface="Comic Sans MS" panose="030F0702030302020204" pitchFamily="66" charset="0"/>
            </a:endParaRPr>
          </a:p>
        </p:txBody>
      </p:sp>
      <p:pic>
        <p:nvPicPr>
          <p:cNvPr id="21535" name="Picture 2" descr="http://yoursmiles.org/hsmile/pirates/t3824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97" y="54160"/>
            <a:ext cx="926169" cy="123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4" descr="http://netanimations.net/Moving-picture-treasure-chest-with-shining-gold-animated-gi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81" y="2727325"/>
            <a:ext cx="9715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4" descr="http://netanimations.net/Moving-picture-treasure-chest-with-shining-gold-animated-gi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43" y="2564309"/>
            <a:ext cx="1092994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4" descr="http://netanimations.net/Moving-picture-treasure-chest-with-shining-gold-animated-gi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26" y="2522128"/>
            <a:ext cx="1094184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54" y="4130675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10" y="5071370"/>
            <a:ext cx="8382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44" y="5103813"/>
            <a:ext cx="8382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49" y="5069683"/>
            <a:ext cx="837009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80" y="3897353"/>
            <a:ext cx="837009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5" t="4320" r="1140" b="30881"/>
          <a:stretch>
            <a:fillRect/>
          </a:stretch>
        </p:blipFill>
        <p:spPr bwMode="auto">
          <a:xfrm>
            <a:off x="3356373" y="2781302"/>
            <a:ext cx="72985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5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5" t="4320" r="1140" b="30881"/>
          <a:stretch>
            <a:fillRect/>
          </a:stretch>
        </p:blipFill>
        <p:spPr bwMode="auto">
          <a:xfrm>
            <a:off x="4572000" y="4022727"/>
            <a:ext cx="7286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6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5" t="4320" r="1140" b="30881"/>
          <a:stretch>
            <a:fillRect/>
          </a:stretch>
        </p:blipFill>
        <p:spPr bwMode="auto">
          <a:xfrm>
            <a:off x="4572000" y="1700213"/>
            <a:ext cx="72866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5" t="4320" r="1140" b="30881"/>
          <a:stretch>
            <a:fillRect/>
          </a:stretch>
        </p:blipFill>
        <p:spPr bwMode="auto">
          <a:xfrm>
            <a:off x="3518892" y="5059974"/>
            <a:ext cx="7286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5" t="4320" r="1140" b="30881"/>
          <a:stretch>
            <a:fillRect/>
          </a:stretch>
        </p:blipFill>
        <p:spPr bwMode="auto">
          <a:xfrm>
            <a:off x="2182416" y="1700213"/>
            <a:ext cx="72866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5" t="4320" r="1140" b="30881"/>
          <a:stretch>
            <a:fillRect/>
          </a:stretch>
        </p:blipFill>
        <p:spPr bwMode="auto">
          <a:xfrm>
            <a:off x="2303860" y="3914777"/>
            <a:ext cx="7286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0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5" t="4320" r="1140" b="30881"/>
          <a:stretch>
            <a:fillRect/>
          </a:stretch>
        </p:blipFill>
        <p:spPr bwMode="auto">
          <a:xfrm>
            <a:off x="5864643" y="1650885"/>
            <a:ext cx="7286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78"/>
          <p:cNvSpPr>
            <a:spLocks noChangeArrowheads="1"/>
          </p:cNvSpPr>
          <p:nvPr/>
        </p:nvSpPr>
        <p:spPr bwMode="auto">
          <a:xfrm rot="16200000">
            <a:off x="2114680" y="1458600"/>
            <a:ext cx="1168400" cy="119419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600" b="1" dirty="0" smtClean="0">
                <a:latin typeface="Comic Sans MS" pitchFamily="66" charset="0"/>
              </a:rPr>
              <a:t>Ice </a:t>
            </a:r>
          </a:p>
          <a:p>
            <a:pPr algn="ctr">
              <a:defRPr/>
            </a:pPr>
            <a:r>
              <a:rPr lang="en-US" sz="1600" b="1" dirty="0" smtClean="0">
                <a:latin typeface="Comic Sans MS" pitchFamily="66" charset="0"/>
              </a:rPr>
              <a:t>hockey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54" name="Rectangle 178"/>
          <p:cNvSpPr>
            <a:spLocks noChangeArrowheads="1"/>
          </p:cNvSpPr>
          <p:nvPr/>
        </p:nvSpPr>
        <p:spPr bwMode="auto">
          <a:xfrm rot="16200000">
            <a:off x="4565690" y="3712966"/>
            <a:ext cx="1114425" cy="119419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875" b="1" dirty="0" smtClean="0">
                <a:latin typeface="Comic Sans MS" pitchFamily="66" charset="0"/>
              </a:rPr>
              <a:t>Horse</a:t>
            </a:r>
          </a:p>
          <a:p>
            <a:pPr algn="ctr">
              <a:defRPr/>
            </a:pPr>
            <a:r>
              <a:rPr lang="en-US" sz="1875" b="1" dirty="0" smtClean="0">
                <a:latin typeface="Comic Sans MS" pitchFamily="66" charset="0"/>
              </a:rPr>
              <a:t>riding</a:t>
            </a:r>
            <a:endParaRPr lang="en-US" sz="1875" b="1" dirty="0">
              <a:latin typeface="Comic Sans MS" pitchFamily="66" charset="0"/>
            </a:endParaRPr>
          </a:p>
        </p:txBody>
      </p:sp>
      <p:sp>
        <p:nvSpPr>
          <p:cNvPr id="55" name="Rectangle 178"/>
          <p:cNvSpPr>
            <a:spLocks noChangeArrowheads="1"/>
          </p:cNvSpPr>
          <p:nvPr/>
        </p:nvSpPr>
        <p:spPr bwMode="auto">
          <a:xfrm rot="16200000">
            <a:off x="3289499" y="2528004"/>
            <a:ext cx="1187450" cy="129659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875" b="1" dirty="0" smtClean="0">
                <a:latin typeface="Comic Sans MS" pitchFamily="66" charset="0"/>
              </a:rPr>
              <a:t>Basket </a:t>
            </a:r>
          </a:p>
          <a:p>
            <a:pPr algn="ctr">
              <a:defRPr/>
            </a:pPr>
            <a:r>
              <a:rPr lang="en-US" sz="1875" b="1" dirty="0" smtClean="0">
                <a:latin typeface="Comic Sans MS" pitchFamily="66" charset="0"/>
              </a:rPr>
              <a:t>ball</a:t>
            </a:r>
            <a:endParaRPr lang="en-US" sz="1200" b="1" dirty="0">
              <a:latin typeface="Comic Sans MS" pitchFamily="66" charset="0"/>
            </a:endParaRPr>
          </a:p>
        </p:txBody>
      </p:sp>
      <p:sp>
        <p:nvSpPr>
          <p:cNvPr id="56" name="Rectangle 178"/>
          <p:cNvSpPr>
            <a:spLocks noChangeArrowheads="1"/>
          </p:cNvSpPr>
          <p:nvPr/>
        </p:nvSpPr>
        <p:spPr bwMode="auto">
          <a:xfrm rot="16200000">
            <a:off x="5810488" y="1414462"/>
            <a:ext cx="1114425" cy="1295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875" b="1" dirty="0" smtClean="0">
                <a:latin typeface="Comic Sans MS" pitchFamily="66" charset="0"/>
              </a:rPr>
              <a:t>To do</a:t>
            </a:r>
            <a:endParaRPr lang="en-US" sz="1875" b="1" dirty="0">
              <a:latin typeface="Comic Sans MS" pitchFamily="66" charset="0"/>
            </a:endParaRPr>
          </a:p>
        </p:txBody>
      </p:sp>
      <p:sp>
        <p:nvSpPr>
          <p:cNvPr id="57" name="Rectangle 178"/>
          <p:cNvSpPr>
            <a:spLocks noChangeArrowheads="1"/>
          </p:cNvSpPr>
          <p:nvPr/>
        </p:nvSpPr>
        <p:spPr bwMode="auto">
          <a:xfrm rot="16200000">
            <a:off x="5805603" y="4775358"/>
            <a:ext cx="1119155" cy="1290354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650" b="1" dirty="0" smtClean="0">
                <a:latin typeface="Comic Sans MS" pitchFamily="66" charset="0"/>
              </a:rPr>
              <a:t>To sleep</a:t>
            </a:r>
            <a:endParaRPr lang="en-US" sz="1650" b="1" dirty="0">
              <a:latin typeface="Comic Sans MS" pitchFamily="66" charset="0"/>
            </a:endParaRPr>
          </a:p>
        </p:txBody>
      </p:sp>
      <p:sp>
        <p:nvSpPr>
          <p:cNvPr id="58" name="Rectangle 178"/>
          <p:cNvSpPr>
            <a:spLocks noChangeArrowheads="1"/>
          </p:cNvSpPr>
          <p:nvPr/>
        </p:nvSpPr>
        <p:spPr bwMode="auto">
          <a:xfrm rot="16200000">
            <a:off x="3348882" y="4796932"/>
            <a:ext cx="1112837" cy="129659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725" b="1" dirty="0" smtClean="0">
                <a:latin typeface="Comic Sans MS" pitchFamily="66" charset="0"/>
              </a:rPr>
              <a:t>To play</a:t>
            </a:r>
            <a:endParaRPr lang="en-US" sz="1725" b="1" dirty="0">
              <a:latin typeface="Comic Sans MS" pitchFamily="66" charset="0"/>
            </a:endParaRPr>
          </a:p>
        </p:txBody>
      </p:sp>
      <p:sp>
        <p:nvSpPr>
          <p:cNvPr id="59" name="Rectangle 178"/>
          <p:cNvSpPr>
            <a:spLocks noChangeArrowheads="1"/>
          </p:cNvSpPr>
          <p:nvPr/>
        </p:nvSpPr>
        <p:spPr bwMode="auto">
          <a:xfrm rot="16200000">
            <a:off x="4541640" y="1433712"/>
            <a:ext cx="1114425" cy="121562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575" b="1" dirty="0" smtClean="0">
                <a:latin typeface="Comic Sans MS" pitchFamily="66" charset="0"/>
              </a:rPr>
              <a:t>archery</a:t>
            </a:r>
            <a:endParaRPr lang="en-US" sz="1575" b="1" dirty="0">
              <a:latin typeface="Comic Sans MS" pitchFamily="66" charset="0"/>
            </a:endParaRPr>
          </a:p>
        </p:txBody>
      </p:sp>
      <p:sp>
        <p:nvSpPr>
          <p:cNvPr id="60" name="Rectangle 178"/>
          <p:cNvSpPr>
            <a:spLocks noChangeArrowheads="1"/>
          </p:cNvSpPr>
          <p:nvPr/>
        </p:nvSpPr>
        <p:spPr bwMode="auto">
          <a:xfrm rot="16200000">
            <a:off x="2131220" y="3723086"/>
            <a:ext cx="1114425" cy="1173956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725" b="1" dirty="0" smtClean="0">
                <a:latin typeface="Comic Sans MS" pitchFamily="66" charset="0"/>
              </a:rPr>
              <a:t>You must</a:t>
            </a:r>
            <a:endParaRPr lang="en-US" sz="1725" b="1" dirty="0">
              <a:latin typeface="Comic Sans MS" pitchFamily="66" charset="0"/>
            </a:endParaRPr>
          </a:p>
        </p:txBody>
      </p:sp>
      <p:sp>
        <p:nvSpPr>
          <p:cNvPr id="61" name="Rectangle 178"/>
          <p:cNvSpPr>
            <a:spLocks noChangeArrowheads="1"/>
          </p:cNvSpPr>
          <p:nvPr/>
        </p:nvSpPr>
        <p:spPr bwMode="auto">
          <a:xfrm rot="16200000">
            <a:off x="3322793" y="1400656"/>
            <a:ext cx="1114425" cy="1256109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600" b="1" dirty="0" smtClean="0">
                <a:latin typeface="Comic Sans MS" pitchFamily="66" charset="0"/>
              </a:rPr>
              <a:t>To eat 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62" name="Rectangle 178"/>
          <p:cNvSpPr>
            <a:spLocks noChangeArrowheads="1"/>
          </p:cNvSpPr>
          <p:nvPr/>
        </p:nvSpPr>
        <p:spPr bwMode="auto">
          <a:xfrm rot="16200000">
            <a:off x="5805444" y="3656046"/>
            <a:ext cx="1114425" cy="1295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575" b="1" dirty="0" smtClean="0">
                <a:latin typeface="Comic Sans MS" pitchFamily="66" charset="0"/>
              </a:rPr>
              <a:t>Once a</a:t>
            </a:r>
          </a:p>
          <a:p>
            <a:pPr algn="ctr">
              <a:defRPr/>
            </a:pPr>
            <a:r>
              <a:rPr lang="en-US" sz="1575" b="1" dirty="0" smtClean="0">
                <a:latin typeface="Comic Sans MS" pitchFamily="66" charset="0"/>
              </a:rPr>
              <a:t>week</a:t>
            </a:r>
            <a:endParaRPr lang="en-US" sz="1575" b="1" dirty="0">
              <a:latin typeface="Comic Sans MS" pitchFamily="66" charset="0"/>
            </a:endParaRPr>
          </a:p>
        </p:txBody>
      </p:sp>
      <p:sp>
        <p:nvSpPr>
          <p:cNvPr id="63" name="Rectangle 178"/>
          <p:cNvSpPr>
            <a:spLocks noChangeArrowheads="1"/>
          </p:cNvSpPr>
          <p:nvPr/>
        </p:nvSpPr>
        <p:spPr bwMode="auto">
          <a:xfrm rot="16200000">
            <a:off x="3378385" y="3683301"/>
            <a:ext cx="1114425" cy="129659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b="1" dirty="0" smtClean="0">
                <a:latin typeface="Comic Sans MS" pitchFamily="66" charset="0"/>
              </a:rPr>
              <a:t>athletics</a:t>
            </a:r>
          </a:p>
          <a:p>
            <a:pPr algn="ctr">
              <a:defRPr/>
            </a:pPr>
            <a:endParaRPr lang="en-US" b="1" dirty="0">
              <a:latin typeface="Comic Sans MS" pitchFamily="66" charset="0"/>
            </a:endParaRPr>
          </a:p>
        </p:txBody>
      </p:sp>
      <p:sp>
        <p:nvSpPr>
          <p:cNvPr id="65" name="Rectangle 178"/>
          <p:cNvSpPr>
            <a:spLocks noChangeArrowheads="1"/>
          </p:cNvSpPr>
          <p:nvPr/>
        </p:nvSpPr>
        <p:spPr bwMode="auto">
          <a:xfrm rot="16200000">
            <a:off x="2129488" y="4852597"/>
            <a:ext cx="1091305" cy="1163728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650" b="1" dirty="0" smtClean="0">
                <a:latin typeface="Comic Sans MS" pitchFamily="66" charset="0"/>
              </a:rPr>
              <a:t>Every </a:t>
            </a:r>
          </a:p>
          <a:p>
            <a:pPr algn="ctr">
              <a:defRPr/>
            </a:pPr>
            <a:r>
              <a:rPr lang="en-US" sz="1650" b="1" dirty="0" smtClean="0">
                <a:latin typeface="Comic Sans MS" pitchFamily="66" charset="0"/>
              </a:rPr>
              <a:t>weekend</a:t>
            </a:r>
            <a:endParaRPr lang="en-US" sz="1650" b="1" dirty="0">
              <a:latin typeface="Comic Sans MS" pitchFamily="66" charset="0"/>
            </a:endParaRPr>
          </a:p>
        </p:txBody>
      </p:sp>
      <p:sp>
        <p:nvSpPr>
          <p:cNvPr id="66" name="Rectangle 178"/>
          <p:cNvSpPr>
            <a:spLocks noChangeArrowheads="1"/>
          </p:cNvSpPr>
          <p:nvPr/>
        </p:nvSpPr>
        <p:spPr bwMode="auto">
          <a:xfrm rot="16200000">
            <a:off x="2108576" y="2615791"/>
            <a:ext cx="1119269" cy="1167484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b="1" dirty="0" smtClean="0">
                <a:latin typeface="Comic Sans MS" pitchFamily="66" charset="0"/>
              </a:rPr>
              <a:t>To drink 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7" name="Rectangle 178"/>
          <p:cNvSpPr>
            <a:spLocks noChangeArrowheads="1"/>
          </p:cNvSpPr>
          <p:nvPr/>
        </p:nvSpPr>
        <p:spPr bwMode="auto">
          <a:xfrm rot="16200000">
            <a:off x="4562675" y="2588221"/>
            <a:ext cx="1112838" cy="117514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sz="1875" b="1" dirty="0" smtClean="0">
                <a:latin typeface="Comic Sans MS" pitchFamily="66" charset="0"/>
              </a:rPr>
              <a:t>cycling</a:t>
            </a:r>
            <a:endParaRPr lang="en-US" sz="1875" b="1" dirty="0">
              <a:latin typeface="Comic Sans MS" pitchFamily="66" charset="0"/>
            </a:endParaRPr>
          </a:p>
        </p:txBody>
      </p:sp>
      <p:sp>
        <p:nvSpPr>
          <p:cNvPr id="68" name="Rectangle 178"/>
          <p:cNvSpPr>
            <a:spLocks noChangeArrowheads="1"/>
          </p:cNvSpPr>
          <p:nvPr/>
        </p:nvSpPr>
        <p:spPr bwMode="auto">
          <a:xfrm rot="16200000">
            <a:off x="4555864" y="4836611"/>
            <a:ext cx="1139795" cy="1188483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b="1" dirty="0" smtClean="0">
                <a:latin typeface="Comic Sans MS" pitchFamily="66" charset="0"/>
              </a:rPr>
              <a:t>Fruit </a:t>
            </a:r>
          </a:p>
          <a:p>
            <a:pPr algn="ctr">
              <a:defRPr/>
            </a:pPr>
            <a:r>
              <a:rPr lang="en-US" b="1" dirty="0" smtClean="0">
                <a:latin typeface="Comic Sans MS" pitchFamily="66" charset="0"/>
              </a:rPr>
              <a:t>and </a:t>
            </a:r>
          </a:p>
          <a:p>
            <a:pPr algn="ctr">
              <a:defRPr/>
            </a:pPr>
            <a:r>
              <a:rPr lang="en-US" b="1" dirty="0" smtClean="0">
                <a:latin typeface="Comic Sans MS" pitchFamily="66" charset="0"/>
              </a:rPr>
              <a:t>vegetables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9" name="Rectangle 178"/>
          <p:cNvSpPr>
            <a:spLocks noChangeArrowheads="1"/>
          </p:cNvSpPr>
          <p:nvPr/>
        </p:nvSpPr>
        <p:spPr bwMode="auto">
          <a:xfrm rot="16200000">
            <a:off x="5811282" y="2520399"/>
            <a:ext cx="1112838" cy="1295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>
              <a:defRPr/>
            </a:pPr>
            <a:r>
              <a:rPr lang="en-US" b="1" dirty="0" smtClean="0">
                <a:latin typeface="Comic Sans MS" pitchFamily="66" charset="0"/>
              </a:rPr>
              <a:t>football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7" name="Picture 2" descr="http://www.illustrationsof.com/royalty-free-gold-coin-clipart-illustration-1070819t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5" t="4320" r="1140" b="30881"/>
          <a:stretch>
            <a:fillRect/>
          </a:stretch>
        </p:blipFill>
        <p:spPr bwMode="auto">
          <a:xfrm>
            <a:off x="35294" y="1916113"/>
            <a:ext cx="91654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0840" y="2312299"/>
            <a:ext cx="93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= 5 points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" name="Picture 4" descr="http://netanimations.net/Moving-picture-treasure-chest-with-shining-gold-animated-gi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" y="2638425"/>
            <a:ext cx="9906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080840" y="3041928"/>
            <a:ext cx="93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= 10 points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2" name="Picture 2" descr="http://fc03.deviantart.net/fs70/f/2011/049/0/e/deviant_potato_by_shattered09-d39v7v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4" y="3756819"/>
            <a:ext cx="8382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069777" y="3953995"/>
            <a:ext cx="93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= 0 points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0522" y="4724401"/>
            <a:ext cx="1236284" cy="17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1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obbiettivi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be able say what you </a:t>
            </a:r>
            <a:r>
              <a:rPr lang="en-GB" u="sng" dirty="0" smtClean="0"/>
              <a:t>have to do </a:t>
            </a:r>
            <a:r>
              <a:rPr lang="en-GB" dirty="0" smtClean="0"/>
              <a:t>to stay fit.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mtClean="0"/>
              <a:t>So</a:t>
            </a:r>
            <a:r>
              <a:rPr lang="en-GB" dirty="0" smtClean="0"/>
              <a:t>: </a:t>
            </a:r>
            <a:r>
              <a:rPr lang="en-GB" dirty="0" err="1" smtClean="0"/>
              <a:t>imparare</a:t>
            </a:r>
            <a:r>
              <a:rPr lang="en-GB" dirty="0" smtClean="0"/>
              <a:t> </a:t>
            </a:r>
            <a:r>
              <a:rPr lang="en-GB" dirty="0" err="1" smtClean="0"/>
              <a:t>qualche</a:t>
            </a:r>
            <a:r>
              <a:rPr lang="en-GB" dirty="0" smtClean="0"/>
              <a:t> sport</a:t>
            </a:r>
          </a:p>
          <a:p>
            <a:pPr marL="0" indent="0">
              <a:buNone/>
            </a:pPr>
            <a:r>
              <a:rPr lang="en-GB" dirty="0" smtClean="0"/>
              <a:t>So: </a:t>
            </a:r>
            <a:r>
              <a:rPr lang="en-GB" dirty="0" err="1" smtClean="0"/>
              <a:t>usare</a:t>
            </a:r>
            <a:r>
              <a:rPr lang="en-GB" dirty="0" smtClean="0"/>
              <a:t> ‘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’ / ‘</a:t>
            </a:r>
            <a:r>
              <a:rPr lang="en-GB" dirty="0" err="1" smtClean="0"/>
              <a:t>bisogna</a:t>
            </a:r>
            <a:r>
              <a:rPr lang="en-GB" dirty="0" smtClean="0"/>
              <a:t>’ + </a:t>
            </a:r>
            <a:r>
              <a:rPr lang="en-GB" dirty="0" err="1" smtClean="0"/>
              <a:t>l’infinito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3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 </a:t>
            </a:r>
            <a:r>
              <a:rPr lang="en-GB" dirty="0" err="1" smtClean="0"/>
              <a:t>cominciare</a:t>
            </a:r>
            <a:r>
              <a:rPr lang="en-GB" dirty="0" smtClean="0"/>
              <a:t> …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cos’è</a:t>
            </a:r>
            <a:r>
              <a:rPr lang="en-GB" dirty="0" smtClean="0"/>
              <a:t> </a:t>
            </a:r>
            <a:r>
              <a:rPr lang="en-GB" dirty="0" smtClean="0"/>
              <a:t>in </a:t>
            </a:r>
            <a:r>
              <a:rPr lang="en-GB" dirty="0" err="1" smtClean="0"/>
              <a:t>inglese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Il </a:t>
            </a:r>
            <a:r>
              <a:rPr lang="en-GB" dirty="0" err="1" smtClean="0"/>
              <a:t>calcio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Il </a:t>
            </a:r>
            <a:r>
              <a:rPr lang="en-GB" dirty="0" err="1" smtClean="0"/>
              <a:t>ciclismo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Il tennis</a:t>
            </a:r>
          </a:p>
          <a:p>
            <a:pPr marL="514350" indent="-514350">
              <a:buAutoNum type="arabicPeriod"/>
            </a:pPr>
            <a:r>
              <a:rPr lang="en-GB" dirty="0" smtClean="0"/>
              <a:t>Il </a:t>
            </a:r>
            <a:r>
              <a:rPr lang="en-GB" dirty="0" err="1" smtClean="0"/>
              <a:t>tiro</a:t>
            </a:r>
            <a:r>
              <a:rPr lang="en-GB" dirty="0" smtClean="0"/>
              <a:t> con </a:t>
            </a:r>
            <a:r>
              <a:rPr lang="en-GB" dirty="0" err="1" smtClean="0"/>
              <a:t>l’arco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err="1" smtClean="0"/>
              <a:t>L’equitazione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err="1" smtClean="0"/>
              <a:t>L’atletica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pallacanestro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err="1" smtClean="0"/>
              <a:t>L’hockey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ghiaccio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ginnastica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2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 </a:t>
            </a:r>
            <a:r>
              <a:rPr lang="en-GB" dirty="0" err="1" smtClean="0"/>
              <a:t>cominciare</a:t>
            </a:r>
            <a:r>
              <a:rPr lang="en-GB" dirty="0" smtClean="0"/>
              <a:t> …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cos’è</a:t>
            </a:r>
            <a:r>
              <a:rPr lang="en-GB" dirty="0" smtClean="0"/>
              <a:t> </a:t>
            </a:r>
            <a:r>
              <a:rPr lang="en-GB" dirty="0" smtClean="0"/>
              <a:t>in </a:t>
            </a:r>
            <a:r>
              <a:rPr lang="en-GB" dirty="0" err="1" smtClean="0"/>
              <a:t>inglese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0405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Il </a:t>
            </a:r>
            <a:r>
              <a:rPr lang="en-GB" dirty="0" err="1" smtClean="0"/>
              <a:t>calcio</a:t>
            </a:r>
            <a:r>
              <a:rPr lang="en-GB" dirty="0" smtClean="0"/>
              <a:t>  </a:t>
            </a:r>
          </a:p>
          <a:p>
            <a:pPr marL="514350" indent="-514350">
              <a:buAutoNum type="arabicPeriod"/>
            </a:pPr>
            <a:r>
              <a:rPr lang="en-GB" dirty="0" smtClean="0"/>
              <a:t>Il </a:t>
            </a:r>
            <a:r>
              <a:rPr lang="en-GB" dirty="0" err="1" smtClean="0"/>
              <a:t>ciclismo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Il tennis</a:t>
            </a:r>
          </a:p>
          <a:p>
            <a:pPr marL="514350" indent="-514350">
              <a:buAutoNum type="arabicPeriod"/>
            </a:pPr>
            <a:r>
              <a:rPr lang="en-GB" dirty="0" smtClean="0"/>
              <a:t>Il </a:t>
            </a:r>
            <a:r>
              <a:rPr lang="en-GB" dirty="0" err="1" smtClean="0"/>
              <a:t>tiro</a:t>
            </a:r>
            <a:r>
              <a:rPr lang="en-GB" dirty="0" smtClean="0"/>
              <a:t> con </a:t>
            </a:r>
            <a:r>
              <a:rPr lang="en-GB" dirty="0" err="1" smtClean="0"/>
              <a:t>l’arco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err="1" smtClean="0"/>
              <a:t>L’equitazione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err="1" smtClean="0"/>
              <a:t>L’atletica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pallacanestro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err="1" smtClean="0"/>
              <a:t>L’hockey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ghiaccio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ginnastica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38810" y="1412776"/>
            <a:ext cx="1634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Football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0488" y="1916832"/>
            <a:ext cx="1311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cycling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179" y="2414246"/>
            <a:ext cx="1209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tennis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828" y="3017841"/>
            <a:ext cx="1442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archery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7497" y="3602616"/>
            <a:ext cx="2075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</a:rPr>
              <a:t>horseriding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4604" y="4135073"/>
            <a:ext cx="159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athletics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7918" y="4592246"/>
            <a:ext cx="1873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basketball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157192"/>
            <a:ext cx="1924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Ice hockey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2909" y="5805264"/>
            <a:ext cx="2028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gymnastics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 </a:t>
            </a:r>
            <a:r>
              <a:rPr lang="en-GB" dirty="0" err="1" smtClean="0"/>
              <a:t>deve</a:t>
            </a:r>
            <a:r>
              <a:rPr lang="en-GB" dirty="0" smtClean="0"/>
              <a:t> / </a:t>
            </a:r>
            <a:r>
              <a:rPr lang="en-GB" dirty="0" err="1" smtClean="0"/>
              <a:t>bisogna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Both these words mean ‘you need to ’ or ‘you must’. They are MODAL VERBS which means they must be followed by a verb in the </a:t>
            </a:r>
            <a:r>
              <a:rPr lang="en-GB" dirty="0" smtClean="0">
                <a:solidFill>
                  <a:srgbClr val="FF0000"/>
                </a:solidFill>
              </a:rPr>
              <a:t>INFINITIVE.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Per </a:t>
            </a:r>
            <a:r>
              <a:rPr lang="en-GB" sz="4000" dirty="0" err="1" smtClean="0">
                <a:solidFill>
                  <a:srgbClr val="FF0000"/>
                </a:solidFill>
              </a:rPr>
              <a:t>tenersi</a:t>
            </a:r>
            <a:r>
              <a:rPr lang="en-GB" sz="4000" dirty="0" smtClean="0">
                <a:solidFill>
                  <a:srgbClr val="FF0000"/>
                </a:solidFill>
              </a:rPr>
              <a:t> in forma </a:t>
            </a:r>
            <a:r>
              <a:rPr lang="en-GB" sz="4000" dirty="0" err="1" smtClean="0">
                <a:solidFill>
                  <a:srgbClr val="FF0000"/>
                </a:solidFill>
              </a:rPr>
              <a:t>si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deve</a:t>
            </a:r>
            <a:r>
              <a:rPr lang="en-GB" sz="4000" dirty="0" smtClean="0">
                <a:solidFill>
                  <a:srgbClr val="FF0000"/>
                </a:solidFill>
              </a:rPr>
              <a:t> / </a:t>
            </a:r>
            <a:r>
              <a:rPr lang="en-GB" sz="4000" dirty="0" err="1" smtClean="0">
                <a:solidFill>
                  <a:srgbClr val="FF0000"/>
                </a:solidFill>
              </a:rPr>
              <a:t>bisogna</a:t>
            </a:r>
            <a:r>
              <a:rPr lang="en-GB" sz="4000" dirty="0" smtClean="0">
                <a:solidFill>
                  <a:srgbClr val="FF0000"/>
                </a:solidFill>
              </a:rPr>
              <a:t> ……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 ….fare </a:t>
            </a:r>
            <a:r>
              <a:rPr lang="en-GB" dirty="0" err="1" smtClean="0"/>
              <a:t>almeno</a:t>
            </a:r>
            <a:r>
              <a:rPr lang="en-GB" dirty="0" smtClean="0"/>
              <a:t> 30 </a:t>
            </a:r>
            <a:r>
              <a:rPr lang="en-GB" dirty="0" err="1" smtClean="0"/>
              <a:t>minuti</a:t>
            </a:r>
            <a:r>
              <a:rPr lang="en-GB" dirty="0" smtClean="0"/>
              <a:t> di </a:t>
            </a:r>
            <a:r>
              <a:rPr lang="en-GB" dirty="0" err="1" smtClean="0"/>
              <a:t>attività</a:t>
            </a:r>
            <a:r>
              <a:rPr lang="en-GB" dirty="0" smtClean="0"/>
              <a:t> </a:t>
            </a:r>
            <a:r>
              <a:rPr lang="en-GB" dirty="0" err="1" smtClean="0"/>
              <a:t>fisica</a:t>
            </a:r>
            <a:r>
              <a:rPr lang="en-GB" dirty="0" smtClean="0"/>
              <a:t> al </a:t>
            </a:r>
            <a:r>
              <a:rPr lang="en-GB" dirty="0" err="1" smtClean="0"/>
              <a:t>giorno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6506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2. …. </a:t>
            </a:r>
            <a:r>
              <a:rPr lang="en-GB" dirty="0" err="1"/>
              <a:t>b</a:t>
            </a:r>
            <a:r>
              <a:rPr lang="en-GB" dirty="0" err="1" smtClean="0"/>
              <a:t>ere</a:t>
            </a:r>
            <a:r>
              <a:rPr lang="en-GB" dirty="0" smtClean="0"/>
              <a:t> </a:t>
            </a:r>
            <a:r>
              <a:rPr lang="en-GB" dirty="0" err="1" smtClean="0"/>
              <a:t>almeno</a:t>
            </a:r>
            <a:r>
              <a:rPr lang="en-GB" dirty="0" smtClean="0"/>
              <a:t> un </a:t>
            </a:r>
            <a:r>
              <a:rPr lang="en-GB" dirty="0" err="1" smtClean="0"/>
              <a:t>litro</a:t>
            </a:r>
            <a:r>
              <a:rPr lang="en-GB" dirty="0" smtClean="0"/>
              <a:t> di </a:t>
            </a:r>
            <a:r>
              <a:rPr lang="en-GB" dirty="0" err="1" smtClean="0"/>
              <a:t>acqua</a:t>
            </a:r>
            <a:r>
              <a:rPr lang="en-GB" dirty="0" smtClean="0"/>
              <a:t> al </a:t>
            </a:r>
            <a:r>
              <a:rPr lang="en-GB" dirty="0" err="1" smtClean="0"/>
              <a:t>giorno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657464" cy="382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…. </a:t>
            </a:r>
            <a:r>
              <a:rPr lang="en-GB" dirty="0" err="1" smtClean="0"/>
              <a:t>mangiare</a:t>
            </a:r>
            <a:r>
              <a:rPr lang="en-GB" dirty="0" smtClean="0"/>
              <a:t> </a:t>
            </a:r>
            <a:r>
              <a:rPr lang="en-GB" dirty="0" err="1" smtClean="0"/>
              <a:t>verdura</a:t>
            </a:r>
            <a:r>
              <a:rPr lang="en-GB" dirty="0" smtClean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frutta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715365" cy="34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2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4. … </a:t>
            </a:r>
            <a:r>
              <a:rPr lang="en-GB" dirty="0" err="1" smtClean="0"/>
              <a:t>dormire</a:t>
            </a:r>
            <a:r>
              <a:rPr lang="en-GB" dirty="0" smtClean="0"/>
              <a:t> </a:t>
            </a:r>
            <a:r>
              <a:rPr lang="en-GB" dirty="0" err="1" smtClean="0"/>
              <a:t>almeno</a:t>
            </a:r>
            <a:r>
              <a:rPr lang="en-GB" dirty="0" smtClean="0"/>
              <a:t> 8 ore a </a:t>
            </a:r>
            <a:r>
              <a:rPr lang="en-GB" dirty="0" err="1" smtClean="0"/>
              <a:t>notte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217997" cy="370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428</Words>
  <Application>Microsoft Macintosh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Office Theme</vt:lpstr>
      <vt:lpstr>Che cosa si deve fare per tenersi in forma? </vt:lpstr>
      <vt:lpstr>Gli obbiettivi</vt:lpstr>
      <vt:lpstr>Per cominciare … che cos’è in inglese?</vt:lpstr>
      <vt:lpstr>Per cominciare … che cos’è in inglese?</vt:lpstr>
      <vt:lpstr>Si deve / bisogna</vt:lpstr>
      <vt:lpstr>1. ….fare almeno 30 minuti di attività fisica al giorno</vt:lpstr>
      <vt:lpstr>2. …. bere almeno un litro di acqua al giorno </vt:lpstr>
      <vt:lpstr>3. …. mangiare verdura e frutta </vt:lpstr>
      <vt:lpstr>4. … dormire almeno 8 ore a notte</vt:lpstr>
      <vt:lpstr>Ma ……</vt:lpstr>
      <vt:lpstr>1… mangiare troppi dolci o caramelle</vt:lpstr>
      <vt:lpstr>2. …mangiare troppi carboidrati</vt:lpstr>
      <vt:lpstr>3. …consumare troppi cibi grassi</vt:lpstr>
      <vt:lpstr>Quanto spesso? </vt:lpstr>
      <vt:lpstr>Per tenersi in forma, si deve..</vt:lpstr>
      <vt:lpstr>Come si dice in italiano ….</vt:lpstr>
      <vt:lpstr>Plenary: l’Isola del tesoro! 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cosa si deve fare per tenersi in forma?</dc:title>
  <dc:creator>Penny Stevenson</dc:creator>
  <cp:lastModifiedBy>Microsoft Office User</cp:lastModifiedBy>
  <cp:revision>14</cp:revision>
  <dcterms:created xsi:type="dcterms:W3CDTF">2018-01-07T09:05:13Z</dcterms:created>
  <dcterms:modified xsi:type="dcterms:W3CDTF">2018-01-09T20:49:04Z</dcterms:modified>
</cp:coreProperties>
</file>