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b95f8e79eb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b95f8e79eb_1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b968cd997d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b968cd997d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b968cd997d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b968cd997d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b95f8e79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b95f8e79e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Video link https://www.youtube.com/watch?v=iQX4wmZNapg Or search</a:t>
            </a:r>
            <a:r>
              <a:rPr lang="en-GB" baseline="0" dirty="0" smtClean="0"/>
              <a:t> ‘History of </a:t>
            </a:r>
            <a:r>
              <a:rPr lang="en-GB" baseline="0" dirty="0" err="1" smtClean="0"/>
              <a:t>Carnevale</a:t>
            </a:r>
            <a:r>
              <a:rPr lang="en-GB" baseline="0" dirty="0" smtClean="0"/>
              <a:t> Professor Dave” in </a:t>
            </a:r>
            <a:r>
              <a:rPr lang="en-GB" baseline="0" dirty="0" err="1" smtClean="0"/>
              <a:t>youtube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b968cd997d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b968cd997d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b95f8e79e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b95f8e79e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b95f8e79eb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b95f8e79eb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b95f8e79e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b95f8e79e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b95f8e79eb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b95f8e79eb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b95f8e79eb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b95f8e79eb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b968cd997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b968cd997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Link to costumes</a:t>
            </a:r>
            <a:r>
              <a:rPr lang="en-GB" baseline="0" dirty="0" smtClean="0"/>
              <a:t> and music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C9DAF8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club-schools.org/italian-carneval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QX4wmZNa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lEwHMqAY_Q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96425" y="144650"/>
            <a:ext cx="8744100" cy="47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u="sng">
                <a:solidFill>
                  <a:schemeClr val="dk2"/>
                </a:solidFill>
              </a:rPr>
              <a:t>Starter:</a:t>
            </a:r>
            <a:endParaRPr sz="1800" b="1" u="sng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Here is another irregular verb. Can you look back at the pattern of ANDARE and FARE to work out how to conjugate USCIRE? Write it out.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u="sng">
                <a:solidFill>
                  <a:schemeClr val="dk2"/>
                </a:solidFill>
              </a:rPr>
              <a:t>USCIRE = to go out</a:t>
            </a:r>
            <a:endParaRPr sz="1800" b="1" u="sng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2"/>
                </a:solidFill>
              </a:rPr>
              <a:t>Io</a:t>
            </a:r>
            <a:endParaRPr sz="21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2"/>
                </a:solidFill>
              </a:rPr>
              <a:t>Tu</a:t>
            </a:r>
            <a:endParaRPr sz="21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2"/>
                </a:solidFill>
              </a:rPr>
              <a:t>lui/lei</a:t>
            </a:r>
            <a:endParaRPr sz="21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2"/>
                </a:solidFill>
              </a:rPr>
              <a:t>Noi</a:t>
            </a:r>
            <a:endParaRPr sz="21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2"/>
                </a:solidFill>
              </a:rPr>
              <a:t>Voi</a:t>
            </a:r>
            <a:endParaRPr sz="21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2"/>
                </a:solidFill>
              </a:rPr>
              <a:t>Loro </a:t>
            </a:r>
            <a:endParaRPr sz="2100">
              <a:solidFill>
                <a:schemeClr val="dk2"/>
              </a:solidFill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860150" y="4192000"/>
            <a:ext cx="11892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2"/>
                </a:solidFill>
              </a:rPr>
              <a:t>esc</a:t>
            </a:r>
            <a:r>
              <a:rPr lang="en-GB" sz="2100" b="1">
                <a:solidFill>
                  <a:schemeClr val="dk2"/>
                </a:solidFill>
              </a:rPr>
              <a:t>ono</a:t>
            </a:r>
            <a:endParaRPr sz="2100" b="1">
              <a:solidFill>
                <a:schemeClr val="dk2"/>
              </a:solidFill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555550" y="1782125"/>
            <a:ext cx="10449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2"/>
                </a:solidFill>
              </a:rPr>
              <a:t>esc</a:t>
            </a:r>
            <a:r>
              <a:rPr lang="en-GB" sz="2100" b="1">
                <a:solidFill>
                  <a:schemeClr val="dk2"/>
                </a:solidFill>
              </a:rPr>
              <a:t>o</a:t>
            </a:r>
            <a:endParaRPr b="1"/>
          </a:p>
        </p:txBody>
      </p:sp>
      <p:sp>
        <p:nvSpPr>
          <p:cNvPr id="57" name="Google Shape;57;p13"/>
          <p:cNvSpPr txBox="1"/>
          <p:nvPr/>
        </p:nvSpPr>
        <p:spPr>
          <a:xfrm>
            <a:off x="555550" y="2285600"/>
            <a:ext cx="948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2"/>
                </a:solidFill>
              </a:rPr>
              <a:t>esc</a:t>
            </a:r>
            <a:r>
              <a:rPr lang="en-GB" sz="2100" b="1">
                <a:solidFill>
                  <a:schemeClr val="dk2"/>
                </a:solidFill>
              </a:rPr>
              <a:t>i</a:t>
            </a:r>
            <a:endParaRPr b="1"/>
          </a:p>
        </p:txBody>
      </p:sp>
      <p:sp>
        <p:nvSpPr>
          <p:cNvPr id="58" name="Google Shape;58;p13"/>
          <p:cNvSpPr txBox="1"/>
          <p:nvPr/>
        </p:nvSpPr>
        <p:spPr>
          <a:xfrm>
            <a:off x="818775" y="2730900"/>
            <a:ext cx="11892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2"/>
                </a:solidFill>
              </a:rPr>
              <a:t>esc</a:t>
            </a:r>
            <a:r>
              <a:rPr lang="en-GB" sz="2100" b="1">
                <a:solidFill>
                  <a:schemeClr val="dk2"/>
                </a:solidFill>
              </a:rPr>
              <a:t>e</a:t>
            </a:r>
            <a:endParaRPr b="1"/>
          </a:p>
        </p:txBody>
      </p:sp>
      <p:sp>
        <p:nvSpPr>
          <p:cNvPr id="59" name="Google Shape;59;p13"/>
          <p:cNvSpPr txBox="1"/>
          <p:nvPr/>
        </p:nvSpPr>
        <p:spPr>
          <a:xfrm>
            <a:off x="730275" y="3238800"/>
            <a:ext cx="13662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2"/>
                </a:solidFill>
              </a:rPr>
              <a:t>usc</a:t>
            </a:r>
            <a:r>
              <a:rPr lang="en-GB" sz="2100" b="1">
                <a:solidFill>
                  <a:schemeClr val="dk2"/>
                </a:solidFill>
              </a:rPr>
              <a:t>iamo</a:t>
            </a:r>
            <a:endParaRPr b="1"/>
          </a:p>
        </p:txBody>
      </p:sp>
      <p:sp>
        <p:nvSpPr>
          <p:cNvPr id="60" name="Google Shape;60;p13"/>
          <p:cNvSpPr txBox="1"/>
          <p:nvPr/>
        </p:nvSpPr>
        <p:spPr>
          <a:xfrm>
            <a:off x="730275" y="3746700"/>
            <a:ext cx="948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2"/>
                </a:solidFill>
              </a:rPr>
              <a:t>usc</a:t>
            </a:r>
            <a:r>
              <a:rPr lang="en-GB" sz="2100" b="1">
                <a:solidFill>
                  <a:schemeClr val="dk2"/>
                </a:solidFill>
              </a:rPr>
              <a:t>ite</a:t>
            </a:r>
            <a:endParaRPr b="1"/>
          </a:p>
        </p:txBody>
      </p:sp>
      <p:sp>
        <p:nvSpPr>
          <p:cNvPr id="61" name="Google Shape;61;p13"/>
          <p:cNvSpPr txBox="1"/>
          <p:nvPr/>
        </p:nvSpPr>
        <p:spPr>
          <a:xfrm>
            <a:off x="6175825" y="1833350"/>
            <a:ext cx="2920800" cy="31674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u="sng">
                <a:solidFill>
                  <a:schemeClr val="dk2"/>
                </a:solidFill>
              </a:rPr>
              <a:t>Finito?</a:t>
            </a:r>
            <a:endParaRPr sz="1600" b="1" u="sng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2"/>
                </a:solidFill>
              </a:rPr>
              <a:t>How would you say…</a:t>
            </a:r>
            <a:endParaRPr sz="16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2"/>
                </a:solidFill>
              </a:rPr>
              <a:t>In the evening </a:t>
            </a:r>
            <a:r>
              <a:rPr lang="en-GB" sz="1600" b="1">
                <a:solidFill>
                  <a:schemeClr val="dk2"/>
                </a:solidFill>
              </a:rPr>
              <a:t>I go out</a:t>
            </a:r>
            <a:r>
              <a:rPr lang="en-GB" sz="1600">
                <a:solidFill>
                  <a:schemeClr val="dk2"/>
                </a:solidFill>
              </a:rPr>
              <a:t> with my friends.</a:t>
            </a:r>
            <a:endParaRPr sz="16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2"/>
                </a:solidFill>
              </a:rPr>
              <a:t>Normally, </a:t>
            </a:r>
            <a:r>
              <a:rPr lang="en-GB" sz="1600" b="1">
                <a:solidFill>
                  <a:schemeClr val="dk2"/>
                </a:solidFill>
              </a:rPr>
              <a:t>we go</a:t>
            </a:r>
            <a:r>
              <a:rPr lang="en-GB" sz="1600">
                <a:solidFill>
                  <a:schemeClr val="dk2"/>
                </a:solidFill>
              </a:rPr>
              <a:t> to the cinema.</a:t>
            </a:r>
            <a:endParaRPr sz="16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</a:rPr>
              <a:t>My parents</a:t>
            </a:r>
            <a:r>
              <a:rPr lang="en-GB" sz="1600">
                <a:solidFill>
                  <a:schemeClr val="dk2"/>
                </a:solidFill>
              </a:rPr>
              <a:t> </a:t>
            </a:r>
            <a:r>
              <a:rPr lang="en-GB" sz="1600" b="1">
                <a:solidFill>
                  <a:schemeClr val="dk2"/>
                </a:solidFill>
              </a:rPr>
              <a:t>go out</a:t>
            </a:r>
            <a:r>
              <a:rPr lang="en-GB" sz="1600">
                <a:solidFill>
                  <a:schemeClr val="dk2"/>
                </a:solidFill>
              </a:rPr>
              <a:t> at the weekend.</a:t>
            </a:r>
            <a:endParaRPr sz="16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2"/>
          <p:cNvPicPr preferRelativeResize="0"/>
          <p:nvPr/>
        </p:nvPicPr>
        <p:blipFill rotWithShape="1">
          <a:blip r:embed="rId3">
            <a:alphaModFix/>
          </a:blip>
          <a:srcRect l="23052" t="23504" r="3997" b="10041"/>
          <a:stretch/>
        </p:blipFill>
        <p:spPr>
          <a:xfrm>
            <a:off x="0" y="133550"/>
            <a:ext cx="9144001" cy="4683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3"/>
          <p:cNvPicPr preferRelativeResize="0"/>
          <p:nvPr/>
        </p:nvPicPr>
        <p:blipFill rotWithShape="1">
          <a:blip r:embed="rId3">
            <a:alphaModFix/>
          </a:blip>
          <a:srcRect l="25820" t="25661" r="5488" b="12932"/>
          <a:stretch/>
        </p:blipFill>
        <p:spPr>
          <a:xfrm>
            <a:off x="110250" y="154275"/>
            <a:ext cx="8867925" cy="445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 dirty="0">
                <a:solidFill>
                  <a:schemeClr val="hlink"/>
                </a:solidFill>
                <a:hlinkClick r:id="rId3"/>
              </a:rPr>
              <a:t>https://www.euroclub-schools.org/italian-carnevale</a:t>
            </a:r>
            <a:r>
              <a:rPr lang="en-GB" dirty="0"/>
              <a:t> </a:t>
            </a:r>
            <a:endParaRPr dirty="0"/>
          </a:p>
        </p:txBody>
      </p:sp>
      <p:sp>
        <p:nvSpPr>
          <p:cNvPr id="131" name="Google Shape;131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Finito? Find out more about Carnevale here!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/>
        </p:nvSpPr>
        <p:spPr>
          <a:xfrm>
            <a:off x="0" y="82575"/>
            <a:ext cx="8596500" cy="47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 dirty="0">
                <a:solidFill>
                  <a:schemeClr val="hlink"/>
                </a:solidFill>
                <a:hlinkClick r:id="rId3"/>
              </a:rPr>
              <a:t>The History of “Il </a:t>
            </a:r>
            <a:r>
              <a:rPr lang="en-GB" sz="1800" u="sng" dirty="0" err="1">
                <a:solidFill>
                  <a:schemeClr val="hlink"/>
                </a:solidFill>
                <a:hlinkClick r:id="rId3"/>
              </a:rPr>
              <a:t>Carnevale</a:t>
            </a:r>
            <a:r>
              <a:rPr lang="en-GB" sz="1800" u="sng" dirty="0">
                <a:solidFill>
                  <a:schemeClr val="hlink"/>
                </a:solidFill>
                <a:hlinkClick r:id="rId3"/>
              </a:rPr>
              <a:t>” in </a:t>
            </a:r>
            <a:r>
              <a:rPr lang="en-GB" sz="1800" u="sng" dirty="0" smtClean="0">
                <a:solidFill>
                  <a:schemeClr val="hlink"/>
                </a:solidFill>
                <a:hlinkClick r:id="rId3"/>
              </a:rPr>
              <a:t>Italia</a:t>
            </a:r>
            <a:r>
              <a:rPr lang="en-GB" sz="1800" u="sng" dirty="0" smtClean="0">
                <a:solidFill>
                  <a:schemeClr val="hlink"/>
                </a:solidFill>
              </a:rPr>
              <a:t> </a:t>
            </a:r>
            <a:endParaRPr sz="18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 err="1">
                <a:solidFill>
                  <a:schemeClr val="dk2"/>
                </a:solidFill>
              </a:rPr>
              <a:t>Guardate</a:t>
            </a:r>
            <a:r>
              <a:rPr lang="en-GB" sz="1800" b="1" dirty="0">
                <a:solidFill>
                  <a:schemeClr val="dk2"/>
                </a:solidFill>
              </a:rPr>
              <a:t> </a:t>
            </a:r>
            <a:r>
              <a:rPr lang="en-GB" sz="1800" b="1" dirty="0" err="1">
                <a:solidFill>
                  <a:schemeClr val="dk2"/>
                </a:solidFill>
              </a:rPr>
              <a:t>il</a:t>
            </a:r>
            <a:r>
              <a:rPr lang="en-GB" sz="1800" b="1" dirty="0">
                <a:solidFill>
                  <a:schemeClr val="dk2"/>
                </a:solidFill>
              </a:rPr>
              <a:t> video e </a:t>
            </a:r>
            <a:r>
              <a:rPr lang="en-GB" sz="1800" b="1" dirty="0" err="1">
                <a:solidFill>
                  <a:schemeClr val="dk2"/>
                </a:solidFill>
              </a:rPr>
              <a:t>rispondete</a:t>
            </a:r>
            <a:r>
              <a:rPr lang="en-GB" sz="1800" b="1" dirty="0">
                <a:solidFill>
                  <a:schemeClr val="dk2"/>
                </a:solidFill>
              </a:rPr>
              <a:t> </a:t>
            </a:r>
            <a:r>
              <a:rPr lang="en-GB" sz="1800" b="1" dirty="0" err="1">
                <a:solidFill>
                  <a:schemeClr val="dk2"/>
                </a:solidFill>
              </a:rPr>
              <a:t>alle</a:t>
            </a:r>
            <a:r>
              <a:rPr lang="en-GB" sz="1800" b="1" dirty="0">
                <a:solidFill>
                  <a:schemeClr val="dk2"/>
                </a:solidFill>
              </a:rPr>
              <a:t> </a:t>
            </a:r>
            <a:r>
              <a:rPr lang="en-GB" sz="1800" b="1" dirty="0" err="1">
                <a:solidFill>
                  <a:schemeClr val="dk2"/>
                </a:solidFill>
              </a:rPr>
              <a:t>domande</a:t>
            </a:r>
            <a:r>
              <a:rPr lang="en-GB" sz="1800" dirty="0">
                <a:solidFill>
                  <a:schemeClr val="dk2"/>
                </a:solidFill>
              </a:rPr>
              <a:t>;</a:t>
            </a:r>
            <a:endParaRPr sz="18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</a:pPr>
            <a:r>
              <a:rPr lang="en-GB" sz="1800" dirty="0">
                <a:solidFill>
                  <a:schemeClr val="dk2"/>
                </a:solidFill>
              </a:rPr>
              <a:t>During the Roman origins of </a:t>
            </a:r>
            <a:r>
              <a:rPr lang="en-GB" sz="1800" dirty="0" err="1">
                <a:solidFill>
                  <a:schemeClr val="dk2"/>
                </a:solidFill>
              </a:rPr>
              <a:t>Carnevale</a:t>
            </a:r>
            <a:r>
              <a:rPr lang="en-GB" sz="1800" dirty="0">
                <a:solidFill>
                  <a:schemeClr val="dk2"/>
                </a:solidFill>
              </a:rPr>
              <a:t>, who and how did they celebrate?</a:t>
            </a:r>
            <a:endParaRPr sz="1800" dirty="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</a:pPr>
            <a:r>
              <a:rPr lang="en-GB" sz="1800" dirty="0">
                <a:solidFill>
                  <a:schemeClr val="dk2"/>
                </a:solidFill>
              </a:rPr>
              <a:t>When does the period of </a:t>
            </a:r>
            <a:r>
              <a:rPr lang="en-GB" sz="1800" dirty="0" err="1">
                <a:solidFill>
                  <a:schemeClr val="dk2"/>
                </a:solidFill>
              </a:rPr>
              <a:t>Carnevale</a:t>
            </a:r>
            <a:r>
              <a:rPr lang="en-GB" sz="1800" dirty="0">
                <a:solidFill>
                  <a:schemeClr val="dk2"/>
                </a:solidFill>
              </a:rPr>
              <a:t> start and finish?</a:t>
            </a:r>
            <a:endParaRPr sz="1800" dirty="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</a:pPr>
            <a:r>
              <a:rPr lang="en-GB" sz="1800" dirty="0">
                <a:solidFill>
                  <a:schemeClr val="dk2"/>
                </a:solidFill>
              </a:rPr>
              <a:t>Where does the word </a:t>
            </a:r>
            <a:r>
              <a:rPr lang="en-GB" sz="1800" dirty="0" err="1">
                <a:solidFill>
                  <a:schemeClr val="dk2"/>
                </a:solidFill>
              </a:rPr>
              <a:t>Carnevale</a:t>
            </a:r>
            <a:r>
              <a:rPr lang="en-GB" sz="1800" dirty="0">
                <a:solidFill>
                  <a:schemeClr val="dk2"/>
                </a:solidFill>
              </a:rPr>
              <a:t> come from?</a:t>
            </a:r>
            <a:endParaRPr sz="1800" dirty="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</a:pPr>
            <a:r>
              <a:rPr lang="en-GB" sz="1800" dirty="0">
                <a:solidFill>
                  <a:schemeClr val="dk2"/>
                </a:solidFill>
              </a:rPr>
              <a:t>What’s Italy’s most popular </a:t>
            </a:r>
            <a:r>
              <a:rPr lang="en-GB" sz="1800" dirty="0" err="1">
                <a:solidFill>
                  <a:schemeClr val="dk2"/>
                </a:solidFill>
              </a:rPr>
              <a:t>Carnevale</a:t>
            </a:r>
            <a:r>
              <a:rPr lang="en-GB" sz="1800" dirty="0">
                <a:solidFill>
                  <a:schemeClr val="dk2"/>
                </a:solidFill>
              </a:rPr>
              <a:t> celebration?</a:t>
            </a:r>
            <a:endParaRPr sz="1800" dirty="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</a:pPr>
            <a:r>
              <a:rPr lang="en-GB" sz="1800" dirty="0">
                <a:solidFill>
                  <a:schemeClr val="dk2"/>
                </a:solidFill>
              </a:rPr>
              <a:t>Why did the Venetians wear masks originally?</a:t>
            </a:r>
            <a:endParaRPr sz="1800" dirty="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</a:pPr>
            <a:r>
              <a:rPr lang="en-GB" sz="1800" dirty="0">
                <a:solidFill>
                  <a:schemeClr val="dk2"/>
                </a:solidFill>
              </a:rPr>
              <a:t>How is </a:t>
            </a:r>
            <a:r>
              <a:rPr lang="en-GB" sz="1800" dirty="0" err="1">
                <a:solidFill>
                  <a:schemeClr val="dk2"/>
                </a:solidFill>
              </a:rPr>
              <a:t>Carnevale</a:t>
            </a:r>
            <a:r>
              <a:rPr lang="en-GB" sz="1800" dirty="0">
                <a:solidFill>
                  <a:schemeClr val="dk2"/>
                </a:solidFill>
              </a:rPr>
              <a:t> celebrated in Venice today?</a:t>
            </a:r>
            <a:endParaRPr sz="1800" dirty="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</a:pPr>
            <a:r>
              <a:rPr lang="en-GB" sz="1800" dirty="0">
                <a:solidFill>
                  <a:schemeClr val="dk2"/>
                </a:solidFill>
              </a:rPr>
              <a:t>Give two more examples of </a:t>
            </a:r>
            <a:r>
              <a:rPr lang="en-GB" sz="1800" dirty="0" err="1">
                <a:solidFill>
                  <a:schemeClr val="dk2"/>
                </a:solidFill>
              </a:rPr>
              <a:t>Carnevale</a:t>
            </a:r>
            <a:r>
              <a:rPr lang="en-GB" sz="1800" dirty="0">
                <a:solidFill>
                  <a:schemeClr val="dk2"/>
                </a:solidFill>
              </a:rPr>
              <a:t> celebrations in Italy.</a:t>
            </a:r>
            <a:endParaRPr sz="1800" dirty="0">
              <a:solidFill>
                <a:schemeClr val="dk2"/>
              </a:solidFill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47292" y="3730825"/>
            <a:ext cx="2129374" cy="141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45175" y="1696638"/>
            <a:ext cx="2333625" cy="175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/>
        </p:nvSpPr>
        <p:spPr>
          <a:xfrm>
            <a:off x="123900" y="154850"/>
            <a:ext cx="8620200" cy="48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u="sng">
                <a:solidFill>
                  <a:schemeClr val="dk2"/>
                </a:solidFill>
              </a:rPr>
              <a:t>Cosa fanno gli italiani per festeggiare Carnevale?</a:t>
            </a:r>
            <a:endParaRPr sz="1800" b="1" u="sng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Per Carnevale, c’è una grande festa a Venezia.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Molti italiani </a:t>
            </a:r>
            <a:r>
              <a:rPr lang="en-GB" sz="1800" b="1">
                <a:solidFill>
                  <a:schemeClr val="dk2"/>
                </a:solidFill>
              </a:rPr>
              <a:t>indossano</a:t>
            </a:r>
            <a:r>
              <a:rPr lang="en-GB" sz="1800">
                <a:solidFill>
                  <a:schemeClr val="dk2"/>
                </a:solidFill>
              </a:rPr>
              <a:t> un costume.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A Venezia, gli italiani indossano una maschera.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Escono per guardare </a:t>
            </a:r>
            <a:r>
              <a:rPr lang="en-GB" sz="1800" b="1">
                <a:solidFill>
                  <a:schemeClr val="dk2"/>
                </a:solidFill>
              </a:rPr>
              <a:t>la sfilata</a:t>
            </a:r>
            <a:r>
              <a:rPr lang="en-GB" sz="1800">
                <a:solidFill>
                  <a:schemeClr val="dk2"/>
                </a:solidFill>
              </a:rPr>
              <a:t>. 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Vanno in piazza per guardare un concerto.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Ballano e cantano al ballo mascherato.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Mangiano </a:t>
            </a:r>
            <a:r>
              <a:rPr lang="en-GB" sz="1800" b="1">
                <a:solidFill>
                  <a:schemeClr val="dk2"/>
                </a:solidFill>
              </a:rPr>
              <a:t>carne</a:t>
            </a:r>
            <a:r>
              <a:rPr lang="en-GB" sz="1800">
                <a:solidFill>
                  <a:schemeClr val="dk2"/>
                </a:solidFill>
              </a:rPr>
              <a:t> e </a:t>
            </a:r>
            <a:r>
              <a:rPr lang="en-GB" sz="1800" b="1">
                <a:solidFill>
                  <a:schemeClr val="dk2"/>
                </a:solidFill>
              </a:rPr>
              <a:t>dolci.</a:t>
            </a:r>
            <a:endParaRPr sz="18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Preparano </a:t>
            </a:r>
            <a:r>
              <a:rPr lang="en-GB" sz="1800" b="1">
                <a:solidFill>
                  <a:schemeClr val="dk2"/>
                </a:solidFill>
              </a:rPr>
              <a:t>le frittelle</a:t>
            </a:r>
            <a:r>
              <a:rPr lang="en-GB" sz="1800">
                <a:solidFill>
                  <a:schemeClr val="dk2"/>
                </a:solidFill>
              </a:rPr>
              <a:t> e </a:t>
            </a:r>
            <a:r>
              <a:rPr lang="en-GB" sz="1800" b="1">
                <a:solidFill>
                  <a:schemeClr val="dk2"/>
                </a:solidFill>
              </a:rPr>
              <a:t>le chiacchiere</a:t>
            </a:r>
            <a:r>
              <a:rPr lang="en-GB" sz="1800">
                <a:solidFill>
                  <a:schemeClr val="dk2"/>
                </a:solidFill>
              </a:rPr>
              <a:t>. Sono deliziose! 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5849100" y="1258875"/>
            <a:ext cx="3294900" cy="30489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2"/>
                </a:solidFill>
              </a:rPr>
              <a:t>indossare</a:t>
            </a:r>
            <a:r>
              <a:rPr lang="en-GB">
                <a:solidFill>
                  <a:schemeClr val="dk2"/>
                </a:solidFill>
              </a:rPr>
              <a:t>: to wear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2"/>
                </a:solidFill>
              </a:rPr>
              <a:t>La sfilata:</a:t>
            </a:r>
            <a:r>
              <a:rPr lang="en-GB">
                <a:solidFill>
                  <a:schemeClr val="dk2"/>
                </a:solidFill>
              </a:rPr>
              <a:t> the parade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2"/>
                </a:solidFill>
              </a:rPr>
              <a:t>Il carne:</a:t>
            </a:r>
            <a:r>
              <a:rPr lang="en-GB">
                <a:solidFill>
                  <a:schemeClr val="dk2"/>
                </a:solidFill>
              </a:rPr>
              <a:t> meat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2"/>
                </a:solidFill>
              </a:rPr>
              <a:t>I dolci:</a:t>
            </a:r>
            <a:r>
              <a:rPr lang="en-GB">
                <a:solidFill>
                  <a:schemeClr val="dk2"/>
                </a:solidFill>
              </a:rPr>
              <a:t> desserts/sweet things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2"/>
                </a:solidFill>
              </a:rPr>
              <a:t>Frittelle:</a:t>
            </a:r>
            <a:r>
              <a:rPr lang="en-GB">
                <a:solidFill>
                  <a:schemeClr val="dk2"/>
                </a:solidFill>
              </a:rPr>
              <a:t> long doughnuts covered in sugar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2"/>
                </a:solidFill>
              </a:rPr>
              <a:t>Chiacchiere:</a:t>
            </a:r>
            <a:r>
              <a:rPr lang="en-GB">
                <a:solidFill>
                  <a:schemeClr val="dk2"/>
                </a:solidFill>
              </a:rPr>
              <a:t> fried pastry dusted in icing sugar.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/>
        </p:nvSpPr>
        <p:spPr>
          <a:xfrm>
            <a:off x="123900" y="154850"/>
            <a:ext cx="8620200" cy="48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u="sng">
                <a:solidFill>
                  <a:schemeClr val="dk2"/>
                </a:solidFill>
              </a:rPr>
              <a:t>Cosa fanno gli italiani per festeggiare Carnevale?</a:t>
            </a:r>
            <a:endParaRPr sz="1800" b="1" u="sng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Per Carnevale, c’è una grande festa a Venezia.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Molti italiani </a:t>
            </a:r>
            <a:r>
              <a:rPr lang="en-GB" sz="1800" b="1">
                <a:solidFill>
                  <a:schemeClr val="dk2"/>
                </a:solidFill>
              </a:rPr>
              <a:t>indossano</a:t>
            </a:r>
            <a:r>
              <a:rPr lang="en-GB" sz="1800">
                <a:solidFill>
                  <a:schemeClr val="dk2"/>
                </a:solidFill>
              </a:rPr>
              <a:t> un costume.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A Venezia, gli italiani indossano una maschera.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Escono per guardare </a:t>
            </a:r>
            <a:r>
              <a:rPr lang="en-GB" sz="1800" b="1">
                <a:solidFill>
                  <a:schemeClr val="dk2"/>
                </a:solidFill>
              </a:rPr>
              <a:t>la sfilata</a:t>
            </a:r>
            <a:r>
              <a:rPr lang="en-GB" sz="1800">
                <a:solidFill>
                  <a:schemeClr val="dk2"/>
                </a:solidFill>
              </a:rPr>
              <a:t>. 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Vanno in piazza per guardare un concerto.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Ballano e cantano al ballo mascherato.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Mangiano </a:t>
            </a:r>
            <a:r>
              <a:rPr lang="en-GB" sz="1800" b="1">
                <a:solidFill>
                  <a:schemeClr val="dk2"/>
                </a:solidFill>
              </a:rPr>
              <a:t>carne</a:t>
            </a:r>
            <a:r>
              <a:rPr lang="en-GB" sz="1800">
                <a:solidFill>
                  <a:schemeClr val="dk2"/>
                </a:solidFill>
              </a:rPr>
              <a:t> e </a:t>
            </a:r>
            <a:r>
              <a:rPr lang="en-GB" sz="1800" b="1">
                <a:solidFill>
                  <a:schemeClr val="dk2"/>
                </a:solidFill>
              </a:rPr>
              <a:t>dolci.</a:t>
            </a:r>
            <a:endParaRPr sz="18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Preparano </a:t>
            </a:r>
            <a:r>
              <a:rPr lang="en-GB" sz="1800" b="1">
                <a:solidFill>
                  <a:schemeClr val="dk2"/>
                </a:solidFill>
              </a:rPr>
              <a:t>le frittelle</a:t>
            </a:r>
            <a:r>
              <a:rPr lang="en-GB" sz="1800">
                <a:solidFill>
                  <a:schemeClr val="dk2"/>
                </a:solidFill>
              </a:rPr>
              <a:t> e </a:t>
            </a:r>
            <a:r>
              <a:rPr lang="en-GB" sz="1800" b="1">
                <a:solidFill>
                  <a:schemeClr val="dk2"/>
                </a:solidFill>
              </a:rPr>
              <a:t>le chiacchiere</a:t>
            </a:r>
            <a:r>
              <a:rPr lang="en-GB" sz="1800">
                <a:solidFill>
                  <a:schemeClr val="dk2"/>
                </a:solidFill>
              </a:rPr>
              <a:t>. Sono deliziose! 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5849100" y="1258875"/>
            <a:ext cx="3294900" cy="30489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2"/>
                </a:solidFill>
              </a:rPr>
              <a:t>indossare</a:t>
            </a:r>
            <a:r>
              <a:rPr lang="en-GB">
                <a:solidFill>
                  <a:schemeClr val="dk2"/>
                </a:solidFill>
              </a:rPr>
              <a:t>: to wear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2"/>
                </a:solidFill>
              </a:rPr>
              <a:t>La sfilata:</a:t>
            </a:r>
            <a:r>
              <a:rPr lang="en-GB">
                <a:solidFill>
                  <a:schemeClr val="dk2"/>
                </a:solidFill>
              </a:rPr>
              <a:t> the parade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2"/>
                </a:solidFill>
              </a:rPr>
              <a:t>Il carne:</a:t>
            </a:r>
            <a:r>
              <a:rPr lang="en-GB">
                <a:solidFill>
                  <a:schemeClr val="dk2"/>
                </a:solidFill>
              </a:rPr>
              <a:t> meat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2"/>
                </a:solidFill>
              </a:rPr>
              <a:t>I dolci:</a:t>
            </a:r>
            <a:r>
              <a:rPr lang="en-GB">
                <a:solidFill>
                  <a:schemeClr val="dk2"/>
                </a:solidFill>
              </a:rPr>
              <a:t> desserts/sweet things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2"/>
                </a:solidFill>
              </a:rPr>
              <a:t>Frittelle:</a:t>
            </a:r>
            <a:r>
              <a:rPr lang="en-GB">
                <a:solidFill>
                  <a:schemeClr val="dk2"/>
                </a:solidFill>
              </a:rPr>
              <a:t> long doughnuts covered in sugar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2"/>
                </a:solidFill>
              </a:rPr>
              <a:t>Chiacchiere:</a:t>
            </a:r>
            <a:r>
              <a:rPr lang="en-GB">
                <a:solidFill>
                  <a:schemeClr val="dk2"/>
                </a:solidFill>
              </a:rPr>
              <a:t> fried pastry dusted in icing sugar.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8275" y="225650"/>
            <a:ext cx="3123475" cy="2336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88063" y="673313"/>
            <a:ext cx="2886075" cy="212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973000"/>
            <a:ext cx="2459519" cy="156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6075" y="225650"/>
            <a:ext cx="2381250" cy="177165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 txBox="1"/>
          <p:nvPr/>
        </p:nvSpPr>
        <p:spPr>
          <a:xfrm>
            <a:off x="5988075" y="2893225"/>
            <a:ext cx="3000000" cy="1569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</a:rPr>
              <a:t>Another type of fritter that is prepared during </a:t>
            </a:r>
            <a:r>
              <a:rPr lang="en-GB" sz="1500" b="1" i="1">
                <a:solidFill>
                  <a:schemeClr val="dk1"/>
                </a:solidFill>
              </a:rPr>
              <a:t>Carnevale</a:t>
            </a:r>
            <a:r>
              <a:rPr lang="en-GB" sz="1500" b="1">
                <a:solidFill>
                  <a:schemeClr val="dk1"/>
                </a:solidFill>
              </a:rPr>
              <a:t> is called </a:t>
            </a:r>
            <a:r>
              <a:rPr lang="en-GB" sz="1500" b="1">
                <a:solidFill>
                  <a:srgbClr val="8B0000"/>
                </a:solidFill>
              </a:rPr>
              <a:t>le chiacchiere</a:t>
            </a:r>
            <a:r>
              <a:rPr lang="en-GB" sz="1500" b="1">
                <a:solidFill>
                  <a:schemeClr val="dk1"/>
                </a:solidFill>
              </a:rPr>
              <a:t> - meaning 'the pieces of gossip'.  These fritters are dusted in </a:t>
            </a:r>
            <a:r>
              <a:rPr lang="en-GB" sz="1500" b="1">
                <a:solidFill>
                  <a:srgbClr val="8B0000"/>
                </a:solidFill>
              </a:rPr>
              <a:t>lo zucchero a velo</a:t>
            </a:r>
            <a:r>
              <a:rPr lang="en-GB" sz="1500" b="1">
                <a:solidFill>
                  <a:schemeClr val="dk1"/>
                </a:solidFill>
              </a:rPr>
              <a:t> - icing sugar. </a:t>
            </a:r>
            <a:endParaRPr/>
          </a:p>
        </p:txBody>
      </p:sp>
      <p:sp>
        <p:nvSpPr>
          <p:cNvPr id="90" name="Google Shape;90;p17"/>
          <p:cNvSpPr txBox="1"/>
          <p:nvPr/>
        </p:nvSpPr>
        <p:spPr>
          <a:xfrm>
            <a:off x="0" y="2161900"/>
            <a:ext cx="5625600" cy="64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rgbClr val="414141"/>
                </a:solidFill>
              </a:rPr>
              <a:t>During</a:t>
            </a:r>
            <a:r>
              <a:rPr lang="en-GB" sz="1500" b="1" i="1">
                <a:solidFill>
                  <a:srgbClr val="414141"/>
                </a:solidFill>
              </a:rPr>
              <a:t> il</a:t>
            </a:r>
            <a:r>
              <a:rPr lang="en-GB" sz="1500" b="1">
                <a:solidFill>
                  <a:srgbClr val="414141"/>
                </a:solidFill>
              </a:rPr>
              <a:t> </a:t>
            </a:r>
            <a:r>
              <a:rPr lang="en-GB" sz="1500" b="1" i="1">
                <a:solidFill>
                  <a:srgbClr val="414141"/>
                </a:solidFill>
              </a:rPr>
              <a:t>Carnevale</a:t>
            </a:r>
            <a:r>
              <a:rPr lang="en-GB" sz="1500" b="1">
                <a:solidFill>
                  <a:srgbClr val="414141"/>
                </a:solidFill>
              </a:rPr>
              <a:t> it is the tradition to eat </a:t>
            </a:r>
            <a:r>
              <a:rPr lang="en-GB" sz="1500" b="1">
                <a:solidFill>
                  <a:srgbClr val="8B0000"/>
                </a:solidFill>
              </a:rPr>
              <a:t>le frittelle</a:t>
            </a:r>
            <a:r>
              <a:rPr lang="en-GB" sz="1500" b="1">
                <a:solidFill>
                  <a:srgbClr val="414141"/>
                </a:solidFill>
              </a:rPr>
              <a:t>.  These are long, thin fritters and they taste a bit like doughnuts.</a:t>
            </a:r>
            <a:endParaRPr/>
          </a:p>
        </p:txBody>
      </p:sp>
      <p:sp>
        <p:nvSpPr>
          <p:cNvPr id="91" name="Google Shape;91;p17"/>
          <p:cNvSpPr txBox="1"/>
          <p:nvPr/>
        </p:nvSpPr>
        <p:spPr>
          <a:xfrm>
            <a:off x="2459525" y="2808400"/>
            <a:ext cx="3528600" cy="227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rgbClr val="414141"/>
                </a:solidFill>
              </a:rPr>
              <a:t>A traditional dessert for </a:t>
            </a:r>
            <a:r>
              <a:rPr lang="en-GB" sz="1500" b="1" i="1">
                <a:solidFill>
                  <a:srgbClr val="414141"/>
                </a:solidFill>
              </a:rPr>
              <a:t>il Carnevale</a:t>
            </a:r>
            <a:r>
              <a:rPr lang="en-GB" sz="1500" b="1">
                <a:solidFill>
                  <a:srgbClr val="414141"/>
                </a:solidFill>
              </a:rPr>
              <a:t> is </a:t>
            </a:r>
            <a:r>
              <a:rPr lang="en-GB" sz="1500" b="1">
                <a:solidFill>
                  <a:srgbClr val="8B0000"/>
                </a:solidFill>
              </a:rPr>
              <a:t>il sanguinaccio dolce.</a:t>
            </a:r>
            <a:r>
              <a:rPr lang="en-GB" sz="1500" b="1">
                <a:solidFill>
                  <a:srgbClr val="414141"/>
                </a:solidFill>
              </a:rPr>
              <a:t>   It is a creamy chocolate pudding that was originally prepared with pig's blood!  The word </a:t>
            </a:r>
            <a:r>
              <a:rPr lang="en-GB" sz="1500" b="1">
                <a:solidFill>
                  <a:srgbClr val="8B0000"/>
                </a:solidFill>
              </a:rPr>
              <a:t>sangue</a:t>
            </a:r>
            <a:r>
              <a:rPr lang="en-GB" sz="1500" b="1">
                <a:solidFill>
                  <a:srgbClr val="414141"/>
                </a:solidFill>
              </a:rPr>
              <a:t> </a:t>
            </a:r>
            <a:r>
              <a:rPr lang="en-GB" sz="1500" i="1">
                <a:solidFill>
                  <a:schemeClr val="dk1"/>
                </a:solidFill>
              </a:rPr>
              <a:t>- blood -</a:t>
            </a:r>
            <a:r>
              <a:rPr lang="en-GB" sz="1500" b="1" i="1">
                <a:solidFill>
                  <a:srgbClr val="414141"/>
                </a:solidFill>
              </a:rPr>
              <a:t> </a:t>
            </a:r>
            <a:r>
              <a:rPr lang="en-GB" sz="1500" b="1">
                <a:solidFill>
                  <a:srgbClr val="414141"/>
                </a:solidFill>
              </a:rPr>
              <a:t>is hidden in the word </a:t>
            </a:r>
            <a:r>
              <a:rPr lang="en-GB" sz="1500" b="1" i="1">
                <a:solidFill>
                  <a:srgbClr val="8B0000"/>
                </a:solidFill>
              </a:rPr>
              <a:t>sangu</a:t>
            </a:r>
            <a:r>
              <a:rPr lang="en-GB" sz="1500" b="1" i="1">
                <a:solidFill>
                  <a:srgbClr val="414141"/>
                </a:solidFill>
              </a:rPr>
              <a:t>inaccio.  </a:t>
            </a:r>
            <a:r>
              <a:rPr lang="en-GB" sz="1500" b="1">
                <a:solidFill>
                  <a:srgbClr val="414141"/>
                </a:solidFill>
              </a:rPr>
              <a:t>It is often served with </a:t>
            </a:r>
            <a:r>
              <a:rPr lang="en-GB" sz="1500" b="1">
                <a:solidFill>
                  <a:srgbClr val="8B0000"/>
                </a:solidFill>
              </a:rPr>
              <a:t>le chiacchiere</a:t>
            </a:r>
            <a:r>
              <a:rPr lang="en-GB" sz="1500" b="1">
                <a:solidFill>
                  <a:srgbClr val="414141"/>
                </a:solidFill>
              </a:rPr>
              <a:t>,  or sponge fingers called</a:t>
            </a:r>
            <a:r>
              <a:rPr lang="en-GB" sz="1500" b="1">
                <a:solidFill>
                  <a:srgbClr val="8B0000"/>
                </a:solidFill>
              </a:rPr>
              <a:t> i savoiardi.</a:t>
            </a:r>
            <a:endParaRPr/>
          </a:p>
        </p:txBody>
      </p:sp>
      <p:sp>
        <p:nvSpPr>
          <p:cNvPr id="92" name="Google Shape;92;p17"/>
          <p:cNvSpPr txBox="1"/>
          <p:nvPr/>
        </p:nvSpPr>
        <p:spPr>
          <a:xfrm>
            <a:off x="6336950" y="4765900"/>
            <a:ext cx="2363100" cy="1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euroclub-schools.org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/>
        </p:nvSpPr>
        <p:spPr>
          <a:xfrm>
            <a:off x="103650" y="532275"/>
            <a:ext cx="8936700" cy="3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 b="1" i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I am called</a:t>
            </a:r>
            <a:r>
              <a:rPr lang="en-GB" sz="29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Luca </a:t>
            </a:r>
            <a:r>
              <a:rPr lang="en-GB" sz="29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</a:t>
            </a:r>
            <a:r>
              <a:rPr lang="en-GB" sz="2900" b="1" i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I live</a:t>
            </a:r>
            <a:r>
              <a:rPr lang="en-GB" sz="29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Venezia in Italia. Ogni anno  </a:t>
            </a:r>
            <a:r>
              <a:rPr lang="en-GB" sz="2900" b="1" i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I go</a:t>
            </a:r>
            <a:r>
              <a:rPr lang="en-GB" sz="29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 carnevale con la mia famiglia. Qualche volta </a:t>
            </a:r>
            <a:r>
              <a:rPr lang="en-GB" sz="2900" b="1" i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we eat</a:t>
            </a:r>
            <a:r>
              <a:rPr lang="en-GB" sz="2900" i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delle frittelle. Mia nonna </a:t>
            </a:r>
            <a:r>
              <a:rPr lang="en-GB" sz="2900" b="1" i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makes</a:t>
            </a:r>
            <a:r>
              <a:rPr lang="en-GB" sz="2900" i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delle frittelle.</a:t>
            </a:r>
            <a:r>
              <a:rPr lang="en-GB" sz="29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900" b="1" i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They are</a:t>
            </a:r>
            <a:r>
              <a:rPr lang="en-GB" sz="29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deliziose! Mia sorella </a:t>
            </a:r>
            <a:r>
              <a:rPr lang="en-GB" sz="2900" b="1" i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wears</a:t>
            </a:r>
            <a:r>
              <a:rPr lang="en-GB" sz="29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costume e </a:t>
            </a:r>
            <a:r>
              <a:rPr lang="en-GB" sz="2900" b="1" i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puts on</a:t>
            </a:r>
            <a:r>
              <a:rPr lang="en-GB" sz="29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maschera. Io non </a:t>
            </a:r>
            <a:r>
              <a:rPr lang="en-GB" sz="2900" b="1" i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wear</a:t>
            </a:r>
            <a:r>
              <a:rPr lang="en-GB" sz="29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più un costume ma </a:t>
            </a:r>
            <a:r>
              <a:rPr lang="en-GB" sz="2900" b="1" i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I have</a:t>
            </a:r>
            <a:r>
              <a:rPr lang="en-GB" sz="29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faccia dipinta. </a:t>
            </a:r>
            <a:r>
              <a:rPr lang="en-GB" sz="2900" b="1" i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We watch</a:t>
            </a:r>
            <a:r>
              <a:rPr lang="en-GB" sz="2900" i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sempre le sfilate e tutti </a:t>
            </a:r>
            <a:r>
              <a:rPr lang="en-GB" sz="2900" b="1" i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enjoys themselves</a:t>
            </a:r>
            <a:r>
              <a:rPr lang="en-GB" sz="2900" i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GB" sz="2900" b="1" i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I love</a:t>
            </a:r>
            <a:r>
              <a:rPr lang="en-GB" sz="2900" i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carnevale. </a:t>
            </a:r>
            <a:endParaRPr sz="2700"/>
          </a:p>
        </p:txBody>
      </p:sp>
      <p:sp>
        <p:nvSpPr>
          <p:cNvPr id="98" name="Google Shape;98;p18"/>
          <p:cNvSpPr txBox="1"/>
          <p:nvPr/>
        </p:nvSpPr>
        <p:spPr>
          <a:xfrm>
            <a:off x="3616500" y="3742575"/>
            <a:ext cx="5527500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indossa</a:t>
            </a:r>
            <a:r>
              <a:rPr lang="en-GB" sz="15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en-GB" sz="15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abito</a:t>
            </a:r>
            <a:r>
              <a:rPr lang="en-GB" sz="15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en-GB" sz="15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mi </a:t>
            </a:r>
            <a:r>
              <a:rPr lang="en-GB" sz="15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chiamo</a:t>
            </a:r>
            <a:endParaRPr sz="15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GB" sz="1500" b="1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guardiamo</a:t>
            </a:r>
            <a:r>
              <a:rPr lang="en-GB" sz="15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en-GB" sz="15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mette</a:t>
            </a:r>
            <a:r>
              <a:rPr lang="en-GB" sz="15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GB" sz="1500" b="1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mangiamo</a:t>
            </a:r>
            <a:endParaRPr sz="15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indosso</a:t>
            </a:r>
            <a:r>
              <a:rPr lang="en-GB" sz="15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en-GB" sz="15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GB" sz="15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5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divertono</a:t>
            </a:r>
            <a:r>
              <a:rPr lang="en-GB" sz="15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en-GB" sz="15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</a:t>
            </a:r>
            <a:endParaRPr sz="15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vado</a:t>
            </a:r>
            <a:r>
              <a:rPr lang="en-GB" sz="15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GB" sz="1500" b="1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adoro</a:t>
            </a:r>
            <a:r>
              <a:rPr lang="en-GB" sz="15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r>
              <a:rPr lang="en-GB" sz="1500" b="1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sono</a:t>
            </a:r>
            <a:r>
              <a:rPr lang="en-GB" sz="15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GB" sz="15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GB" sz="15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fa</a:t>
            </a:r>
            <a:endParaRPr sz="15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8"/>
          <p:cNvSpPr txBox="1"/>
          <p:nvPr/>
        </p:nvSpPr>
        <p:spPr>
          <a:xfrm>
            <a:off x="1060800" y="3940575"/>
            <a:ext cx="2555700" cy="11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Need some help? Choose from the verbs in red.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00" name="Google Shape;100;p18"/>
          <p:cNvSpPr txBox="1"/>
          <p:nvPr/>
        </p:nvSpPr>
        <p:spPr>
          <a:xfrm>
            <a:off x="103650" y="160750"/>
            <a:ext cx="6477600" cy="4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u="sng">
                <a:solidFill>
                  <a:schemeClr val="dk2"/>
                </a:solidFill>
              </a:rPr>
              <a:t>Can you replace the English with Italian verbs?</a:t>
            </a:r>
            <a:endParaRPr sz="1800" b="1" u="sng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/>
        </p:nvSpPr>
        <p:spPr>
          <a:xfrm>
            <a:off x="0" y="0"/>
            <a:ext cx="9144000" cy="3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Translate into English:</a:t>
            </a:r>
            <a:endParaRPr sz="2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AutoNum type="alphaLcParenR"/>
            </a:pPr>
            <a:r>
              <a:rPr lang="en-GB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Vado al carnevale con i miei amici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AutoNum type="alphaLcParenR"/>
            </a:pPr>
            <a:r>
              <a:rPr lang="en-GB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 mangio delle frittelle, ma mi piace il sanguinaccio dolce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AutoNum type="alphaLcParenR"/>
            </a:pPr>
            <a:r>
              <a:rPr lang="en-GB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Indosso un costume ma non metto mai una maschera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AutoNum type="alphaLcParenR"/>
            </a:pPr>
            <a:r>
              <a:rPr lang="en-GB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Guardo le sfilate e mi diverto molto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AutoNum type="alphaLcParenR"/>
            </a:pP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/>
        </p:nvSpPr>
        <p:spPr>
          <a:xfrm>
            <a:off x="0" y="0"/>
            <a:ext cx="9451200" cy="3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Translate into  Italian: (tip: use the sentences on the previous slide to help you!)</a:t>
            </a:r>
            <a:endParaRPr sz="2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AutoNum type="alphaLcParenR"/>
            </a:pPr>
            <a:r>
              <a:rPr lang="en-GB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Sometimes I go to carnival with my brother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AutoNum type="alphaLcParenR"/>
            </a:pPr>
            <a:r>
              <a:rPr lang="en-GB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don’t like </a:t>
            </a:r>
            <a:r>
              <a:rPr lang="en-GB" sz="25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frittelle</a:t>
            </a:r>
            <a:r>
              <a:rPr lang="en-GB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GB" sz="25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sanguinaccio dolce</a:t>
            </a:r>
            <a:endParaRPr sz="25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AutoNum type="alphaLcParenR"/>
            </a:pPr>
            <a:r>
              <a:rPr lang="en-GB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Usually I wear a mask but I never wear a costume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AutoNum type="alphaLcParenR"/>
            </a:pPr>
            <a:r>
              <a:rPr lang="en-GB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don’t watch the parades but I really enjoy myself.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AutoNum type="alphaLcParenR"/>
            </a:pP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 dirty="0">
                <a:solidFill>
                  <a:schemeClr val="hlink"/>
                </a:solidFill>
                <a:hlinkClick r:id="rId3"/>
              </a:rPr>
              <a:t>VENICE CARNIVAL 2024 / BEST COSTUMES OF VENICE CARNIVAL</a:t>
            </a:r>
            <a:r>
              <a:rPr lang="en-GB" dirty="0"/>
              <a:t> 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753</Words>
  <Application>Microsoft Office PowerPoint</Application>
  <PresentationFormat>On-screen Show (16:9)</PresentationFormat>
  <Paragraphs>124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VENICE CARNIVAL 2024 / BEST COSTUMES OF VENICE CARNIVAL </vt:lpstr>
      <vt:lpstr>PowerPoint Presentation</vt:lpstr>
      <vt:lpstr>PowerPoint Presentation</vt:lpstr>
      <vt:lpstr>https://www.euroclub-schools.org/italian-carnevale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EO</cp:lastModifiedBy>
  <cp:revision>1</cp:revision>
  <dcterms:modified xsi:type="dcterms:W3CDTF">2024-03-04T14:07:53Z</dcterms:modified>
</cp:coreProperties>
</file>