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1"/>
  </p:notesMasterIdLst>
  <p:sldIdLst>
    <p:sldId id="262" r:id="rId2"/>
    <p:sldId id="282" r:id="rId3"/>
    <p:sldId id="284" r:id="rId4"/>
    <p:sldId id="286" r:id="rId5"/>
    <p:sldId id="285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300" r:id="rId16"/>
    <p:sldId id="296" r:id="rId17"/>
    <p:sldId id="297" r:id="rId18"/>
    <p:sldId id="298" r:id="rId19"/>
    <p:sldId id="29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/>
    <p:restoredTop sz="94674"/>
  </p:normalViewPr>
  <p:slideViewPr>
    <p:cSldViewPr snapToGrid="0" snapToObjects="1">
      <p:cViewPr varScale="1">
        <p:scale>
          <a:sx n="119" d="100"/>
          <a:sy n="119" d="100"/>
        </p:scale>
        <p:origin x="16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90DE2-0EAE-0547-B52F-A3241E002057}" type="datetimeFigureOut">
              <a:rPr lang="en-US" smtClean="0"/>
              <a:t>3/9/18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12171-C6B9-364F-9EFE-070B8DF5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4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Friday, March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Friday, March 9,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Friday, March 9,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paziomondimigranti.wordpress.com/chi-siamo/nabad-onlus/" TargetMode="External"/><Relationship Id="rId3" Type="http://schemas.openxmlformats.org/officeDocument/2006/relationships/hyperlink" Target="http://www.dossierimmigrazione.it/docnews/file/2017_scheda%20dossier.pdf" TargetMode="External"/><Relationship Id="rId7" Type="http://schemas.openxmlformats.org/officeDocument/2006/relationships/hyperlink" Target="http://www.el-ghibli.org/" TargetMode="External"/><Relationship Id="rId2" Type="http://schemas.openxmlformats.org/officeDocument/2006/relationships/hyperlink" Target="https://www.istat.it/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econdegenerazioni.it/" TargetMode="External"/><Relationship Id="rId5" Type="http://schemas.openxmlformats.org/officeDocument/2006/relationships/hyperlink" Target="http://data2.unhcr.org/en/situations/mediterranean" TargetMode="External"/><Relationship Id="rId4" Type="http://schemas.openxmlformats.org/officeDocument/2006/relationships/hyperlink" Target="http://ec.europa.eu/eurostat/statistics-explained/index.php/Main_Page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hcr.it/news/storie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liverpooluniversitypress.co.uk/collections/ro_series-transnational-modern-languag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ata2.unhcr.org/en/situations/mediterranea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ransnationalmodernlanguages.ac.uk/research-map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en-GB" sz="4000" b="1" dirty="0">
                <a:effectLst/>
              </a:rPr>
              <a:t>Routes and roots: </a:t>
            </a:r>
          </a:p>
          <a:p>
            <a:pPr marL="18288" indent="0">
              <a:buNone/>
            </a:pPr>
            <a:r>
              <a:rPr lang="en-GB" sz="4000" b="1" dirty="0">
                <a:effectLst/>
              </a:rPr>
              <a:t>approaches to migration in contemporary Italy</a:t>
            </a:r>
            <a:endParaRPr lang="en-GB" sz="4000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Jenny Burns, University of Warwick</a:t>
            </a:r>
          </a:p>
        </p:txBody>
      </p:sp>
    </p:spTree>
    <p:extLst>
      <p:ext uri="{BB962C8B-B14F-4D97-AF65-F5344CB8AC3E}">
        <p14:creationId xmlns:p14="http://schemas.microsoft.com/office/powerpoint/2010/main" val="15052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7538" y="685800"/>
            <a:ext cx="6852062" cy="5168733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GB" sz="2400" dirty="0">
                <a:effectLst/>
              </a:rPr>
              <a:t>Roots </a:t>
            </a:r>
            <a:r>
              <a:rPr lang="mr-IN" sz="2400" dirty="0">
                <a:effectLst/>
              </a:rPr>
              <a:t>–</a:t>
            </a:r>
            <a:r>
              <a:rPr lang="en-GB" sz="2400" dirty="0">
                <a:effectLst/>
              </a:rPr>
              <a:t> a sense of belonging </a:t>
            </a:r>
            <a:r>
              <a:rPr lang="mr-IN" sz="2400" dirty="0">
                <a:effectLst/>
              </a:rPr>
              <a:t>–</a:t>
            </a:r>
            <a:r>
              <a:rPr lang="en-GB" sz="2400" dirty="0">
                <a:effectLst/>
              </a:rPr>
              <a:t> may be predicated upon: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legal and fiscal status – citizenship (</a:t>
            </a:r>
            <a:r>
              <a:rPr lang="en-GB" sz="2400" i="1" dirty="0">
                <a:effectLst/>
              </a:rPr>
              <a:t>jus </a:t>
            </a:r>
            <a:r>
              <a:rPr lang="en-GB" sz="2400" i="1" dirty="0" err="1">
                <a:effectLst/>
              </a:rPr>
              <a:t>sanguinis</a:t>
            </a:r>
            <a:r>
              <a:rPr lang="en-GB" sz="2400" dirty="0">
                <a:effectLst/>
              </a:rPr>
              <a:t>), residency, right to legal work;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language;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cultural inclusion and freedom to worship, socialize, organize politically, prepare and share food, express oneself and be recognized;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homing: finding a home and making a home, both at individual and community levels (mosques, supermarkets, restaurants);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creating networks, real and virtual;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kinship, community, family, social inclusion;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capacity to plan futures.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854534"/>
            <a:ext cx="7543800" cy="605641"/>
          </a:xfrm>
        </p:spPr>
        <p:txBody>
          <a:bodyPr/>
          <a:lstStyle/>
          <a:p>
            <a:r>
              <a:rPr lang="en-US" sz="3600" dirty="0"/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44328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7538" y="308759"/>
            <a:ext cx="6852062" cy="5272644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GB" sz="2400" dirty="0">
                <a:effectLst/>
              </a:rPr>
              <a:t>These same elements may lead individuals or sectors of indigenous communities to feel correspondingly ‘uprooted’ or estranged in their ‘own’ spaces: 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job insecurity;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changes to linguistic landscape; communication challenges;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cultural and social division;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access to services; sustainability of service provision;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changes to the local environment;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new forms and practices of community;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uncertain futures.</a:t>
            </a:r>
          </a:p>
          <a:p>
            <a:pPr marL="18288" indent="0">
              <a:buNone/>
            </a:pPr>
            <a:endParaRPr lang="en-GB" sz="2400" dirty="0">
              <a:effectLst/>
            </a:endParaRPr>
          </a:p>
          <a:p>
            <a:pPr>
              <a:buFont typeface="Wingdings" charset="2"/>
              <a:buChar char="§"/>
            </a:pPr>
            <a:r>
              <a:rPr lang="en-GB" sz="2400" b="1" dirty="0">
                <a:effectLst/>
              </a:rPr>
              <a:t>migration as political instrument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81402"/>
            <a:ext cx="7543800" cy="605641"/>
          </a:xfrm>
        </p:spPr>
        <p:txBody>
          <a:bodyPr/>
          <a:lstStyle/>
          <a:p>
            <a:r>
              <a:rPr lang="en-US" sz="3600" dirty="0"/>
              <a:t>Roots</a:t>
            </a:r>
          </a:p>
        </p:txBody>
      </p:sp>
    </p:spTree>
    <p:extLst>
      <p:ext uri="{BB962C8B-B14F-4D97-AF65-F5344CB8AC3E}">
        <p14:creationId xmlns:p14="http://schemas.microsoft.com/office/powerpoint/2010/main" val="70863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82535" y="439387"/>
            <a:ext cx="7232073" cy="5343896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en-US" sz="2400" dirty="0"/>
              <a:t>‘IMMIGRATION’ &gt;&gt;&gt; intersecting areas of culture and society where particular effects (+</a:t>
            </a:r>
            <a:r>
              <a:rPr lang="en-US" sz="2400" dirty="0" err="1"/>
              <a:t>ve</a:t>
            </a:r>
            <a:r>
              <a:rPr lang="en-US" sz="2400" dirty="0"/>
              <a:t>, -</a:t>
            </a:r>
            <a:r>
              <a:rPr lang="en-US" sz="2400" dirty="0" err="1"/>
              <a:t>ve</a:t>
            </a:r>
            <a:r>
              <a:rPr lang="en-US" sz="2400" dirty="0"/>
              <a:t>) might be seen:</a:t>
            </a:r>
          </a:p>
          <a:p>
            <a:pPr marL="18288" indent="0">
              <a:buNone/>
            </a:pPr>
            <a:endParaRPr lang="en-US" sz="1400" dirty="0"/>
          </a:p>
          <a:p>
            <a:pPr marL="18288" indent="0">
              <a:buNone/>
            </a:pPr>
            <a:r>
              <a:rPr lang="en-US" sz="2400" dirty="0" err="1"/>
              <a:t>i</a:t>
            </a:r>
            <a:r>
              <a:rPr lang="en-US" sz="2400" dirty="0"/>
              <a:t>. </a:t>
            </a:r>
            <a:r>
              <a:rPr lang="en-US" sz="2400" b="1" dirty="0"/>
              <a:t>GENDER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access of Italian women to labour market facilitated by migrant domestic labour;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gendered experience of migrants: differentiated access to labour market, services, education, language; challenges to and/or entrenchment of cultural values and practices; 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gendered employment: sex work, caring, domestic labour; exposure to exploitation; stereotypes and prejudice.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783283"/>
            <a:ext cx="7543800" cy="629391"/>
          </a:xfrm>
        </p:spPr>
        <p:txBody>
          <a:bodyPr/>
          <a:lstStyle/>
          <a:p>
            <a:r>
              <a:rPr lang="en-US" sz="3600" dirty="0"/>
              <a:t>Cultural and 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2684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660" y="685801"/>
            <a:ext cx="6958940" cy="4871851"/>
          </a:xfrm>
        </p:spPr>
        <p:txBody>
          <a:bodyPr>
            <a:noAutofit/>
          </a:bodyPr>
          <a:lstStyle/>
          <a:p>
            <a:pPr marL="18288" lvl="0" indent="0">
              <a:buNone/>
            </a:pPr>
            <a:r>
              <a:rPr lang="en-GB" sz="2800" dirty="0">
                <a:effectLst/>
              </a:rPr>
              <a:t>ii. </a:t>
            </a:r>
            <a:r>
              <a:rPr lang="en-GB" sz="2800" b="1" dirty="0">
                <a:effectLst/>
              </a:rPr>
              <a:t>AGE</a:t>
            </a:r>
          </a:p>
          <a:p>
            <a:pPr marL="18288" lvl="0" indent="0">
              <a:buNone/>
            </a:pPr>
            <a:endParaRPr lang="en-GB" sz="2000" dirty="0">
              <a:effectLst/>
            </a:endParaRPr>
          </a:p>
          <a:p>
            <a:pPr lvl="0">
              <a:buFont typeface="Wingdings" charset="2"/>
              <a:buChar char="§"/>
            </a:pPr>
            <a:r>
              <a:rPr lang="en-GB" sz="2800" dirty="0">
                <a:effectLst/>
              </a:rPr>
              <a:t>provision of labour to counteract effects of an aging population; also caring for that aging population;</a:t>
            </a:r>
          </a:p>
          <a:p>
            <a:pPr lvl="0">
              <a:buFont typeface="Wingdings" charset="2"/>
              <a:buChar char="§"/>
            </a:pPr>
            <a:r>
              <a:rPr lang="en-GB" sz="2800" dirty="0">
                <a:effectLst/>
              </a:rPr>
              <a:t>transcultural experience and education of younger generations; anxieties about access to and delivery of education to diverse student body;</a:t>
            </a:r>
          </a:p>
          <a:p>
            <a:pPr lvl="0">
              <a:buFont typeface="Wingdings" charset="2"/>
              <a:buChar char="§"/>
            </a:pPr>
            <a:r>
              <a:rPr lang="en-GB" sz="2800" dirty="0">
                <a:effectLst/>
              </a:rPr>
              <a:t>significant youth unemployment in Italy (37.8% in 2016; EU average 18.7%).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783283"/>
            <a:ext cx="7543800" cy="605641"/>
          </a:xfrm>
        </p:spPr>
        <p:txBody>
          <a:bodyPr/>
          <a:lstStyle/>
          <a:p>
            <a:r>
              <a:rPr lang="en-US" sz="3600" dirty="0"/>
              <a:t>Cultural and </a:t>
            </a:r>
            <a:r>
              <a:rPr lang="en-US" sz="3600"/>
              <a:t>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15448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99357" y="190005"/>
            <a:ext cx="7498377" cy="54388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GB" sz="2400" dirty="0">
                <a:effectLst/>
              </a:rPr>
              <a:t>iii. </a:t>
            </a:r>
            <a:r>
              <a:rPr lang="en-GB" sz="2400" b="1" dirty="0">
                <a:effectLst/>
              </a:rPr>
              <a:t>CLASS</a:t>
            </a:r>
            <a:r>
              <a:rPr lang="en-GB" sz="2400" dirty="0">
                <a:effectLst/>
              </a:rPr>
              <a:t>: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portability of qualifications and educational achievements;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unemployment and restricted opportunity for migrants and nationals;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‘glass ceiling’; public visibility and value of non-white professionals (politics, TV, sport).</a:t>
            </a:r>
          </a:p>
          <a:p>
            <a:pPr marL="18288" indent="0">
              <a:buNone/>
            </a:pPr>
            <a:endParaRPr lang="en-GB" sz="2400" b="1" dirty="0">
              <a:effectLst/>
            </a:endParaRPr>
          </a:p>
          <a:p>
            <a:pPr marL="18288" indent="0">
              <a:buNone/>
            </a:pPr>
            <a:r>
              <a:rPr lang="en-GB" sz="2400" dirty="0">
                <a:effectLst/>
              </a:rPr>
              <a:t>iv. </a:t>
            </a:r>
            <a:r>
              <a:rPr lang="en-GB" sz="2400" b="1" dirty="0">
                <a:effectLst/>
              </a:rPr>
              <a:t>ENVIRONMENT</a:t>
            </a:r>
            <a:r>
              <a:rPr lang="en-GB" sz="2400" dirty="0">
                <a:effectLst/>
              </a:rPr>
              <a:t>: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changing uses of public spaces upon which sense of local or national community and culture may be constructed: landmark buildings, markets, shops, monuments, public art;</a:t>
            </a:r>
          </a:p>
          <a:p>
            <a:pPr lvl="0">
              <a:buFont typeface="Wingdings" charset="2"/>
              <a:buChar char="§"/>
            </a:pPr>
            <a:r>
              <a:rPr lang="en-GB" sz="2400" dirty="0" err="1">
                <a:effectLst/>
              </a:rPr>
              <a:t>multiethnic</a:t>
            </a:r>
            <a:r>
              <a:rPr lang="en-GB" sz="2400" dirty="0">
                <a:effectLst/>
              </a:rPr>
              <a:t> zones and ‘ghettoization’.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28904"/>
            <a:ext cx="7543800" cy="629392"/>
          </a:xfrm>
        </p:spPr>
        <p:txBody>
          <a:bodyPr/>
          <a:lstStyle/>
          <a:p>
            <a:r>
              <a:rPr lang="en-US" sz="3600"/>
              <a:t>Cultural and societal impact</a:t>
            </a:r>
          </a:p>
        </p:txBody>
      </p:sp>
    </p:spTree>
    <p:extLst>
      <p:ext uri="{BB962C8B-B14F-4D97-AF65-F5344CB8AC3E}">
        <p14:creationId xmlns:p14="http://schemas.microsoft.com/office/powerpoint/2010/main" val="188408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2540" y="685801"/>
            <a:ext cx="6757060" cy="4408713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it-IT" sz="2800" dirty="0">
                <a:effectLst/>
              </a:rPr>
              <a:t>‘Mi a-go </a:t>
            </a:r>
            <a:r>
              <a:rPr lang="it-IT" sz="2800" dirty="0" err="1">
                <a:effectLst/>
              </a:rPr>
              <a:t>lef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inna</a:t>
            </a:r>
            <a:r>
              <a:rPr lang="it-IT" sz="2800" dirty="0">
                <a:effectLst/>
              </a:rPr>
              <a:t> di </a:t>
            </a:r>
            <a:r>
              <a:rPr lang="it-IT" sz="2800" dirty="0" err="1">
                <a:effectLst/>
              </a:rPr>
              <a:t>morrows</a:t>
            </a:r>
            <a:r>
              <a:rPr lang="it-IT" sz="2800" dirty="0">
                <a:effectLst/>
              </a:rPr>
              <a:t>: io me ne vado domani. Ormai ho fatto il mio tempo, in questo spazio. Devo schiodarmi da qui. Qui è tutto e niente. Pure i confini di questa zona stanno </a:t>
            </a:r>
            <a:r>
              <a:rPr lang="it-IT" sz="2800" dirty="0" err="1">
                <a:effectLst/>
              </a:rPr>
              <a:t>dint</a:t>
            </a:r>
            <a:r>
              <a:rPr lang="it-IT" sz="2800" dirty="0">
                <a:effectLst/>
              </a:rPr>
              <a:t> o’ core e </a:t>
            </a:r>
            <a:r>
              <a:rPr lang="it-IT" sz="2800" dirty="0" err="1">
                <a:effectLst/>
              </a:rPr>
              <a:t>dint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a’</a:t>
            </a:r>
            <a:r>
              <a:rPr lang="it-IT" sz="2800" dirty="0">
                <a:effectLst/>
              </a:rPr>
              <a:t> </a:t>
            </a:r>
            <a:r>
              <a:rPr lang="it-IT" sz="2800" dirty="0" err="1">
                <a:effectLst/>
              </a:rPr>
              <a:t>cap</a:t>
            </a:r>
            <a:r>
              <a:rPr lang="it-IT" sz="2800" dirty="0">
                <a:effectLst/>
              </a:rPr>
              <a:t> da </a:t>
            </a:r>
            <a:r>
              <a:rPr lang="it-IT" sz="2800" dirty="0" err="1">
                <a:effectLst/>
              </a:rPr>
              <a:t>gent</a:t>
            </a:r>
            <a:r>
              <a:rPr lang="it-IT" sz="2800" dirty="0">
                <a:effectLst/>
              </a:rPr>
              <a:t>: no </a:t>
            </a:r>
            <a:r>
              <a:rPr lang="it-IT" sz="2800" dirty="0" err="1">
                <a:effectLst/>
              </a:rPr>
              <a:t>dint</a:t>
            </a:r>
            <a:r>
              <a:rPr lang="it-IT" sz="2800" dirty="0">
                <a:effectLst/>
              </a:rPr>
              <a:t> o’ </a:t>
            </a:r>
            <a:r>
              <a:rPr lang="it-IT" sz="2800" dirty="0" err="1">
                <a:effectLst/>
              </a:rPr>
              <a:t>munno</a:t>
            </a:r>
            <a:r>
              <a:rPr lang="it-IT" sz="2800" dirty="0">
                <a:effectLst/>
              </a:rPr>
              <a:t>.’</a:t>
            </a:r>
          </a:p>
          <a:p>
            <a:pPr marL="18288" indent="0">
              <a:buNone/>
            </a:pPr>
            <a:endParaRPr lang="it-IT" dirty="0">
              <a:effectLst/>
            </a:endParaRPr>
          </a:p>
          <a:p>
            <a:pPr marL="18288" indent="0">
              <a:buNone/>
            </a:pPr>
            <a:endParaRPr lang="it-IT" dirty="0">
              <a:effectLst/>
            </a:endParaRPr>
          </a:p>
          <a:p>
            <a:pPr marL="18288" indent="0">
              <a:buNone/>
            </a:pPr>
            <a:r>
              <a:rPr lang="it-IT" dirty="0">
                <a:effectLst/>
              </a:rPr>
              <a:t>Tony, ‘Corvetto’, in Gabriella </a:t>
            </a:r>
            <a:r>
              <a:rPr lang="it-IT" dirty="0" err="1">
                <a:effectLst/>
              </a:rPr>
              <a:t>Kuruvilla</a:t>
            </a:r>
            <a:r>
              <a:rPr lang="it-IT" dirty="0">
                <a:effectLst/>
              </a:rPr>
              <a:t>, </a:t>
            </a:r>
            <a:r>
              <a:rPr lang="it-IT" i="1" dirty="0">
                <a:effectLst/>
              </a:rPr>
              <a:t>Milano, fin qui tutto bene</a:t>
            </a:r>
            <a:r>
              <a:rPr lang="it-IT" dirty="0">
                <a:effectLst/>
              </a:rPr>
              <a:t> (Rome and Bari: Laterza, 2012), p. 141. </a:t>
            </a:r>
            <a:endParaRPr lang="en-GB" dirty="0">
              <a:effectLst/>
            </a:endParaRPr>
          </a:p>
          <a:p>
            <a:pPr marL="18288" indent="0">
              <a:buNone/>
            </a:pPr>
            <a:r>
              <a:rPr lang="en-GB" dirty="0">
                <a:effectLst/>
              </a:rPr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88280"/>
            <a:ext cx="7543800" cy="712519"/>
          </a:xfrm>
        </p:spPr>
        <p:txBody>
          <a:bodyPr/>
          <a:lstStyle/>
          <a:p>
            <a:r>
              <a:rPr lang="en-US" sz="3600" dirty="0"/>
              <a:t>Linguistic impact</a:t>
            </a:r>
          </a:p>
        </p:txBody>
      </p:sp>
    </p:spTree>
    <p:extLst>
      <p:ext uri="{BB962C8B-B14F-4D97-AF65-F5344CB8AC3E}">
        <p14:creationId xmlns:p14="http://schemas.microsoft.com/office/powerpoint/2010/main" val="127206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8790" y="685801"/>
            <a:ext cx="6780810" cy="474122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/>
              <a:t>Data:</a:t>
            </a:r>
          </a:p>
          <a:p>
            <a:pPr>
              <a:buFont typeface="Wingdings" charset="2"/>
              <a:buChar char="§"/>
            </a:pPr>
            <a:r>
              <a:rPr lang="en-US" dirty="0">
                <a:hlinkClick r:id="rId2"/>
              </a:rPr>
              <a:t>ISTAT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>
                <a:hlinkClick r:id="rId3" invalidUrl="http://www.dossierimmigrazione.it/docnews/file/2017_scheda dossier.pdf"/>
              </a:rPr>
              <a:t>Dossier </a:t>
            </a:r>
            <a:r>
              <a:rPr lang="en-US" dirty="0" err="1">
                <a:hlinkClick r:id="rId3" invalidUrl="http://www.dossierimmigrazione.it/docnews/file/2017_scheda dossier.pdf"/>
              </a:rPr>
              <a:t>Statistico</a:t>
            </a:r>
            <a:r>
              <a:rPr lang="en-US" dirty="0">
                <a:hlinkClick r:id="rId3" invalidUrl="http://www.dossierimmigrazione.it/docnews/file/2017_scheda dossier.pdf"/>
              </a:rPr>
              <a:t> </a:t>
            </a:r>
            <a:r>
              <a:rPr lang="en-US" dirty="0" err="1">
                <a:hlinkClick r:id="rId3" invalidUrl="http://www.dossierimmigrazione.it/docnews/file/2017_scheda dossier.pdf"/>
              </a:rPr>
              <a:t>Immigrazione</a:t>
            </a:r>
            <a:r>
              <a:rPr lang="en-US" dirty="0">
                <a:hlinkClick r:id="rId3" invalidUrl="http://www.dossierimmigrazione.it/docnews/file/2017_scheda dossier.pdf"/>
              </a:rPr>
              <a:t> 2017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>
                <a:hlinkClick r:id="rId4"/>
              </a:rPr>
              <a:t>Eurostat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>
                <a:hlinkClick r:id="rId5"/>
              </a:rPr>
              <a:t>UNHCR</a:t>
            </a:r>
            <a:endParaRPr lang="en-US" dirty="0"/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/>
              <a:t>Migrant/minority organizations and networks</a:t>
            </a:r>
          </a:p>
          <a:p>
            <a:pPr>
              <a:buFont typeface="Wingdings" charset="2"/>
              <a:buChar char="§"/>
            </a:pPr>
            <a:r>
              <a:rPr lang="en-US" dirty="0">
                <a:hlinkClick r:id="rId6"/>
              </a:rPr>
              <a:t>G2 Seconde Generazioni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>
                <a:hlinkClick r:id="rId7"/>
              </a:rPr>
              <a:t>El Ghibli </a:t>
            </a:r>
            <a:r>
              <a:rPr lang="en-US" dirty="0" err="1"/>
              <a:t>Rivista</a:t>
            </a:r>
            <a:r>
              <a:rPr lang="en-US" dirty="0"/>
              <a:t> di </a:t>
            </a:r>
            <a:r>
              <a:rPr lang="en-US" dirty="0" err="1"/>
              <a:t>Letteratura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Migrazione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err="1">
                <a:hlinkClick r:id="rId8"/>
              </a:rPr>
              <a:t>Spazio</a:t>
            </a:r>
            <a:r>
              <a:rPr lang="en-US" dirty="0">
                <a:hlinkClick r:id="rId8"/>
              </a:rPr>
              <a:t> Mondi </a:t>
            </a:r>
            <a:r>
              <a:rPr lang="en-US" dirty="0" err="1">
                <a:hlinkClick r:id="rId8"/>
              </a:rPr>
              <a:t>Migranti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712031"/>
            <a:ext cx="7543800" cy="629391"/>
          </a:xfrm>
        </p:spPr>
        <p:txBody>
          <a:bodyPr/>
          <a:lstStyle/>
          <a:p>
            <a:r>
              <a:rPr lang="en-US" sz="3600" dirty="0"/>
              <a:t>Sources/resources</a:t>
            </a:r>
          </a:p>
        </p:txBody>
      </p:sp>
    </p:spTree>
    <p:extLst>
      <p:ext uri="{BB962C8B-B14F-4D97-AF65-F5344CB8AC3E}">
        <p14:creationId xmlns:p14="http://schemas.microsoft.com/office/powerpoint/2010/main" val="14872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70660" y="685801"/>
            <a:ext cx="6958940" cy="500248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b="1" dirty="0"/>
              <a:t>Stories</a:t>
            </a:r>
            <a:r>
              <a:rPr lang="en-US" dirty="0"/>
              <a:t>:</a:t>
            </a:r>
          </a:p>
          <a:p>
            <a:pPr>
              <a:buFont typeface="Wingdings" charset="2"/>
              <a:buChar char="§"/>
            </a:pPr>
            <a:r>
              <a:rPr lang="en-GB" dirty="0">
                <a:effectLst/>
              </a:rPr>
              <a:t>Pap </a:t>
            </a:r>
            <a:r>
              <a:rPr lang="en-GB" dirty="0" err="1">
                <a:effectLst/>
              </a:rPr>
              <a:t>Khouma</a:t>
            </a:r>
            <a:r>
              <a:rPr lang="en-GB" dirty="0">
                <a:effectLst/>
              </a:rPr>
              <a:t>, </a:t>
            </a:r>
            <a:r>
              <a:rPr lang="en-GB" i="1" dirty="0">
                <a:effectLst/>
              </a:rPr>
              <a:t>Io, </a:t>
            </a:r>
            <a:r>
              <a:rPr lang="en-GB" i="1" dirty="0" err="1">
                <a:effectLst/>
              </a:rPr>
              <a:t>venditore</a:t>
            </a:r>
            <a:r>
              <a:rPr lang="en-GB" i="1" dirty="0">
                <a:effectLst/>
              </a:rPr>
              <a:t> di </a:t>
            </a:r>
            <a:r>
              <a:rPr lang="en-GB" i="1" dirty="0" err="1">
                <a:effectLst/>
              </a:rPr>
              <a:t>elefanti</a:t>
            </a:r>
            <a:r>
              <a:rPr lang="en-GB" dirty="0">
                <a:effectLst/>
              </a:rPr>
              <a:t>, </a:t>
            </a:r>
            <a:r>
              <a:rPr lang="it-IT" dirty="0">
                <a:effectLst/>
              </a:rPr>
              <a:t>ed. by Oreste Pivetta (Milan: Garzanti, 1990)</a:t>
            </a:r>
            <a:endParaRPr lang="en-GB" dirty="0">
              <a:effectLst/>
            </a:endParaRPr>
          </a:p>
          <a:p>
            <a:pPr>
              <a:buFont typeface="Wingdings" charset="2"/>
              <a:buChar char="§"/>
            </a:pPr>
            <a:r>
              <a:rPr lang="it-IT" dirty="0">
                <a:effectLst/>
              </a:rPr>
              <a:t>Gabriella </a:t>
            </a:r>
            <a:r>
              <a:rPr lang="it-IT" dirty="0" err="1">
                <a:effectLst/>
              </a:rPr>
              <a:t>Kuruvilla</a:t>
            </a:r>
            <a:r>
              <a:rPr lang="it-IT" dirty="0">
                <a:effectLst/>
              </a:rPr>
              <a:t>, </a:t>
            </a:r>
            <a:r>
              <a:rPr lang="it-IT" dirty="0" err="1">
                <a:effectLst/>
              </a:rPr>
              <a:t>Ingy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Mubiayi</a:t>
            </a:r>
            <a:r>
              <a:rPr lang="it-IT" dirty="0">
                <a:effectLst/>
              </a:rPr>
              <a:t>, </a:t>
            </a:r>
            <a:r>
              <a:rPr lang="it-IT" dirty="0" err="1">
                <a:effectLst/>
              </a:rPr>
              <a:t>Igiaba</a:t>
            </a:r>
            <a:r>
              <a:rPr lang="it-IT" dirty="0">
                <a:effectLst/>
              </a:rPr>
              <a:t> </a:t>
            </a:r>
            <a:r>
              <a:rPr lang="it-IT" dirty="0" err="1">
                <a:effectLst/>
              </a:rPr>
              <a:t>Scego</a:t>
            </a:r>
            <a:r>
              <a:rPr lang="it-IT" dirty="0">
                <a:effectLst/>
              </a:rPr>
              <a:t>, and Laila </a:t>
            </a:r>
            <a:r>
              <a:rPr lang="it-IT" dirty="0" err="1">
                <a:effectLst/>
              </a:rPr>
              <a:t>Wadia</a:t>
            </a:r>
            <a:r>
              <a:rPr lang="it-IT" dirty="0">
                <a:effectLst/>
              </a:rPr>
              <a:t>,</a:t>
            </a:r>
            <a:r>
              <a:rPr lang="en-GB" dirty="0">
                <a:effectLst/>
              </a:rPr>
              <a:t> </a:t>
            </a:r>
            <a:r>
              <a:rPr lang="en-GB" i="1" dirty="0" err="1">
                <a:effectLst/>
              </a:rPr>
              <a:t>Pecore</a:t>
            </a:r>
            <a:r>
              <a:rPr lang="en-GB" i="1" dirty="0">
                <a:effectLst/>
              </a:rPr>
              <a:t> </a:t>
            </a:r>
            <a:r>
              <a:rPr lang="en-GB" i="1" dirty="0" err="1">
                <a:effectLst/>
              </a:rPr>
              <a:t>nere</a:t>
            </a:r>
            <a:r>
              <a:rPr lang="en-GB" i="1" dirty="0">
                <a:effectLst/>
              </a:rPr>
              <a:t>: </a:t>
            </a:r>
            <a:r>
              <a:rPr lang="en-GB" i="1" dirty="0" err="1">
                <a:effectLst/>
              </a:rPr>
              <a:t>Racconti</a:t>
            </a:r>
            <a:r>
              <a:rPr lang="en-GB" dirty="0">
                <a:effectLst/>
              </a:rPr>
              <a:t>, ed. by Flavia </a:t>
            </a:r>
            <a:r>
              <a:rPr lang="en-GB" dirty="0" err="1">
                <a:effectLst/>
              </a:rPr>
              <a:t>Capitani</a:t>
            </a:r>
            <a:r>
              <a:rPr lang="en-GB" dirty="0">
                <a:effectLst/>
              </a:rPr>
              <a:t> and Emanuele Coen (Rome and Bari: </a:t>
            </a:r>
            <a:r>
              <a:rPr lang="en-GB" dirty="0" err="1">
                <a:effectLst/>
              </a:rPr>
              <a:t>Laterza</a:t>
            </a:r>
            <a:r>
              <a:rPr lang="en-GB" dirty="0">
                <a:effectLst/>
              </a:rPr>
              <a:t>, 2005) </a:t>
            </a:r>
          </a:p>
          <a:p>
            <a:pPr>
              <a:buFont typeface="Wingdings" charset="2"/>
              <a:buChar char="§"/>
            </a:pPr>
            <a:r>
              <a:rPr lang="en-GB" dirty="0">
                <a:effectLst/>
              </a:rPr>
              <a:t>Amara </a:t>
            </a:r>
            <a:r>
              <a:rPr lang="en-GB" dirty="0" err="1">
                <a:effectLst/>
              </a:rPr>
              <a:t>Lakhous</a:t>
            </a:r>
            <a:r>
              <a:rPr lang="en-GB" dirty="0">
                <a:effectLst/>
              </a:rPr>
              <a:t>, </a:t>
            </a:r>
            <a:r>
              <a:rPr lang="it-IT" i="1" dirty="0">
                <a:effectLst/>
              </a:rPr>
              <a:t>Scontro di civiltà per un ascensore a piazza Vittorio </a:t>
            </a:r>
            <a:r>
              <a:rPr lang="it-IT" dirty="0">
                <a:effectLst/>
              </a:rPr>
              <a:t>(Rome: e/o, 2006)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>
                <a:effectLst/>
              </a:rPr>
              <a:t>UNHCR: </a:t>
            </a:r>
            <a:r>
              <a:rPr lang="en-US" dirty="0">
                <a:effectLst/>
                <a:hlinkClick r:id="rId2"/>
              </a:rPr>
              <a:t>‘Storie’</a:t>
            </a:r>
            <a:endParaRPr lang="en-US" dirty="0">
              <a:effectLst/>
            </a:endParaRPr>
          </a:p>
          <a:p>
            <a:pPr marL="18288" indent="0">
              <a:buNone/>
            </a:pPr>
            <a:r>
              <a:rPr lang="en-GB" b="1" dirty="0">
                <a:effectLst/>
              </a:rPr>
              <a:t>Films</a:t>
            </a:r>
            <a:r>
              <a:rPr lang="en-GB" dirty="0">
                <a:effectLst/>
              </a:rPr>
              <a:t>:</a:t>
            </a:r>
          </a:p>
          <a:p>
            <a:pPr>
              <a:buFont typeface="Wingdings" charset="2"/>
              <a:buChar char="§"/>
            </a:pPr>
            <a:r>
              <a:rPr lang="en-GB" i="1" dirty="0" err="1">
                <a:effectLst/>
              </a:rPr>
              <a:t>Lamerica</a:t>
            </a:r>
            <a:r>
              <a:rPr lang="en-GB" dirty="0">
                <a:effectLst/>
              </a:rPr>
              <a:t>, dir. Gianni </a:t>
            </a:r>
            <a:r>
              <a:rPr lang="en-GB" dirty="0" err="1">
                <a:effectLst/>
              </a:rPr>
              <a:t>Amelio</a:t>
            </a:r>
            <a:r>
              <a:rPr lang="en-GB" dirty="0">
                <a:effectLst/>
              </a:rPr>
              <a:t> (1994)</a:t>
            </a:r>
            <a:endParaRPr lang="en-GB" i="1" dirty="0">
              <a:effectLst/>
            </a:endParaRPr>
          </a:p>
          <a:p>
            <a:pPr>
              <a:buFont typeface="Wingdings" charset="2"/>
              <a:buChar char="§"/>
            </a:pPr>
            <a:r>
              <a:rPr lang="en-GB" i="1" dirty="0">
                <a:effectLst/>
              </a:rPr>
              <a:t>Io, </a:t>
            </a:r>
            <a:r>
              <a:rPr lang="en-GB" i="1" dirty="0" err="1">
                <a:effectLst/>
              </a:rPr>
              <a:t>l’altro</a:t>
            </a:r>
            <a:r>
              <a:rPr lang="en-GB" dirty="0">
                <a:effectLst/>
              </a:rPr>
              <a:t>, dir. Mohsen </a:t>
            </a:r>
            <a:r>
              <a:rPr lang="en-GB" dirty="0" err="1">
                <a:effectLst/>
              </a:rPr>
              <a:t>Melliti</a:t>
            </a:r>
            <a:r>
              <a:rPr lang="en-GB" dirty="0">
                <a:effectLst/>
              </a:rPr>
              <a:t> (2007)</a:t>
            </a:r>
          </a:p>
          <a:p>
            <a:pPr>
              <a:buFont typeface="Wingdings" charset="2"/>
              <a:buChar char="§"/>
            </a:pPr>
            <a:r>
              <a:rPr lang="en-GB" i="1" dirty="0" err="1">
                <a:effectLst/>
              </a:rPr>
              <a:t>Terraferma</a:t>
            </a:r>
            <a:r>
              <a:rPr lang="en-GB" i="1" dirty="0">
                <a:effectLst/>
              </a:rPr>
              <a:t>, </a:t>
            </a:r>
            <a:r>
              <a:rPr lang="en-GB" dirty="0">
                <a:effectLst/>
              </a:rPr>
              <a:t>dir. Emanuele </a:t>
            </a:r>
            <a:r>
              <a:rPr lang="en-GB" dirty="0" err="1">
                <a:effectLst/>
              </a:rPr>
              <a:t>Crialese</a:t>
            </a:r>
            <a:r>
              <a:rPr lang="en-GB" dirty="0">
                <a:effectLst/>
              </a:rPr>
              <a:t> (2011)</a:t>
            </a:r>
          </a:p>
          <a:p>
            <a:pPr>
              <a:buFont typeface="Wingdings" charset="2"/>
              <a:buChar char="§"/>
            </a:pPr>
            <a:r>
              <a:rPr lang="en-GB" i="1" dirty="0" err="1">
                <a:effectLst/>
              </a:rPr>
              <a:t>Mediterranea</a:t>
            </a:r>
            <a:r>
              <a:rPr lang="en-GB" dirty="0">
                <a:effectLst/>
              </a:rPr>
              <a:t>, dir. Jonas </a:t>
            </a:r>
            <a:r>
              <a:rPr lang="en-GB" dirty="0" err="1">
                <a:effectLst/>
              </a:rPr>
              <a:t>Carpignano</a:t>
            </a:r>
            <a:r>
              <a:rPr lang="en-GB" dirty="0">
                <a:effectLst/>
              </a:rPr>
              <a:t> (2015)</a:t>
            </a:r>
            <a:endParaRPr lang="en-US" dirty="0">
              <a:effectLst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866410"/>
            <a:ext cx="7543800" cy="641268"/>
          </a:xfrm>
        </p:spPr>
        <p:txBody>
          <a:bodyPr/>
          <a:lstStyle/>
          <a:p>
            <a:r>
              <a:rPr lang="en-US" sz="3600" dirty="0"/>
              <a:t>Sources/resources</a:t>
            </a:r>
          </a:p>
        </p:txBody>
      </p:sp>
    </p:spTree>
    <p:extLst>
      <p:ext uri="{BB962C8B-B14F-4D97-AF65-F5344CB8AC3E}">
        <p14:creationId xmlns:p14="http://schemas.microsoft.com/office/powerpoint/2010/main" val="15751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6260" y="415636"/>
            <a:ext cx="5783283" cy="546265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en-US" sz="3400" b="1" dirty="0"/>
              <a:t>Graphic novels/graphic journalism: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807034"/>
            <a:ext cx="7543800" cy="486887"/>
          </a:xfrm>
        </p:spPr>
        <p:txBody>
          <a:bodyPr/>
          <a:lstStyle/>
          <a:p>
            <a:r>
              <a:rPr lang="en-US" sz="3600" dirty="0"/>
              <a:t>Sources/resources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14" y="1056902"/>
            <a:ext cx="3237511" cy="4316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9" y="1056902"/>
            <a:ext cx="3523409" cy="4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41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91294" y="685801"/>
            <a:ext cx="6638306" cy="4836225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b="1" dirty="0"/>
              <a:t>Academic texts:</a:t>
            </a:r>
          </a:p>
          <a:p>
            <a:pPr marL="18288" indent="0">
              <a:buNone/>
            </a:pPr>
            <a:r>
              <a:rPr lang="en-US" dirty="0"/>
              <a:t>Emma Bond, Guido </a:t>
            </a:r>
            <a:r>
              <a:rPr lang="en-US" dirty="0" err="1"/>
              <a:t>Bonsaver</a:t>
            </a:r>
            <a:r>
              <a:rPr lang="en-US" dirty="0"/>
              <a:t> and Daniele </a:t>
            </a:r>
            <a:r>
              <a:rPr lang="en-US" dirty="0" err="1"/>
              <a:t>Comberiati</a:t>
            </a:r>
            <a:r>
              <a:rPr lang="en-US" dirty="0"/>
              <a:t>, </a:t>
            </a:r>
            <a:r>
              <a:rPr lang="en-US" i="1" dirty="0"/>
              <a:t>Destination Italy: Representing Migration in Contemporary Media and Narrative </a:t>
            </a:r>
            <a:r>
              <a:rPr lang="en-US" dirty="0"/>
              <a:t>(Oxford, Bern: Peter Lang, 2015)</a:t>
            </a:r>
          </a:p>
          <a:p>
            <a:pPr marL="18288" indent="0">
              <a:buNone/>
            </a:pPr>
            <a:endParaRPr lang="en-US" i="1" dirty="0"/>
          </a:p>
          <a:p>
            <a:pPr marL="18288" indent="0">
              <a:buNone/>
            </a:pPr>
            <a:r>
              <a:rPr lang="en-US" dirty="0" err="1"/>
              <a:t>Graziella</a:t>
            </a:r>
            <a:r>
              <a:rPr lang="en-US" dirty="0"/>
              <a:t> </a:t>
            </a:r>
            <a:r>
              <a:rPr lang="en-US" dirty="0" err="1"/>
              <a:t>Parati</a:t>
            </a:r>
            <a:r>
              <a:rPr lang="en-US" dirty="0"/>
              <a:t>, </a:t>
            </a:r>
            <a:r>
              <a:rPr lang="en-US" i="1" dirty="0"/>
              <a:t>Migration Italy: </a:t>
            </a:r>
            <a:r>
              <a:rPr lang="en-GB" i="1" dirty="0">
                <a:effectLst/>
              </a:rPr>
              <a:t>The Art of Talking Back in a Destination Culture</a:t>
            </a:r>
            <a:r>
              <a:rPr lang="en-GB" dirty="0">
                <a:effectLst/>
              </a:rPr>
              <a:t> (Toronto, Buffalo, NY, and London: University of Toronto Press, 2005)</a:t>
            </a:r>
          </a:p>
          <a:p>
            <a:pPr marL="18288" indent="0">
              <a:buNone/>
            </a:pPr>
            <a:endParaRPr lang="en-GB" dirty="0">
              <a:effectLst/>
            </a:endParaRPr>
          </a:p>
          <a:p>
            <a:pPr marL="18288" indent="0">
              <a:buNone/>
            </a:pPr>
            <a:r>
              <a:rPr lang="en-GB" dirty="0">
                <a:effectLst/>
              </a:rPr>
              <a:t>forthcoming, 2019:</a:t>
            </a:r>
          </a:p>
          <a:p>
            <a:pPr marL="18288" indent="0">
              <a:buNone/>
            </a:pPr>
            <a:r>
              <a:rPr lang="en-US" dirty="0">
                <a:hlinkClick r:id="rId2"/>
              </a:rPr>
              <a:t>‘Transnational Modern Languages’ series </a:t>
            </a:r>
            <a:r>
              <a:rPr lang="en-US" dirty="0"/>
              <a:t>with Liverpool University Press, including </a:t>
            </a:r>
            <a:r>
              <a:rPr lang="en-US" i="1" dirty="0"/>
              <a:t>Transnational Italian Studies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88281"/>
            <a:ext cx="7543800" cy="653141"/>
          </a:xfrm>
        </p:spPr>
        <p:txBody>
          <a:bodyPr/>
          <a:lstStyle/>
          <a:p>
            <a:r>
              <a:rPr lang="en-US" sz="3600" dirty="0"/>
              <a:t>Sources/resources</a:t>
            </a:r>
          </a:p>
        </p:txBody>
      </p:sp>
    </p:spTree>
    <p:extLst>
      <p:ext uri="{BB962C8B-B14F-4D97-AF65-F5344CB8AC3E}">
        <p14:creationId xmlns:p14="http://schemas.microsoft.com/office/powerpoint/2010/main" val="24027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697676"/>
            <a:ext cx="6096000" cy="407620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§"/>
            </a:pPr>
            <a:endParaRPr lang="en-US" sz="3200"/>
          </a:p>
          <a:p>
            <a:pPr>
              <a:buFont typeface="Wingdings" charset="2"/>
              <a:buChar char="§"/>
            </a:pPr>
            <a:r>
              <a:rPr lang="en-US" sz="3200" dirty="0"/>
              <a:t>context</a:t>
            </a:r>
          </a:p>
          <a:p>
            <a:pPr>
              <a:buFont typeface="Wingdings" charset="2"/>
              <a:buChar char="§"/>
            </a:pPr>
            <a:endParaRPr lang="en-US" sz="3200" dirty="0"/>
          </a:p>
          <a:p>
            <a:pPr>
              <a:buFont typeface="Wingdings" charset="2"/>
              <a:buChar char="§"/>
            </a:pPr>
            <a:r>
              <a:rPr lang="en-US" sz="3200" dirty="0"/>
              <a:t>approaches to, perspectives on migration to Italy since 1980s</a:t>
            </a:r>
          </a:p>
          <a:p>
            <a:pPr>
              <a:buFont typeface="Wingdings" charset="2"/>
              <a:buChar char="§"/>
            </a:pPr>
            <a:endParaRPr lang="en-US" sz="3200" dirty="0"/>
          </a:p>
          <a:p>
            <a:pPr>
              <a:buFont typeface="Wingdings" charset="2"/>
              <a:buChar char="§"/>
            </a:pPr>
            <a:r>
              <a:rPr lang="en-US" sz="3200" dirty="0"/>
              <a:t>cultural and social impact of migration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450774"/>
            <a:ext cx="7543800" cy="34042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52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506192"/>
            <a:ext cx="7543800" cy="914400"/>
          </a:xfrm>
        </p:spPr>
        <p:txBody>
          <a:bodyPr/>
          <a:lstStyle/>
          <a:p>
            <a:r>
              <a:rPr lang="en-US" dirty="0"/>
              <a:t>Routes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6" y="685800"/>
            <a:ext cx="6844360" cy="4447052"/>
          </a:xfrm>
        </p:spPr>
      </p:pic>
    </p:spTree>
    <p:extLst>
      <p:ext uri="{BB962C8B-B14F-4D97-AF65-F5344CB8AC3E}">
        <p14:creationId xmlns:p14="http://schemas.microsoft.com/office/powerpoint/2010/main" val="139967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4416" y="308759"/>
            <a:ext cx="6745184" cy="4568042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migration as crisis, emergency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Italy as ‘first responder’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Italy as focal point of European response to migration 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Italy made responsible for ‘gatekeeping’ and/or humanitarian response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south to north routes of migration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traffic and trafficking: exploitation, criminality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narratives of victimization and victimhood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‘Lampedusa’</a:t>
            </a:r>
          </a:p>
        </p:txBody>
      </p:sp>
    </p:spTree>
    <p:extLst>
      <p:ext uri="{BB962C8B-B14F-4D97-AF65-F5344CB8AC3E}">
        <p14:creationId xmlns:p14="http://schemas.microsoft.com/office/powerpoint/2010/main" val="140474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72540" y="534390"/>
            <a:ext cx="6757060" cy="4619499"/>
          </a:xfrm>
        </p:spPr>
        <p:txBody>
          <a:bodyPr/>
          <a:lstStyle/>
          <a:p>
            <a:pPr marL="18288" indent="0">
              <a:buNone/>
            </a:pPr>
            <a:r>
              <a:rPr lang="en-US" dirty="0">
                <a:hlinkClick r:id="rId2"/>
              </a:rPr>
              <a:t>http://data2.unhcr.org/en/situations/mediterranean</a:t>
            </a:r>
            <a:endParaRPr lang="en-US" dirty="0"/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overland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air 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cities, provincial towns and areas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network migration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shuttle migration (seasonal)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return migration</a:t>
            </a:r>
          </a:p>
          <a:p>
            <a:pPr lvl="0">
              <a:buFont typeface="Wingdings" charset="2"/>
              <a:buChar char="§"/>
            </a:pPr>
            <a:r>
              <a:rPr lang="en-GB" sz="2400" dirty="0">
                <a:effectLst/>
              </a:rPr>
              <a:t>deportation</a:t>
            </a:r>
          </a:p>
          <a:p>
            <a:pPr lvl="0">
              <a:buFont typeface="Wingdings" charset="2"/>
              <a:buChar char="§"/>
            </a:pPr>
            <a:r>
              <a:rPr lang="en-GB" sz="2400" b="1" dirty="0">
                <a:effectLst/>
              </a:rPr>
              <a:t>migration may not be a single journey from point of departure to destination 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153890"/>
            <a:ext cx="7543800" cy="855023"/>
          </a:xfrm>
        </p:spPr>
        <p:txBody>
          <a:bodyPr/>
          <a:lstStyle/>
          <a:p>
            <a:r>
              <a:rPr lang="en-US" dirty="0"/>
              <a:t>Other routes?</a:t>
            </a:r>
          </a:p>
        </p:txBody>
      </p:sp>
    </p:spTree>
    <p:extLst>
      <p:ext uri="{BB962C8B-B14F-4D97-AF65-F5344CB8AC3E}">
        <p14:creationId xmlns:p14="http://schemas.microsoft.com/office/powerpoint/2010/main" val="11796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6604461"/>
            <a:ext cx="7543800" cy="45719"/>
          </a:xfrm>
        </p:spPr>
        <p:txBody>
          <a:bodyPr/>
          <a:lstStyle/>
          <a:p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65" y="332511"/>
            <a:ext cx="7993875" cy="553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36914" y="486888"/>
            <a:ext cx="6792686" cy="4667003"/>
          </a:xfrm>
        </p:spPr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GB" dirty="0">
                <a:effectLst/>
              </a:rPr>
              <a:t>Italy’s historical location as the starting point, mid-point and end-point of Mediterranean journeys;</a:t>
            </a:r>
          </a:p>
          <a:p>
            <a:pPr>
              <a:buFont typeface="Wingdings" charset="2"/>
              <a:buChar char="§"/>
            </a:pPr>
            <a:r>
              <a:rPr lang="en-GB" dirty="0">
                <a:effectLst/>
              </a:rPr>
              <a:t>Italy’s geographical and cultural proximity and porosity in relation to Africa, middle East, eastern Mediterranean.</a:t>
            </a:r>
          </a:p>
          <a:p>
            <a:pPr marL="18288" indent="0">
              <a:buNone/>
            </a:pPr>
            <a:endParaRPr lang="en-GB" sz="1800" dirty="0">
              <a:effectLst/>
            </a:endParaRPr>
          </a:p>
          <a:p>
            <a:pPr>
              <a:buFont typeface="Wingdings" charset="2"/>
              <a:buChar char="§"/>
            </a:pPr>
            <a:r>
              <a:rPr lang="en-GB" dirty="0">
                <a:effectLst/>
              </a:rPr>
              <a:t>Italy’s histories of migration out of, within, as well as into the nation-state: </a:t>
            </a:r>
          </a:p>
          <a:p>
            <a:pPr lvl="1">
              <a:buFont typeface="Wingdings" charset="2"/>
              <a:buChar char="Ø"/>
            </a:pPr>
            <a:r>
              <a:rPr lang="en-GB" sz="2000" dirty="0">
                <a:effectLst/>
              </a:rPr>
              <a:t>North America, South America and northern Europe </a:t>
            </a:r>
            <a:r>
              <a:rPr lang="mr-IN" sz="2000" dirty="0">
                <a:effectLst/>
              </a:rPr>
              <a:t>–</a:t>
            </a:r>
            <a:r>
              <a:rPr lang="en-GB" sz="2000" dirty="0">
                <a:effectLst/>
              </a:rPr>
              <a:t> 1890s-1970s (and recently);</a:t>
            </a:r>
          </a:p>
          <a:p>
            <a:pPr lvl="1">
              <a:buFont typeface="Wingdings" charset="2"/>
              <a:buChar char="Ø"/>
            </a:pPr>
            <a:r>
              <a:rPr lang="en-GB" sz="2000" dirty="0">
                <a:effectLst/>
              </a:rPr>
              <a:t>Eritrea, Ethiopia, Somalia (Africa Orientale </a:t>
            </a:r>
            <a:r>
              <a:rPr lang="en-GB" sz="2000" dirty="0" err="1">
                <a:effectLst/>
              </a:rPr>
              <a:t>Italiana</a:t>
            </a:r>
            <a:r>
              <a:rPr lang="en-GB" sz="2000" dirty="0">
                <a:effectLst/>
              </a:rPr>
              <a:t>) </a:t>
            </a:r>
            <a:r>
              <a:rPr lang="mr-IN" sz="2000" dirty="0">
                <a:effectLst/>
              </a:rPr>
              <a:t>–</a:t>
            </a:r>
            <a:r>
              <a:rPr lang="en-GB" sz="2000" dirty="0">
                <a:effectLst/>
              </a:rPr>
              <a:t> 1890-1960;</a:t>
            </a:r>
          </a:p>
          <a:p>
            <a:pPr lvl="1">
              <a:buFont typeface="Wingdings" charset="2"/>
              <a:buChar char="Ø"/>
            </a:pPr>
            <a:r>
              <a:rPr lang="en-GB" sz="2000" dirty="0">
                <a:effectLst/>
              </a:rPr>
              <a:t>Australia, New Zealand, Tasmania </a:t>
            </a:r>
            <a:r>
              <a:rPr lang="mr-IN" sz="2000" dirty="0">
                <a:effectLst/>
              </a:rPr>
              <a:t>–</a:t>
            </a:r>
            <a:r>
              <a:rPr lang="en-GB" sz="2000" dirty="0">
                <a:effectLst/>
              </a:rPr>
              <a:t> 1950s-1970s;</a:t>
            </a:r>
          </a:p>
          <a:p>
            <a:pPr lvl="1">
              <a:buFont typeface="Wingdings" charset="2"/>
              <a:buChar char="Ø"/>
            </a:pPr>
            <a:r>
              <a:rPr lang="en-GB" sz="2000" dirty="0">
                <a:effectLst/>
              </a:rPr>
              <a:t>within Italy, south to north and rural to urban </a:t>
            </a:r>
            <a:r>
              <a:rPr lang="mr-IN" sz="2000" dirty="0">
                <a:effectLst/>
              </a:rPr>
              <a:t>–</a:t>
            </a:r>
            <a:r>
              <a:rPr lang="en-GB" sz="2000" dirty="0">
                <a:effectLst/>
              </a:rPr>
              <a:t> 1950s-1960s.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153891"/>
            <a:ext cx="7543800" cy="1151905"/>
          </a:xfrm>
        </p:spPr>
        <p:txBody>
          <a:bodyPr/>
          <a:lstStyle/>
          <a:p>
            <a:r>
              <a:rPr lang="en-US" sz="3600" dirty="0"/>
              <a:t>Geographical and historical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842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5662" y="685801"/>
            <a:ext cx="6863938" cy="4741222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escalation in immigration in 1980s-1990s was accompanied by reawakening to Italy’s past as a colonial power from end of C19th to end of WWII (up to 1960, Somalia);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awareness of ‘black Italians’, hybridized identities, e.g. Somali Italian;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</a:rPr>
              <a:t>formulations of Italian language and culture which exceed the boundaries of the peninsula and islands;</a:t>
            </a:r>
          </a:p>
          <a:p>
            <a:pPr>
              <a:buFont typeface="Wingdings" charset="2"/>
              <a:buChar char="§"/>
            </a:pPr>
            <a:r>
              <a:rPr lang="en-GB" sz="2400" dirty="0">
                <a:effectLst/>
                <a:hlinkClick r:id="rId2"/>
              </a:rPr>
              <a:t>transnational Italian cultures</a:t>
            </a:r>
            <a:endParaRPr lang="en-GB" sz="2400" dirty="0">
              <a:effectLst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260768"/>
            <a:ext cx="7543800" cy="1211283"/>
          </a:xfrm>
        </p:spPr>
        <p:txBody>
          <a:bodyPr/>
          <a:lstStyle/>
          <a:p>
            <a:r>
              <a:rPr lang="en-US" sz="3600" dirty="0"/>
              <a:t>Geographical and historical perspectives</a:t>
            </a:r>
          </a:p>
        </p:txBody>
      </p:sp>
    </p:spTree>
    <p:extLst>
      <p:ext uri="{BB962C8B-B14F-4D97-AF65-F5344CB8AC3E}">
        <p14:creationId xmlns:p14="http://schemas.microsoft.com/office/powerpoint/2010/main" val="88529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842660"/>
            <a:ext cx="7543800" cy="700644"/>
          </a:xfrm>
        </p:spPr>
        <p:txBody>
          <a:bodyPr/>
          <a:lstStyle/>
          <a:p>
            <a:r>
              <a:rPr lang="en-US" dirty="0"/>
              <a:t>Roots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37" y="106877"/>
            <a:ext cx="7414806" cy="5559983"/>
          </a:xfrm>
        </p:spPr>
      </p:pic>
    </p:spTree>
    <p:extLst>
      <p:ext uri="{BB962C8B-B14F-4D97-AF65-F5344CB8AC3E}">
        <p14:creationId xmlns:p14="http://schemas.microsoft.com/office/powerpoint/2010/main" val="4066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667</TotalTime>
  <Words>1059</Words>
  <Application>Microsoft Macintosh PowerPoint</Application>
  <PresentationFormat>On-screen Show (4:3)</PresentationFormat>
  <Paragraphs>123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Mangal</vt:lpstr>
      <vt:lpstr>Palatino Linotype</vt:lpstr>
      <vt:lpstr>Wingdings</vt:lpstr>
      <vt:lpstr>Elemental</vt:lpstr>
      <vt:lpstr>Jenny Burns, University of Warwick</vt:lpstr>
      <vt:lpstr>PowerPoint Presentation</vt:lpstr>
      <vt:lpstr>Routes</vt:lpstr>
      <vt:lpstr>‘Lampedusa’</vt:lpstr>
      <vt:lpstr>Other routes?</vt:lpstr>
      <vt:lpstr>PowerPoint Presentation</vt:lpstr>
      <vt:lpstr>Geographical and historical perspectives</vt:lpstr>
      <vt:lpstr>Geographical and historical perspectives</vt:lpstr>
      <vt:lpstr>Roots</vt:lpstr>
      <vt:lpstr>Roots</vt:lpstr>
      <vt:lpstr>Roots</vt:lpstr>
      <vt:lpstr>Cultural and societal impact</vt:lpstr>
      <vt:lpstr>Cultural and societal impact</vt:lpstr>
      <vt:lpstr>Cultural and societal impact</vt:lpstr>
      <vt:lpstr>Linguistic impact</vt:lpstr>
      <vt:lpstr>Sources/resources</vt:lpstr>
      <vt:lpstr>Sources/resources</vt:lpstr>
      <vt:lpstr>Sources/resources</vt:lpstr>
      <vt:lpstr>Sources/resources</vt:lpstr>
    </vt:vector>
  </TitlesOfParts>
  <Company>University of Warwick</Company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Aihwa Ong, Flexible Citizenship. The Cultural Logics of Transnationality (Durham, NC and London: Duke University Press, 1999) </dc:title>
  <dc:creator>Jennifer Burns</dc:creator>
  <cp:lastModifiedBy>Microsoft Office User</cp:lastModifiedBy>
  <cp:revision>107</cp:revision>
  <dcterms:created xsi:type="dcterms:W3CDTF">2016-04-30T10:09:54Z</dcterms:created>
  <dcterms:modified xsi:type="dcterms:W3CDTF">2018-03-09T18:44:46Z</dcterms:modified>
</cp:coreProperties>
</file>