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17"/>
  </p:notesMasterIdLst>
  <p:sldIdLst>
    <p:sldId id="274" r:id="rId4"/>
    <p:sldId id="257" r:id="rId5"/>
    <p:sldId id="283" r:id="rId6"/>
    <p:sldId id="270" r:id="rId7"/>
    <p:sldId id="271" r:id="rId8"/>
    <p:sldId id="272" r:id="rId9"/>
    <p:sldId id="277" r:id="rId10"/>
    <p:sldId id="278" r:id="rId11"/>
    <p:sldId id="279" r:id="rId12"/>
    <p:sldId id="284" r:id="rId13"/>
    <p:sldId id="285" r:id="rId14"/>
    <p:sldId id="282" r:id="rId15"/>
    <p:sldId id="28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AB636-672E-401C-9A16-7F7DEAFBD67F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94FAA-2F52-4544-8022-7C670BB889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362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2B50-18FC-4496-A7CF-674F5DD9848F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9C11-135D-47CD-9567-88187CDBF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009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2B50-18FC-4496-A7CF-674F5DD9848F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9C11-135D-47CD-9567-88187CDBF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022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2B50-18FC-4496-A7CF-674F5DD9848F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9C11-135D-47CD-9567-88187CDBF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087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E84DC-6A8B-427B-AE0C-440BECD6BB8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28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4121B-EFA2-4B39-B69A-366AEF468D5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100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E1757-173B-4C44-B139-DF397B5578C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712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008DB-3E98-4F16-8AA4-A996A1C8045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500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55B93-B3E4-495A-8F48-DC0CDD6D89C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331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6120B-164F-4C93-A67A-6B58EBF5565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3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8934E-E1EB-4958-8810-A57A1FAAA61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933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8225C-CD90-43DC-9DA5-5CA628543FE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370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2B50-18FC-4496-A7CF-674F5DD9848F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9C11-135D-47CD-9567-88187CDBF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5760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0F18A-33E2-406E-B9C1-52B12F02652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915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2F5B9-8539-4B2A-989E-068D657C67E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820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DD354-2457-459A-B731-7B23580CC8B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084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EE584-A2B8-4F9A-B947-AE383019F81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209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F56BA7E-B6FA-5241-A881-F55B715B23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1995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031EEB7-CC1F-9848-BEE8-E3FC83212D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0675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4E43-B27E-4792-AC78-D3CA7F6A74BE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ABD7-A6B3-4DF3-943C-99D8B979D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5045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4E43-B27E-4792-AC78-D3CA7F6A74BE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ABD7-A6B3-4DF3-943C-99D8B979D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9517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4E43-B27E-4792-AC78-D3CA7F6A74BE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ABD7-A6B3-4DF3-943C-99D8B979D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179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4E43-B27E-4792-AC78-D3CA7F6A74BE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ABD7-A6B3-4DF3-943C-99D8B979D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65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2B50-18FC-4496-A7CF-674F5DD9848F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9C11-135D-47CD-9567-88187CDBF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7216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4E43-B27E-4792-AC78-D3CA7F6A74BE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ABD7-A6B3-4DF3-943C-99D8B979D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7025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4E43-B27E-4792-AC78-D3CA7F6A74BE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ABD7-A6B3-4DF3-943C-99D8B979D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1368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4E43-B27E-4792-AC78-D3CA7F6A74BE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ABD7-A6B3-4DF3-943C-99D8B979D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4190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4E43-B27E-4792-AC78-D3CA7F6A74BE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ABD7-A6B3-4DF3-943C-99D8B979D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6960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4E43-B27E-4792-AC78-D3CA7F6A74BE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ABD7-A6B3-4DF3-943C-99D8B979D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9905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4E43-B27E-4792-AC78-D3CA7F6A74BE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ABD7-A6B3-4DF3-943C-99D8B979D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2546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4E43-B27E-4792-AC78-D3CA7F6A74BE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ABD7-A6B3-4DF3-943C-99D8B979D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8897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84E542-4985-43A4-A6A2-CAACBE19B15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680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2B50-18FC-4496-A7CF-674F5DD9848F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9C11-135D-47CD-9567-88187CDBF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124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2B50-18FC-4496-A7CF-674F5DD9848F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9C11-135D-47CD-9567-88187CDBF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175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2B50-18FC-4496-A7CF-674F5DD9848F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9C11-135D-47CD-9567-88187CDBF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081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2B50-18FC-4496-A7CF-674F5DD9848F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9C11-135D-47CD-9567-88187CDBF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17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2B50-18FC-4496-A7CF-674F5DD9848F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9C11-135D-47CD-9567-88187CDBF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516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2B50-18FC-4496-A7CF-674F5DD9848F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9C11-135D-47CD-9567-88187CDBF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20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E2B50-18FC-4496-A7CF-674F5DD9848F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F9C11-135D-47CD-9567-88187CDBF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2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D11CB8-613D-4EAD-B956-0DF6AC9D4F6D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07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34E43-B27E-4792-AC78-D3CA7F6A74BE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FABD7-A6B3-4DF3-943C-99D8B979D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67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216024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sz="3200" u="sng" dirty="0">
                <a:latin typeface="Arial"/>
                <a:cs typeface="Arial"/>
              </a:rPr>
              <a:t> </a:t>
            </a:r>
            <a:br>
              <a:rPr lang="en-US" sz="3200" u="sng" dirty="0">
                <a:latin typeface="Arial"/>
                <a:cs typeface="Arial"/>
              </a:rPr>
            </a:br>
            <a:r>
              <a:rPr lang="en-US" sz="2800" u="sng" dirty="0" err="1">
                <a:latin typeface="Arial"/>
                <a:cs typeface="Arial"/>
              </a:rPr>
              <a:t>venerdí</a:t>
            </a:r>
            <a:r>
              <a:rPr lang="en-US" sz="2800" u="sng" dirty="0">
                <a:latin typeface="Arial"/>
                <a:cs typeface="Arial"/>
              </a:rPr>
              <a:t> </a:t>
            </a:r>
            <a:r>
              <a:rPr lang="en-US" sz="2800" u="sng" dirty="0" err="1">
                <a:latin typeface="Arial"/>
                <a:cs typeface="Arial"/>
              </a:rPr>
              <a:t>diciasette</a:t>
            </a:r>
            <a:r>
              <a:rPr lang="en-US" sz="2800" u="sng" dirty="0">
                <a:latin typeface="Arial"/>
                <a:cs typeface="Arial"/>
              </a:rPr>
              <a:t> </a:t>
            </a:r>
            <a:r>
              <a:rPr lang="en-US" sz="2800" u="sng" dirty="0" err="1">
                <a:latin typeface="Arial"/>
                <a:cs typeface="Arial"/>
              </a:rPr>
              <a:t>maggio</a:t>
            </a:r>
            <a:br>
              <a:rPr lang="en-US" sz="2800" u="sng" dirty="0">
                <a:latin typeface="Arial"/>
                <a:cs typeface="Arial"/>
              </a:rPr>
            </a:br>
            <a:r>
              <a:rPr lang="en-US" sz="3600" u="sng" dirty="0" err="1">
                <a:latin typeface="Arial"/>
                <a:cs typeface="Arial"/>
              </a:rPr>
              <a:t>Titolo</a:t>
            </a:r>
            <a:r>
              <a:rPr lang="en-US" sz="3600" u="sng" dirty="0">
                <a:latin typeface="Arial"/>
                <a:cs typeface="Arial"/>
              </a:rPr>
              <a:t>: </a:t>
            </a:r>
            <a:r>
              <a:rPr lang="en-US" sz="3600" u="sng" dirty="0" err="1">
                <a:latin typeface="Arial"/>
                <a:cs typeface="Arial"/>
              </a:rPr>
              <a:t>Quest’estate</a:t>
            </a:r>
            <a:r>
              <a:rPr lang="en-US" sz="3600" u="sng" dirty="0">
                <a:latin typeface="Arial"/>
                <a:cs typeface="Arial"/>
              </a:rPr>
              <a:t> </a:t>
            </a:r>
            <a:r>
              <a:rPr lang="en-US" sz="3600" u="sng" dirty="0" err="1">
                <a:latin typeface="Arial"/>
                <a:cs typeface="Arial"/>
              </a:rPr>
              <a:t>andró</a:t>
            </a:r>
            <a:r>
              <a:rPr lang="en-US" sz="3600" u="sng" dirty="0">
                <a:latin typeface="Arial"/>
                <a:cs typeface="Arial"/>
              </a:rPr>
              <a:t>…</a:t>
            </a:r>
            <a:br>
              <a:rPr lang="en-US" sz="3600" u="sng" dirty="0">
                <a:latin typeface="Arial"/>
                <a:cs typeface="Arial"/>
              </a:rPr>
            </a:br>
            <a:r>
              <a:rPr lang="en-US" sz="3200" dirty="0"/>
              <a:t>LO: To use the future tense in Italian when talking about holidays</a:t>
            </a:r>
            <a:br>
              <a:rPr lang="en-US" sz="4000" dirty="0"/>
            </a:br>
            <a:endParaRPr lang="en-US" sz="4000" u="sng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492896"/>
            <a:ext cx="7920880" cy="4365104"/>
          </a:xfrm>
          <a:solidFill>
            <a:srgbClr val="FFFFFF"/>
          </a:solidFill>
        </p:spPr>
        <p:txBody>
          <a:bodyPr/>
          <a:lstStyle/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636912"/>
            <a:ext cx="6552728" cy="491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2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E2B96F-45D8-45BC-8D89-FAD3BA5F18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6" t="45800" r="50000" b="38800"/>
          <a:stretch/>
        </p:blipFill>
        <p:spPr>
          <a:xfrm>
            <a:off x="189512" y="2205845"/>
            <a:ext cx="8928992" cy="15841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24B0C1-5FEB-451B-ABC7-DE36E5340CA9}"/>
              </a:ext>
            </a:extLst>
          </p:cNvPr>
          <p:cNvSpPr txBox="1"/>
          <p:nvPr/>
        </p:nvSpPr>
        <p:spPr>
          <a:xfrm>
            <a:off x="395536" y="69269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/>
              <a:t>Ascolta</a:t>
            </a:r>
            <a:r>
              <a:rPr lang="en-GB" sz="3200" b="1" dirty="0"/>
              <a:t>: </a:t>
            </a:r>
            <a:r>
              <a:rPr lang="en-GB" sz="3200" b="1" dirty="0" err="1"/>
              <a:t>parlano</a:t>
            </a:r>
            <a:r>
              <a:rPr lang="en-GB" sz="3200" b="1" dirty="0"/>
              <a:t> al </a:t>
            </a:r>
            <a:r>
              <a:rPr lang="en-GB" sz="3200" b="1" dirty="0" err="1"/>
              <a:t>presente</a:t>
            </a:r>
            <a:r>
              <a:rPr lang="en-GB" sz="3200" b="1" dirty="0"/>
              <a:t>, </a:t>
            </a:r>
            <a:r>
              <a:rPr lang="en-GB" sz="3200" b="1" dirty="0" err="1"/>
              <a:t>passato</a:t>
            </a:r>
            <a:r>
              <a:rPr lang="en-GB" sz="3200" b="1" dirty="0"/>
              <a:t> o </a:t>
            </a:r>
            <a:r>
              <a:rPr lang="en-GB" sz="3200" b="1" dirty="0" err="1"/>
              <a:t>futuro</a:t>
            </a:r>
            <a:r>
              <a:rPr lang="en-GB" sz="3200" b="1" dirty="0"/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1C14FD-D4E4-41A3-8470-7ABAB60B3C5E}"/>
              </a:ext>
            </a:extLst>
          </p:cNvPr>
          <p:cNvSpPr/>
          <p:nvPr/>
        </p:nvSpPr>
        <p:spPr>
          <a:xfrm>
            <a:off x="1259632" y="450912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dirty="0"/>
              <a:t>1 PR</a:t>
            </a:r>
          </a:p>
          <a:p>
            <a:r>
              <a:rPr lang="da-DK" dirty="0"/>
              <a:t>2 F </a:t>
            </a:r>
          </a:p>
          <a:p>
            <a:r>
              <a:rPr lang="da-DK" dirty="0"/>
              <a:t>3 F</a:t>
            </a:r>
          </a:p>
          <a:p>
            <a:r>
              <a:rPr lang="da-DK" dirty="0"/>
              <a:t>4 PA </a:t>
            </a:r>
          </a:p>
          <a:p>
            <a:r>
              <a:rPr lang="da-DK" dirty="0"/>
              <a:t>5 F </a:t>
            </a:r>
          </a:p>
          <a:p>
            <a:r>
              <a:rPr lang="da-DK" dirty="0"/>
              <a:t>6 PR</a:t>
            </a:r>
            <a:endParaRPr lang="en-GB" dirty="0"/>
          </a:p>
        </p:txBody>
      </p:sp>
      <p:pic>
        <p:nvPicPr>
          <p:cNvPr id="6" name="PTT-20190511-WA0022">
            <a:hlinkClick r:id="" action="ppaction://media"/>
            <a:extLst>
              <a:ext uri="{FF2B5EF4-FFF2-40B4-BE49-F238E27FC236}">
                <a16:creationId xmlns:a16="http://schemas.microsoft.com/office/drawing/2014/main" id="{139C3038-7F21-4DB1-826A-BE963CA998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0" y="46550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9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AD78666-B00C-4108-9D8E-7CD65260A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685686"/>
              </p:ext>
            </p:extLst>
          </p:nvPr>
        </p:nvGraphicFramePr>
        <p:xfrm>
          <a:off x="179512" y="1417320"/>
          <a:ext cx="8856985" cy="38752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54197">
                  <a:extLst>
                    <a:ext uri="{9D8B030D-6E8A-4147-A177-3AD203B41FA5}">
                      <a16:colId xmlns:a16="http://schemas.microsoft.com/office/drawing/2014/main" val="700059237"/>
                    </a:ext>
                  </a:extLst>
                </a:gridCol>
                <a:gridCol w="2851394">
                  <a:extLst>
                    <a:ext uri="{9D8B030D-6E8A-4147-A177-3AD203B41FA5}">
                      <a16:colId xmlns:a16="http://schemas.microsoft.com/office/drawing/2014/main" val="1794952247"/>
                    </a:ext>
                  </a:extLst>
                </a:gridCol>
                <a:gridCol w="2851394">
                  <a:extLst>
                    <a:ext uri="{9D8B030D-6E8A-4147-A177-3AD203B41FA5}">
                      <a16:colId xmlns:a16="http://schemas.microsoft.com/office/drawing/2014/main" val="1928906030"/>
                    </a:ext>
                  </a:extLst>
                </a:gridCol>
              </a:tblGrid>
              <a:tr h="36678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400" dirty="0" err="1"/>
                        <a:t>Normalmente</a:t>
                      </a:r>
                      <a:r>
                        <a:rPr lang="en-GB" sz="2400" dirty="0"/>
                        <a:t>,</a:t>
                      </a:r>
                      <a:r>
                        <a:rPr lang="en-GB" sz="2400" b="1" dirty="0"/>
                        <a:t> 1 </a:t>
                      </a:r>
                      <a:r>
                        <a:rPr lang="en-GB" sz="2400" dirty="0"/>
                        <a:t>(</a:t>
                      </a:r>
                      <a:r>
                        <a:rPr lang="en-GB" sz="2400" dirty="0" err="1"/>
                        <a:t>trascorrere</a:t>
                      </a:r>
                      <a:r>
                        <a:rPr lang="en-GB" sz="2400" dirty="0"/>
                        <a:t>) le </a:t>
                      </a:r>
                      <a:r>
                        <a:rPr lang="en-GB" sz="2400" dirty="0" err="1"/>
                        <a:t>vacanze</a:t>
                      </a:r>
                      <a:r>
                        <a:rPr lang="en-GB" sz="2400" dirty="0"/>
                        <a:t> al mare con la </a:t>
                      </a:r>
                      <a:r>
                        <a:rPr lang="en-GB" sz="2400" dirty="0" err="1"/>
                        <a:t>mia</a:t>
                      </a:r>
                      <a:r>
                        <a:rPr lang="en-GB" sz="2400" dirty="0"/>
                        <a:t> </a:t>
                      </a:r>
                      <a:r>
                        <a:rPr lang="en-GB" sz="2400" dirty="0" err="1"/>
                        <a:t>famiglia</a:t>
                      </a:r>
                      <a:r>
                        <a:rPr lang="en-GB" sz="2400" dirty="0"/>
                        <a:t>. Io </a:t>
                      </a:r>
                      <a:r>
                        <a:rPr lang="en-GB" sz="2400" b="1" dirty="0"/>
                        <a:t>2</a:t>
                      </a:r>
                      <a:r>
                        <a:rPr lang="en-GB" sz="2400" dirty="0"/>
                        <a:t> (</a:t>
                      </a:r>
                      <a:r>
                        <a:rPr lang="en-GB" sz="2400" dirty="0" err="1"/>
                        <a:t>andare</a:t>
                      </a:r>
                      <a:r>
                        <a:rPr lang="en-GB" sz="2400" dirty="0"/>
                        <a:t>) in </a:t>
                      </a:r>
                      <a:r>
                        <a:rPr lang="en-GB" sz="2400" dirty="0" err="1"/>
                        <a:t>spiaggia</a:t>
                      </a:r>
                      <a:r>
                        <a:rPr lang="en-GB" sz="2400" dirty="0"/>
                        <a:t> e </a:t>
                      </a:r>
                      <a:r>
                        <a:rPr lang="en-GB" sz="2400" b="1" dirty="0"/>
                        <a:t>3</a:t>
                      </a:r>
                      <a:r>
                        <a:rPr lang="en-GB" sz="2400" dirty="0"/>
                        <a:t> (</a:t>
                      </a:r>
                      <a:r>
                        <a:rPr lang="en-GB" sz="2400" dirty="0" err="1"/>
                        <a:t>nuotare</a:t>
                      </a:r>
                      <a:r>
                        <a:rPr lang="en-GB" sz="2400" dirty="0"/>
                        <a:t>) in mare.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400" dirty="0"/>
                        <a:t>Ma </a:t>
                      </a:r>
                      <a:r>
                        <a:rPr lang="en-GB" sz="2400" dirty="0" err="1"/>
                        <a:t>l’anno</a:t>
                      </a:r>
                      <a:r>
                        <a:rPr lang="en-GB" sz="2400" dirty="0"/>
                        <a:t> </a:t>
                      </a:r>
                      <a:r>
                        <a:rPr lang="en-GB" sz="2400" dirty="0" err="1"/>
                        <a:t>scorso</a:t>
                      </a:r>
                      <a:r>
                        <a:rPr lang="en-GB" sz="2400" dirty="0"/>
                        <a:t>, </a:t>
                      </a:r>
                      <a:r>
                        <a:rPr lang="en-GB" sz="2400" dirty="0" err="1"/>
                        <a:t>io</a:t>
                      </a:r>
                      <a:r>
                        <a:rPr lang="en-GB" sz="2400" dirty="0"/>
                        <a:t> </a:t>
                      </a:r>
                      <a:r>
                        <a:rPr lang="en-GB" sz="2400" b="1" dirty="0"/>
                        <a:t>4 </a:t>
                      </a:r>
                      <a:r>
                        <a:rPr lang="en-GB" sz="2400" dirty="0"/>
                        <a:t>(</a:t>
                      </a:r>
                      <a:r>
                        <a:rPr lang="en-GB" sz="2400" dirty="0" err="1"/>
                        <a:t>andare</a:t>
                      </a:r>
                      <a:r>
                        <a:rPr lang="en-GB" sz="2400" dirty="0"/>
                        <a:t>) in </a:t>
                      </a:r>
                      <a:r>
                        <a:rPr lang="en-GB" sz="2400" dirty="0" err="1"/>
                        <a:t>montagna</a:t>
                      </a:r>
                      <a:r>
                        <a:rPr lang="en-GB" sz="2400" dirty="0"/>
                        <a:t> dove </a:t>
                      </a:r>
                      <a:r>
                        <a:rPr lang="en-GB" sz="2400" b="1" dirty="0"/>
                        <a:t>5</a:t>
                      </a:r>
                      <a:r>
                        <a:rPr lang="en-GB" sz="2400" dirty="0"/>
                        <a:t> (fare) un </a:t>
                      </a:r>
                      <a:r>
                        <a:rPr lang="en-GB" sz="2400" dirty="0" err="1"/>
                        <a:t>corso</a:t>
                      </a:r>
                      <a:r>
                        <a:rPr lang="en-GB" sz="2400" dirty="0"/>
                        <a:t> di sci e </a:t>
                      </a:r>
                      <a:r>
                        <a:rPr lang="en-GB" sz="2400" b="1" dirty="0"/>
                        <a:t>6 </a:t>
                      </a:r>
                      <a:r>
                        <a:rPr lang="en-GB" sz="2400" dirty="0"/>
                        <a:t>(</a:t>
                      </a:r>
                      <a:r>
                        <a:rPr lang="en-GB" sz="2400" dirty="0" err="1"/>
                        <a:t>provare</a:t>
                      </a:r>
                      <a:r>
                        <a:rPr lang="en-GB" sz="2400" dirty="0"/>
                        <a:t>) lo snowboard. Era </a:t>
                      </a:r>
                      <a:r>
                        <a:rPr lang="en-GB" sz="2400" dirty="0" err="1"/>
                        <a:t>figo</a:t>
                      </a:r>
                      <a:r>
                        <a:rPr lang="en-GB" sz="2400" dirty="0"/>
                        <a:t>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400" dirty="0" err="1"/>
                        <a:t>L,anno</a:t>
                      </a:r>
                      <a:r>
                        <a:rPr lang="en-GB" sz="2400" dirty="0"/>
                        <a:t> </a:t>
                      </a:r>
                      <a:r>
                        <a:rPr lang="en-GB" sz="2400" dirty="0" err="1"/>
                        <a:t>prossimo</a:t>
                      </a:r>
                      <a:r>
                        <a:rPr lang="en-GB" sz="2400" dirty="0"/>
                        <a:t>, </a:t>
                      </a:r>
                      <a:r>
                        <a:rPr lang="en-GB" sz="2400" dirty="0" err="1"/>
                        <a:t>io</a:t>
                      </a:r>
                      <a:r>
                        <a:rPr lang="en-GB" sz="2400" dirty="0"/>
                        <a:t> </a:t>
                      </a:r>
                      <a:r>
                        <a:rPr lang="en-GB" sz="2400" b="1" dirty="0"/>
                        <a:t>7</a:t>
                      </a:r>
                      <a:r>
                        <a:rPr lang="en-GB" sz="2400" dirty="0"/>
                        <a:t>(</a:t>
                      </a:r>
                      <a:r>
                        <a:rPr lang="en-GB" sz="2400" dirty="0" err="1"/>
                        <a:t>andare</a:t>
                      </a:r>
                      <a:r>
                        <a:rPr lang="en-GB" sz="2400" dirty="0"/>
                        <a:t>) in </a:t>
                      </a:r>
                      <a:r>
                        <a:rPr lang="en-GB" sz="2400" dirty="0" err="1"/>
                        <a:t>campeggio</a:t>
                      </a:r>
                      <a:r>
                        <a:rPr lang="en-GB" sz="2400" dirty="0"/>
                        <a:t>.</a:t>
                      </a:r>
                      <a:r>
                        <a:rPr lang="en-GB" sz="2400" b="1" dirty="0"/>
                        <a:t> 8</a:t>
                      </a:r>
                      <a:r>
                        <a:rPr lang="en-GB" sz="2400" dirty="0"/>
                        <a:t> (</a:t>
                      </a:r>
                      <a:r>
                        <a:rPr lang="en-GB" sz="2400" dirty="0" err="1"/>
                        <a:t>partire</a:t>
                      </a:r>
                      <a:r>
                        <a:rPr lang="en-GB" sz="2400" dirty="0"/>
                        <a:t>) con I </a:t>
                      </a:r>
                      <a:r>
                        <a:rPr lang="en-GB" sz="2400" dirty="0" err="1"/>
                        <a:t>miei</a:t>
                      </a:r>
                      <a:r>
                        <a:rPr lang="en-GB" sz="2400" dirty="0"/>
                        <a:t> amici.</a:t>
                      </a:r>
                      <a:r>
                        <a:rPr lang="en-GB" sz="2400" b="1" dirty="0"/>
                        <a:t> 9 </a:t>
                      </a:r>
                      <a:r>
                        <a:rPr lang="en-GB" sz="2400" dirty="0"/>
                        <a:t>(fare) </a:t>
                      </a:r>
                      <a:r>
                        <a:rPr lang="en-GB" sz="2400" dirty="0" err="1"/>
                        <a:t>tutti</a:t>
                      </a:r>
                      <a:r>
                        <a:rPr lang="en-GB" sz="2400" dirty="0"/>
                        <a:t> I tipi di sport </a:t>
                      </a:r>
                      <a:r>
                        <a:rPr lang="en-GB" sz="2400" dirty="0" err="1"/>
                        <a:t>estremi</a:t>
                      </a:r>
                      <a:r>
                        <a:rPr lang="en-GB" sz="2400" dirty="0"/>
                        <a:t> con </a:t>
                      </a:r>
                      <a:r>
                        <a:rPr lang="en-GB" sz="2400" dirty="0" err="1"/>
                        <a:t>il</a:t>
                      </a:r>
                      <a:r>
                        <a:rPr lang="en-GB" sz="2400" dirty="0"/>
                        <a:t> </a:t>
                      </a:r>
                      <a:r>
                        <a:rPr lang="en-GB" sz="2400" dirty="0" err="1"/>
                        <a:t>parapendio</a:t>
                      </a:r>
                      <a:r>
                        <a:rPr lang="en-GB" sz="2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58951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7148BB1-65E1-4CC7-B059-2B72EC709F24}"/>
              </a:ext>
            </a:extLst>
          </p:cNvPr>
          <p:cNvSpPr txBox="1"/>
          <p:nvPr/>
        </p:nvSpPr>
        <p:spPr>
          <a:xfrm>
            <a:off x="683568" y="404664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/>
              <a:t>Copia</a:t>
            </a:r>
            <a:r>
              <a:rPr lang="en-GB" sz="2800" b="1" dirty="0"/>
              <a:t> e complete </a:t>
            </a:r>
            <a:r>
              <a:rPr lang="en-GB" sz="2800" b="1" dirty="0" err="1"/>
              <a:t>coniugando</a:t>
            </a:r>
            <a:r>
              <a:rPr lang="en-GB" sz="2800" b="1" dirty="0"/>
              <a:t> </a:t>
            </a:r>
            <a:r>
              <a:rPr lang="en-GB" sz="2800" b="1" dirty="0" err="1"/>
              <a:t>i</a:t>
            </a:r>
            <a:r>
              <a:rPr lang="en-GB" sz="2800" b="1" dirty="0"/>
              <a:t> </a:t>
            </a:r>
            <a:r>
              <a:rPr lang="en-GB" sz="2800" b="1" dirty="0" err="1"/>
              <a:t>verbi</a:t>
            </a:r>
            <a:r>
              <a:rPr lang="en-GB" sz="2800" b="1" dirty="0"/>
              <a:t> al tempo giusto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4A9CD988-B6FD-4155-A19A-1B44E26A3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661248"/>
            <a:ext cx="9366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818757-5753-40D7-8E56-4E30281F7BCF}"/>
              </a:ext>
            </a:extLst>
          </p:cNvPr>
          <p:cNvSpPr txBox="1"/>
          <p:nvPr/>
        </p:nvSpPr>
        <p:spPr>
          <a:xfrm>
            <a:off x="2478825" y="5581916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Change into third person singular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94757C-635D-4ECC-B941-6CA1688166DF}"/>
              </a:ext>
            </a:extLst>
          </p:cNvPr>
          <p:cNvSpPr txBox="1"/>
          <p:nvPr/>
        </p:nvSpPr>
        <p:spPr>
          <a:xfrm>
            <a:off x="2474779" y="5917464"/>
            <a:ext cx="6053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Translate: </a:t>
            </a:r>
            <a:r>
              <a:rPr lang="en-GB" sz="2000" dirty="0" err="1"/>
              <a:t>L’anno</a:t>
            </a:r>
            <a:r>
              <a:rPr lang="en-GB" sz="2000" dirty="0"/>
              <a:t> </a:t>
            </a:r>
            <a:r>
              <a:rPr lang="en-GB" sz="2000" dirty="0" err="1"/>
              <a:t>scorso</a:t>
            </a:r>
            <a:r>
              <a:rPr lang="en-GB" sz="2000" dirty="0"/>
              <a:t> </a:t>
            </a:r>
            <a:r>
              <a:rPr lang="en-GB" sz="2000" dirty="0" err="1"/>
              <a:t>sono</a:t>
            </a:r>
            <a:r>
              <a:rPr lang="en-GB" sz="2000" dirty="0"/>
              <a:t> </a:t>
            </a:r>
            <a:r>
              <a:rPr lang="en-GB" sz="2000" dirty="0" err="1"/>
              <a:t>andato</a:t>
            </a:r>
            <a:r>
              <a:rPr lang="en-GB" sz="2000" dirty="0"/>
              <a:t> a Roma ed era </a:t>
            </a:r>
            <a:r>
              <a:rPr lang="en-GB" sz="2000" dirty="0" err="1"/>
              <a:t>fantastico</a:t>
            </a:r>
            <a:r>
              <a:rPr lang="en-GB" sz="2000" dirty="0"/>
              <a:t>, </a:t>
            </a:r>
            <a:r>
              <a:rPr lang="en-GB" sz="2000" dirty="0" err="1"/>
              <a:t>inatti</a:t>
            </a:r>
            <a:r>
              <a:rPr lang="en-GB" sz="2000" dirty="0"/>
              <a:t> </a:t>
            </a:r>
            <a:r>
              <a:rPr lang="en-GB" sz="2000" dirty="0" err="1"/>
              <a:t>volevo</a:t>
            </a:r>
            <a:r>
              <a:rPr lang="en-GB" sz="2000" dirty="0"/>
              <a:t> </a:t>
            </a:r>
            <a:r>
              <a:rPr lang="en-GB" sz="2000" dirty="0" err="1"/>
              <a:t>andarci</a:t>
            </a:r>
            <a:r>
              <a:rPr lang="en-GB" sz="2000" dirty="0"/>
              <a:t> da tanto tempo.</a:t>
            </a:r>
          </a:p>
        </p:txBody>
      </p:sp>
    </p:spTree>
    <p:extLst>
      <p:ext uri="{BB962C8B-B14F-4D97-AF65-F5344CB8AC3E}">
        <p14:creationId xmlns:p14="http://schemas.microsoft.com/office/powerpoint/2010/main" val="2162099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74" y="857250"/>
            <a:ext cx="8515350" cy="1232892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pPr lvl="0"/>
            <a:r>
              <a:rPr kumimoji="0" lang="es-ES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Com’é</a:t>
            </a:r>
            <a:r>
              <a:rPr kumimoji="0" lang="es-ES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stato</a:t>
            </a:r>
            <a:r>
              <a:rPr kumimoji="0" lang="es-ES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kumimoji="0" lang="es-ES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tempo durante le </a:t>
            </a:r>
            <a:r>
              <a:rPr kumimoji="0" lang="es-ES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tua</a:t>
            </a:r>
            <a:r>
              <a:rPr kumimoji="0" lang="es-ES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vacanze</a:t>
            </a:r>
            <a:r>
              <a:rPr kumimoji="0" lang="es-ES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br>
              <a:rPr kumimoji="0" lang="es-ES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was the weather like during your holiday?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GB" sz="3600" dirty="0">
                <a:latin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50275" y="2646137"/>
            <a:ext cx="2901853" cy="326350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Faceva</a:t>
            </a:r>
            <a:r>
              <a:rPr lang="en-GB" dirty="0"/>
              <a:t> </a:t>
            </a:r>
            <a:r>
              <a:rPr lang="en-GB" dirty="0" err="1"/>
              <a:t>bel</a:t>
            </a:r>
            <a:r>
              <a:rPr lang="en-GB" dirty="0"/>
              <a:t> (</a:t>
            </a:r>
            <a:r>
              <a:rPr lang="en-GB" dirty="0" err="1"/>
              <a:t>brutto</a:t>
            </a:r>
            <a:r>
              <a:rPr lang="en-GB" dirty="0"/>
              <a:t>) tempo</a:t>
            </a:r>
          </a:p>
          <a:p>
            <a:r>
              <a:rPr lang="en-GB" b="1" dirty="0" err="1">
                <a:solidFill>
                  <a:srgbClr val="FF0000"/>
                </a:solidFill>
              </a:rPr>
              <a:t>Faceva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dirty="0" err="1"/>
              <a:t>caldo</a:t>
            </a:r>
            <a:endParaRPr lang="en-GB" dirty="0"/>
          </a:p>
          <a:p>
            <a:r>
              <a:rPr lang="en-GB" b="1" dirty="0" err="1">
                <a:solidFill>
                  <a:srgbClr val="FF0000"/>
                </a:solidFill>
              </a:rPr>
              <a:t>Faceva</a:t>
            </a:r>
            <a:r>
              <a:rPr lang="en-GB" dirty="0"/>
              <a:t> </a:t>
            </a:r>
            <a:r>
              <a:rPr lang="en-GB" dirty="0" err="1"/>
              <a:t>freddo</a:t>
            </a:r>
            <a:endParaRPr lang="en-GB" dirty="0"/>
          </a:p>
          <a:p>
            <a:r>
              <a:rPr lang="en-GB" b="1" dirty="0" err="1">
                <a:solidFill>
                  <a:srgbClr val="FF0000"/>
                </a:solidFill>
              </a:rPr>
              <a:t>C’era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dirty="0" err="1"/>
              <a:t>vento</a:t>
            </a:r>
            <a:endParaRPr lang="en-GB" dirty="0"/>
          </a:p>
          <a:p>
            <a:r>
              <a:rPr lang="en-GB" b="1" dirty="0" err="1">
                <a:solidFill>
                  <a:srgbClr val="FF0000"/>
                </a:solidFill>
              </a:rPr>
              <a:t>C’era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tempesta</a:t>
            </a:r>
            <a:endParaRPr lang="en-GB" dirty="0"/>
          </a:p>
          <a:p>
            <a:r>
              <a:rPr lang="en-GB" b="1" dirty="0">
                <a:solidFill>
                  <a:srgbClr val="FF0000"/>
                </a:solidFill>
              </a:rPr>
              <a:t>Era </a:t>
            </a:r>
            <a:r>
              <a:rPr lang="en-GB" dirty="0" err="1"/>
              <a:t>nuvoloso</a:t>
            </a:r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Ha </a:t>
            </a:r>
            <a:r>
              <a:rPr lang="en-GB" b="1" dirty="0" err="1">
                <a:solidFill>
                  <a:srgbClr val="FF0000"/>
                </a:solidFill>
              </a:rPr>
              <a:t>piovuto</a:t>
            </a:r>
            <a:r>
              <a:rPr lang="en-GB" b="1" dirty="0">
                <a:solidFill>
                  <a:srgbClr val="FF0000"/>
                </a:solidFill>
              </a:rPr>
              <a:t> </a:t>
            </a:r>
          </a:p>
          <a:p>
            <a:r>
              <a:rPr lang="en-GB" b="1" dirty="0">
                <a:solidFill>
                  <a:srgbClr val="FF0000"/>
                </a:solidFill>
              </a:rPr>
              <a:t>Ha </a:t>
            </a:r>
            <a:r>
              <a:rPr lang="en-GB" b="1" dirty="0" err="1">
                <a:solidFill>
                  <a:srgbClr val="FF0000"/>
                </a:solidFill>
              </a:rPr>
              <a:t>nevicato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3612" y="2646137"/>
            <a:ext cx="2895884" cy="326350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GB" dirty="0"/>
              <a:t>The weather was nice (bad)</a:t>
            </a:r>
          </a:p>
          <a:p>
            <a:r>
              <a:rPr lang="en-GB" dirty="0"/>
              <a:t>It was hot</a:t>
            </a:r>
          </a:p>
          <a:p>
            <a:r>
              <a:rPr lang="en-GB" dirty="0"/>
              <a:t>It was cold</a:t>
            </a:r>
          </a:p>
          <a:p>
            <a:r>
              <a:rPr lang="en-GB" dirty="0"/>
              <a:t>It was windy</a:t>
            </a:r>
          </a:p>
          <a:p>
            <a:r>
              <a:rPr lang="en-GB" dirty="0"/>
              <a:t>It was stormy</a:t>
            </a:r>
          </a:p>
          <a:p>
            <a:r>
              <a:rPr lang="en-GB" dirty="0"/>
              <a:t>It was cloudy</a:t>
            </a:r>
          </a:p>
          <a:p>
            <a:r>
              <a:rPr lang="en-GB" dirty="0"/>
              <a:t>It rained</a:t>
            </a:r>
          </a:p>
          <a:p>
            <a:r>
              <a:rPr lang="en-GB" dirty="0"/>
              <a:t>It snowed</a:t>
            </a:r>
          </a:p>
          <a:p>
            <a:endParaRPr lang="en-GB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8902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en-GB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049" name="Picture 1" descr="weat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989" y="942975"/>
            <a:ext cx="1375012" cy="114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37782" y="2646137"/>
            <a:ext cx="2431009" cy="32635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>
              <a:spcBef>
                <a:spcPts val="750"/>
              </a:spcBef>
            </a:pPr>
            <a:r>
              <a:rPr lang="en-GB" sz="2100" b="1" dirty="0" err="1">
                <a:solidFill>
                  <a:srgbClr val="FF0000"/>
                </a:solidFill>
                <a:latin typeface="Calibri" panose="020F0502020204030204"/>
              </a:rPr>
              <a:t>Fa</a:t>
            </a:r>
            <a:r>
              <a:rPr lang="en-GB" sz="21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sz="2100" dirty="0" err="1">
                <a:solidFill>
                  <a:prstClr val="black"/>
                </a:solidFill>
                <a:latin typeface="Calibri" panose="020F0502020204030204"/>
              </a:rPr>
              <a:t>bel</a:t>
            </a:r>
            <a:r>
              <a:rPr lang="en-GB" sz="2100" dirty="0">
                <a:solidFill>
                  <a:prstClr val="black"/>
                </a:solidFill>
                <a:latin typeface="Calibri" panose="020F0502020204030204"/>
              </a:rPr>
              <a:t> (</a:t>
            </a:r>
            <a:r>
              <a:rPr lang="en-GB" sz="2100" dirty="0" err="1">
                <a:solidFill>
                  <a:prstClr val="black"/>
                </a:solidFill>
                <a:latin typeface="Calibri" panose="020F0502020204030204"/>
              </a:rPr>
              <a:t>brutto</a:t>
            </a:r>
            <a:r>
              <a:rPr lang="en-GB" sz="2100" dirty="0">
                <a:solidFill>
                  <a:prstClr val="black"/>
                </a:solidFill>
                <a:latin typeface="Calibri" panose="020F0502020204030204"/>
              </a:rPr>
              <a:t>) tempo</a:t>
            </a:r>
          </a:p>
          <a:p>
            <a:pPr marL="171450" indent="-171450" defTabSz="685800">
              <a:spcBef>
                <a:spcPts val="750"/>
              </a:spcBef>
            </a:pPr>
            <a:r>
              <a:rPr lang="en-GB" sz="2100" b="1" dirty="0" err="1">
                <a:solidFill>
                  <a:srgbClr val="FF0000"/>
                </a:solidFill>
                <a:latin typeface="Calibri" panose="020F0502020204030204"/>
              </a:rPr>
              <a:t>Fa</a:t>
            </a:r>
            <a:r>
              <a:rPr lang="en-GB" sz="21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sz="2100" dirty="0" err="1">
                <a:solidFill>
                  <a:prstClr val="black"/>
                </a:solidFill>
                <a:latin typeface="Calibri" panose="020F0502020204030204"/>
              </a:rPr>
              <a:t>caldo</a:t>
            </a:r>
            <a:endParaRPr lang="en-GB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171450" indent="-171450" defTabSz="685800">
              <a:spcBef>
                <a:spcPts val="750"/>
              </a:spcBef>
            </a:pPr>
            <a:r>
              <a:rPr lang="en-GB" sz="2100" b="1" dirty="0" err="1">
                <a:solidFill>
                  <a:srgbClr val="FF0000"/>
                </a:solidFill>
                <a:latin typeface="Calibri" panose="020F0502020204030204"/>
              </a:rPr>
              <a:t>Fa</a:t>
            </a:r>
            <a:r>
              <a:rPr lang="en-GB" sz="21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sz="2100" dirty="0" err="1">
                <a:solidFill>
                  <a:prstClr val="black"/>
                </a:solidFill>
                <a:latin typeface="Calibri" panose="020F0502020204030204"/>
              </a:rPr>
              <a:t>freddo</a:t>
            </a:r>
            <a:endParaRPr lang="en-GB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171450" indent="-171450" defTabSz="685800">
              <a:spcBef>
                <a:spcPts val="750"/>
              </a:spcBef>
            </a:pPr>
            <a:r>
              <a:rPr lang="en-GB" sz="2100" b="1" dirty="0" err="1">
                <a:solidFill>
                  <a:srgbClr val="FF0000"/>
                </a:solidFill>
                <a:latin typeface="Calibri" panose="020F0502020204030204"/>
              </a:rPr>
              <a:t>C’é</a:t>
            </a:r>
            <a:r>
              <a:rPr lang="en-GB" sz="21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GB" sz="2100" dirty="0" err="1">
                <a:solidFill>
                  <a:prstClr val="black"/>
                </a:solidFill>
                <a:latin typeface="Calibri" panose="020F0502020204030204"/>
              </a:rPr>
              <a:t>vento</a:t>
            </a:r>
            <a:endParaRPr lang="en-GB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171450" indent="-171450" defTabSz="685800">
              <a:spcBef>
                <a:spcPts val="750"/>
              </a:spcBef>
            </a:pPr>
            <a:r>
              <a:rPr lang="en-GB" sz="2100" b="1" dirty="0" err="1">
                <a:solidFill>
                  <a:srgbClr val="FF0000"/>
                </a:solidFill>
                <a:latin typeface="Calibri" panose="020F0502020204030204"/>
              </a:rPr>
              <a:t>C’é</a:t>
            </a:r>
            <a:r>
              <a:rPr lang="en-GB" sz="21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sz="2100" dirty="0" err="1">
                <a:solidFill>
                  <a:prstClr val="black"/>
                </a:solidFill>
                <a:latin typeface="Calibri" panose="020F0502020204030204"/>
              </a:rPr>
              <a:t>tempesta</a:t>
            </a:r>
            <a:endParaRPr lang="en-GB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171450" indent="-171450" defTabSz="685800">
              <a:spcBef>
                <a:spcPts val="750"/>
              </a:spcBef>
            </a:pPr>
            <a:r>
              <a:rPr lang="en-GB" sz="2100" b="1" dirty="0">
                <a:solidFill>
                  <a:srgbClr val="FF0000"/>
                </a:solidFill>
                <a:latin typeface="Calibri" panose="020F0502020204030204"/>
              </a:rPr>
              <a:t>É</a:t>
            </a:r>
            <a:r>
              <a:rPr lang="en-GB" sz="21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sz="2100" dirty="0" err="1">
                <a:solidFill>
                  <a:prstClr val="black"/>
                </a:solidFill>
                <a:latin typeface="Calibri" panose="020F0502020204030204"/>
              </a:rPr>
              <a:t>nuvoloso</a:t>
            </a:r>
            <a:endParaRPr lang="en-GB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171450" indent="-171450" defTabSz="685800">
              <a:spcBef>
                <a:spcPts val="750"/>
              </a:spcBef>
            </a:pPr>
            <a:r>
              <a:rPr lang="en-GB" sz="2100" b="1" dirty="0" err="1">
                <a:solidFill>
                  <a:srgbClr val="FF0000"/>
                </a:solidFill>
                <a:latin typeface="Calibri" panose="020F0502020204030204"/>
              </a:rPr>
              <a:t>Piove</a:t>
            </a:r>
            <a:endParaRPr lang="en-GB" sz="2100" b="1" dirty="0">
              <a:solidFill>
                <a:srgbClr val="FF0000"/>
              </a:solidFill>
              <a:latin typeface="Calibri" panose="020F0502020204030204"/>
            </a:endParaRPr>
          </a:p>
          <a:p>
            <a:pPr marL="171450" indent="-171450" defTabSz="685800">
              <a:spcBef>
                <a:spcPts val="750"/>
              </a:spcBef>
            </a:pPr>
            <a:r>
              <a:rPr lang="en-GB" sz="2100" b="1" dirty="0" err="1">
                <a:solidFill>
                  <a:srgbClr val="FF0000"/>
                </a:solidFill>
                <a:latin typeface="Calibri" panose="020F0502020204030204"/>
              </a:rPr>
              <a:t>Nevica</a:t>
            </a:r>
            <a:endParaRPr lang="en-GB" sz="2100" b="1" dirty="0">
              <a:solidFill>
                <a:srgbClr val="FF0000"/>
              </a:solidFill>
              <a:latin typeface="Calibri" panose="020F0502020204030204"/>
            </a:endParaRPr>
          </a:p>
          <a:p>
            <a:pPr marL="171450" indent="-171450" defTabSz="685800">
              <a:spcBef>
                <a:spcPts val="750"/>
              </a:spcBef>
            </a:pPr>
            <a:endParaRPr lang="en-GB" sz="21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9074" y="1953640"/>
            <a:ext cx="203068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405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Presente</a:t>
            </a:r>
            <a:endParaRPr lang="en-US" sz="405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9478" y="1953640"/>
            <a:ext cx="189622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405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Passato</a:t>
            </a:r>
            <a:r>
              <a:rPr lang="en-US" sz="405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04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C17D8-17E3-42FB-939B-AE9E30515C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4" y="332656"/>
            <a:ext cx="8712968" cy="598832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dirty="0"/>
              <a:t>Cosa </a:t>
            </a:r>
            <a:r>
              <a:rPr lang="en-GB" dirty="0" err="1"/>
              <a:t>ti</a:t>
            </a:r>
            <a:r>
              <a:rPr lang="en-GB" dirty="0"/>
              <a:t> </a:t>
            </a:r>
            <a:r>
              <a:rPr lang="en-GB" dirty="0" err="1"/>
              <a:t>piace</a:t>
            </a:r>
            <a:r>
              <a:rPr lang="en-GB" dirty="0"/>
              <a:t> fare </a:t>
            </a:r>
            <a:r>
              <a:rPr lang="en-GB" dirty="0" err="1"/>
              <a:t>normalmente</a:t>
            </a:r>
            <a:r>
              <a:rPr lang="en-GB" dirty="0"/>
              <a:t> </a:t>
            </a:r>
            <a:r>
              <a:rPr lang="en-GB" dirty="0" err="1"/>
              <a:t>durante</a:t>
            </a:r>
            <a:r>
              <a:rPr lang="en-GB" dirty="0"/>
              <a:t> le </a:t>
            </a:r>
            <a:r>
              <a:rPr lang="en-GB" dirty="0" err="1"/>
              <a:t>vacanze</a:t>
            </a:r>
            <a:r>
              <a:rPr lang="en-GB" dirty="0"/>
              <a:t>? </a:t>
            </a:r>
            <a:r>
              <a:rPr lang="en-GB" i="1" dirty="0"/>
              <a:t>What do you normally like to do on holiday?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 err="1"/>
              <a:t>Preferisci</a:t>
            </a:r>
            <a:r>
              <a:rPr lang="en-GB" dirty="0"/>
              <a:t> </a:t>
            </a:r>
            <a:r>
              <a:rPr lang="en-GB" dirty="0" err="1"/>
              <a:t>andare</a:t>
            </a:r>
            <a:r>
              <a:rPr lang="en-GB" dirty="0"/>
              <a:t> in </a:t>
            </a:r>
            <a:r>
              <a:rPr lang="en-GB" dirty="0" err="1"/>
              <a:t>vacanza</a:t>
            </a:r>
            <a:r>
              <a:rPr lang="en-GB" dirty="0"/>
              <a:t> con la </a:t>
            </a:r>
            <a:r>
              <a:rPr lang="en-GB" dirty="0" err="1"/>
              <a:t>tua</a:t>
            </a:r>
            <a:r>
              <a:rPr lang="en-GB" dirty="0"/>
              <a:t> </a:t>
            </a:r>
            <a:r>
              <a:rPr lang="en-GB" dirty="0" err="1"/>
              <a:t>famiglia</a:t>
            </a:r>
            <a:r>
              <a:rPr lang="en-GB" dirty="0"/>
              <a:t> o con </a:t>
            </a:r>
            <a:r>
              <a:rPr lang="en-GB" dirty="0" err="1"/>
              <a:t>gli</a:t>
            </a:r>
            <a:r>
              <a:rPr lang="en-GB" dirty="0"/>
              <a:t> amici? </a:t>
            </a:r>
            <a:r>
              <a:rPr lang="en-GB" dirty="0" err="1"/>
              <a:t>Perché</a:t>
            </a:r>
            <a:r>
              <a:rPr lang="en-GB" dirty="0"/>
              <a:t>?  </a:t>
            </a:r>
            <a:r>
              <a:rPr lang="en-GB" i="1" dirty="0"/>
              <a:t>Do you prefer to go on holiday with your family or friends? Why?	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ES" dirty="0"/>
              <a:t>Come </a:t>
            </a:r>
            <a:r>
              <a:rPr lang="es-ES" dirty="0" err="1"/>
              <a:t>passerai</a:t>
            </a:r>
            <a:r>
              <a:rPr lang="es-ES" dirty="0"/>
              <a:t> le </a:t>
            </a:r>
            <a:r>
              <a:rPr lang="es-ES" dirty="0" err="1"/>
              <a:t>vacanze</a:t>
            </a:r>
            <a:r>
              <a:rPr lang="es-ES" dirty="0"/>
              <a:t> estive </a:t>
            </a:r>
            <a:r>
              <a:rPr lang="es-ES" dirty="0" err="1"/>
              <a:t>quest’anno</a:t>
            </a:r>
            <a:r>
              <a:rPr lang="es-ES" dirty="0"/>
              <a:t>? </a:t>
            </a:r>
            <a:r>
              <a:rPr lang="en-GB" i="1" dirty="0"/>
              <a:t>How are you going to spend the summer holidays this year? Future				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es-ES" dirty="0"/>
              <a:t>Dove </a:t>
            </a:r>
            <a:r>
              <a:rPr lang="es-ES" dirty="0" err="1"/>
              <a:t>sei</a:t>
            </a:r>
            <a:r>
              <a:rPr lang="es-ES" dirty="0"/>
              <a:t> </a:t>
            </a:r>
            <a:r>
              <a:rPr lang="es-ES" dirty="0" err="1"/>
              <a:t>andato</a:t>
            </a:r>
            <a:r>
              <a:rPr lang="es-ES" dirty="0"/>
              <a:t> in </a:t>
            </a:r>
            <a:r>
              <a:rPr lang="es-ES" dirty="0" err="1"/>
              <a:t>vacanza</a:t>
            </a:r>
            <a:r>
              <a:rPr lang="es-ES" dirty="0"/>
              <a:t> </a:t>
            </a:r>
            <a:r>
              <a:rPr lang="es-ES" dirty="0" err="1"/>
              <a:t>l’anno</a:t>
            </a:r>
            <a:r>
              <a:rPr lang="es-ES" dirty="0"/>
              <a:t> </a:t>
            </a:r>
            <a:r>
              <a:rPr lang="es-ES" dirty="0" err="1"/>
              <a:t>scorso</a:t>
            </a:r>
            <a:r>
              <a:rPr lang="es-ES" dirty="0"/>
              <a:t> e con chi? </a:t>
            </a:r>
            <a:r>
              <a:rPr lang="en-GB" i="1" dirty="0"/>
              <a:t>Where did you go on holiday last year and who with?						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Dove </a:t>
            </a:r>
            <a:r>
              <a:rPr lang="en-GB" dirty="0" err="1"/>
              <a:t>hai</a:t>
            </a:r>
            <a:r>
              <a:rPr lang="en-GB" dirty="0"/>
              <a:t> </a:t>
            </a:r>
            <a:r>
              <a:rPr lang="en-GB" dirty="0" err="1"/>
              <a:t>alloggiato</a:t>
            </a:r>
            <a:r>
              <a:rPr lang="en-GB" dirty="0"/>
              <a:t> e </a:t>
            </a:r>
            <a:r>
              <a:rPr lang="en-GB" dirty="0" err="1"/>
              <a:t>com’era</a:t>
            </a:r>
            <a:r>
              <a:rPr lang="en-GB" dirty="0"/>
              <a:t>? </a:t>
            </a:r>
            <a:r>
              <a:rPr lang="en-GB" i="1" dirty="0"/>
              <a:t>Where did you stay and what was it like?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Che </a:t>
            </a:r>
            <a:r>
              <a:rPr lang="en-GB" dirty="0" err="1"/>
              <a:t>cos’hai</a:t>
            </a:r>
            <a:r>
              <a:rPr lang="en-GB" dirty="0"/>
              <a:t> </a:t>
            </a:r>
            <a:r>
              <a:rPr lang="en-GB" dirty="0" err="1"/>
              <a:t>fatto</a:t>
            </a:r>
            <a:r>
              <a:rPr lang="en-GB" dirty="0"/>
              <a:t> e </a:t>
            </a:r>
            <a:r>
              <a:rPr lang="en-GB" dirty="0" err="1"/>
              <a:t>com’era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tempo? </a:t>
            </a:r>
            <a:r>
              <a:rPr lang="en-GB" i="1" dirty="0"/>
              <a:t>What did you do and what was the weather like?</a:t>
            </a:r>
            <a:r>
              <a:rPr lang="en-GB" dirty="0"/>
              <a:t>                                 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ES_tradnl" dirty="0" err="1"/>
              <a:t>Qual’é</a:t>
            </a:r>
            <a:r>
              <a:rPr lang="es-ES_tradnl" dirty="0"/>
              <a:t> </a:t>
            </a:r>
            <a:r>
              <a:rPr lang="es-ES_tradnl" dirty="0" err="1"/>
              <a:t>stato</a:t>
            </a:r>
            <a:r>
              <a:rPr lang="es-ES_tradnl" dirty="0"/>
              <a:t> </a:t>
            </a:r>
            <a:r>
              <a:rPr lang="es-ES_tradnl" dirty="0" err="1"/>
              <a:t>l’aspetto</a:t>
            </a:r>
            <a:r>
              <a:rPr lang="es-ES_tradnl" dirty="0"/>
              <a:t> </a:t>
            </a:r>
            <a:r>
              <a:rPr lang="es-ES_tradnl" dirty="0" err="1"/>
              <a:t>migliore</a:t>
            </a:r>
            <a:r>
              <a:rPr lang="es-ES_tradnl" dirty="0"/>
              <a:t> </a:t>
            </a:r>
            <a:r>
              <a:rPr lang="es-ES_tradnl" dirty="0" err="1"/>
              <a:t>della</a:t>
            </a:r>
            <a:r>
              <a:rPr lang="es-ES_tradnl" dirty="0"/>
              <a:t> </a:t>
            </a:r>
            <a:r>
              <a:rPr lang="es-ES_tradnl" dirty="0" err="1"/>
              <a:t>tua</a:t>
            </a:r>
            <a:r>
              <a:rPr lang="es-ES_tradnl" dirty="0"/>
              <a:t> </a:t>
            </a:r>
            <a:r>
              <a:rPr lang="es-ES_tradnl" dirty="0" err="1"/>
              <a:t>vacanza</a:t>
            </a:r>
            <a:r>
              <a:rPr lang="es-ES_tradnl" dirty="0"/>
              <a:t>? </a:t>
            </a:r>
            <a:r>
              <a:rPr lang="es-ES_tradnl" i="1" dirty="0" err="1"/>
              <a:t>What</a:t>
            </a:r>
            <a:r>
              <a:rPr lang="es-ES_tradnl" i="1" dirty="0"/>
              <a:t> has </a:t>
            </a:r>
            <a:r>
              <a:rPr lang="es-ES_tradnl" i="1" dirty="0" err="1"/>
              <a:t>been</a:t>
            </a:r>
            <a:r>
              <a:rPr lang="es-ES_tradnl" i="1" dirty="0"/>
              <a:t> </a:t>
            </a:r>
            <a:r>
              <a:rPr lang="es-ES_tradnl" i="1" dirty="0" err="1"/>
              <a:t>the</a:t>
            </a:r>
            <a:r>
              <a:rPr lang="es-ES_tradnl" i="1" dirty="0"/>
              <a:t> </a:t>
            </a:r>
            <a:r>
              <a:rPr lang="es-ES_tradnl" i="1" dirty="0" err="1"/>
              <a:t>best</a:t>
            </a:r>
            <a:r>
              <a:rPr lang="es-ES_tradnl" i="1" dirty="0"/>
              <a:t> </a:t>
            </a:r>
            <a:r>
              <a:rPr lang="es-ES_tradnl" i="1" dirty="0" err="1"/>
              <a:t>part</a:t>
            </a:r>
            <a:r>
              <a:rPr lang="es-ES_tradnl" i="1" dirty="0"/>
              <a:t> of </a:t>
            </a:r>
            <a:r>
              <a:rPr lang="es-ES_tradnl" i="1" dirty="0" err="1"/>
              <a:t>your</a:t>
            </a:r>
            <a:r>
              <a:rPr lang="es-ES_tradnl" i="1" dirty="0"/>
              <a:t> </a:t>
            </a:r>
            <a:r>
              <a:rPr lang="es-ES_tradnl" i="1" dirty="0" err="1"/>
              <a:t>holiday</a:t>
            </a:r>
            <a:r>
              <a:rPr lang="es-ES_tradnl" i="1" dirty="0"/>
              <a:t>?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ES_tradnl" dirty="0" err="1"/>
              <a:t>Sei</a:t>
            </a:r>
            <a:r>
              <a:rPr lang="es-ES_tradnl" dirty="0"/>
              <a:t> </a:t>
            </a:r>
            <a:r>
              <a:rPr lang="es-ES_tradnl" dirty="0" err="1"/>
              <a:t>giá</a:t>
            </a:r>
            <a:r>
              <a:rPr lang="es-ES_tradnl" dirty="0"/>
              <a:t> </a:t>
            </a:r>
            <a:r>
              <a:rPr lang="es-ES_tradnl" dirty="0" err="1"/>
              <a:t>stato</a:t>
            </a:r>
            <a:r>
              <a:rPr lang="es-ES_tradnl" dirty="0"/>
              <a:t>/a in </a:t>
            </a:r>
            <a:r>
              <a:rPr lang="es-ES_tradnl" dirty="0" err="1"/>
              <a:t>vacanza</a:t>
            </a:r>
            <a:r>
              <a:rPr lang="es-ES_tradnl" dirty="0"/>
              <a:t> in Italia? </a:t>
            </a:r>
            <a:r>
              <a:rPr lang="es-ES_tradnl" i="1" dirty="0" err="1"/>
              <a:t>Have</a:t>
            </a:r>
            <a:r>
              <a:rPr lang="es-ES_tradnl" i="1" dirty="0"/>
              <a:t> </a:t>
            </a:r>
            <a:r>
              <a:rPr lang="es-ES_tradnl" i="1" dirty="0" err="1"/>
              <a:t>you</a:t>
            </a:r>
            <a:r>
              <a:rPr lang="es-ES_tradnl" i="1" dirty="0"/>
              <a:t> </a:t>
            </a:r>
            <a:r>
              <a:rPr lang="es-ES_tradnl" i="1" dirty="0" err="1"/>
              <a:t>already</a:t>
            </a:r>
            <a:r>
              <a:rPr lang="es-ES_tradnl" i="1" dirty="0"/>
              <a:t> </a:t>
            </a:r>
            <a:r>
              <a:rPr lang="es-ES_tradnl" i="1" dirty="0" err="1"/>
              <a:t>been</a:t>
            </a:r>
            <a:r>
              <a:rPr lang="es-ES_tradnl" i="1" dirty="0"/>
              <a:t> </a:t>
            </a:r>
            <a:r>
              <a:rPr lang="es-ES_tradnl" i="1" dirty="0" err="1"/>
              <a:t>on</a:t>
            </a:r>
            <a:r>
              <a:rPr lang="es-ES_tradnl" i="1" dirty="0"/>
              <a:t> </a:t>
            </a:r>
            <a:r>
              <a:rPr lang="es-ES_tradnl" i="1" dirty="0" err="1"/>
              <a:t>holidays</a:t>
            </a:r>
            <a:r>
              <a:rPr lang="es-ES_tradnl" i="1" dirty="0"/>
              <a:t> in </a:t>
            </a:r>
            <a:r>
              <a:rPr lang="es-ES_tradnl" i="1" dirty="0" err="1"/>
              <a:t>Italy</a:t>
            </a:r>
            <a:r>
              <a:rPr lang="es-ES_tradnl" i="1" dirty="0"/>
              <a:t>?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ES_tradnl" dirty="0">
                <a:solidFill>
                  <a:srgbClr val="FF0000"/>
                </a:solidFill>
              </a:rPr>
              <a:t>Perché </a:t>
            </a:r>
            <a:r>
              <a:rPr lang="es-ES_tradnl" dirty="0" err="1">
                <a:solidFill>
                  <a:srgbClr val="FF0000"/>
                </a:solidFill>
              </a:rPr>
              <a:t>secondo</a:t>
            </a:r>
            <a:r>
              <a:rPr lang="es-ES_tradnl" dirty="0">
                <a:solidFill>
                  <a:srgbClr val="FF0000"/>
                </a:solidFill>
              </a:rPr>
              <a:t> te le </a:t>
            </a:r>
            <a:r>
              <a:rPr lang="es-ES_tradnl" dirty="0" err="1">
                <a:solidFill>
                  <a:srgbClr val="FF0000"/>
                </a:solidFill>
              </a:rPr>
              <a:t>vacanze</a:t>
            </a:r>
            <a:r>
              <a:rPr lang="es-ES_tradnl" dirty="0">
                <a:solidFill>
                  <a:srgbClr val="FF0000"/>
                </a:solidFill>
              </a:rPr>
              <a:t> </a:t>
            </a:r>
            <a:r>
              <a:rPr lang="es-ES_tradnl" dirty="0" err="1">
                <a:solidFill>
                  <a:srgbClr val="FF0000"/>
                </a:solidFill>
              </a:rPr>
              <a:t>sono</a:t>
            </a:r>
            <a:r>
              <a:rPr lang="es-ES_tradnl" dirty="0">
                <a:solidFill>
                  <a:srgbClr val="FF0000"/>
                </a:solidFill>
              </a:rPr>
              <a:t> </a:t>
            </a:r>
            <a:r>
              <a:rPr lang="es-ES_tradnl" dirty="0" err="1">
                <a:solidFill>
                  <a:srgbClr val="FF0000"/>
                </a:solidFill>
              </a:rPr>
              <a:t>importanti</a:t>
            </a:r>
            <a:r>
              <a:rPr lang="es-ES_tradnl" dirty="0">
                <a:solidFill>
                  <a:srgbClr val="FF0000"/>
                </a:solidFill>
              </a:rPr>
              <a:t>?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ES_tradnl" dirty="0" err="1">
                <a:solidFill>
                  <a:srgbClr val="FF0000"/>
                </a:solidFill>
              </a:rPr>
              <a:t>Dove</a:t>
            </a:r>
            <a:r>
              <a:rPr lang="es-ES_tradnl" dirty="0">
                <a:solidFill>
                  <a:srgbClr val="FF0000"/>
                </a:solidFill>
              </a:rPr>
              <a:t> </a:t>
            </a:r>
            <a:r>
              <a:rPr lang="es-ES_tradnl" dirty="0" err="1">
                <a:solidFill>
                  <a:srgbClr val="FF0000"/>
                </a:solidFill>
              </a:rPr>
              <a:t>andavi</a:t>
            </a:r>
            <a:r>
              <a:rPr lang="es-ES_tradnl" dirty="0">
                <a:solidFill>
                  <a:srgbClr val="FF0000"/>
                </a:solidFill>
              </a:rPr>
              <a:t> in </a:t>
            </a:r>
            <a:r>
              <a:rPr lang="es-ES_tradnl" dirty="0" err="1">
                <a:solidFill>
                  <a:srgbClr val="FF0000"/>
                </a:solidFill>
              </a:rPr>
              <a:t>vacanza</a:t>
            </a:r>
            <a:r>
              <a:rPr lang="es-ES_tradnl" dirty="0">
                <a:solidFill>
                  <a:srgbClr val="FF0000"/>
                </a:solidFill>
              </a:rPr>
              <a:t> </a:t>
            </a:r>
            <a:r>
              <a:rPr lang="es-ES_tradnl" dirty="0" err="1">
                <a:solidFill>
                  <a:srgbClr val="FF0000"/>
                </a:solidFill>
              </a:rPr>
              <a:t>quando</a:t>
            </a:r>
            <a:r>
              <a:rPr lang="es-ES_tradnl" dirty="0">
                <a:solidFill>
                  <a:srgbClr val="FF0000"/>
                </a:solidFill>
              </a:rPr>
              <a:t> </a:t>
            </a:r>
            <a:r>
              <a:rPr lang="es-ES_tradnl" dirty="0" err="1">
                <a:solidFill>
                  <a:srgbClr val="FF0000"/>
                </a:solidFill>
              </a:rPr>
              <a:t>eri</a:t>
            </a:r>
            <a:r>
              <a:rPr lang="es-ES_tradnl" dirty="0">
                <a:solidFill>
                  <a:srgbClr val="FF0000"/>
                </a:solidFill>
              </a:rPr>
              <a:t> </a:t>
            </a:r>
            <a:r>
              <a:rPr lang="es-ES_tradnl" dirty="0" err="1">
                <a:solidFill>
                  <a:srgbClr val="FF0000"/>
                </a:solidFill>
              </a:rPr>
              <a:t>bambino</a:t>
            </a:r>
            <a:r>
              <a:rPr lang="es-ES_tradnl" dirty="0">
                <a:solidFill>
                  <a:srgbClr val="FF0000"/>
                </a:solidFill>
              </a:rPr>
              <a:t>/a?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851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611188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125"/>
            <a:ext cx="611188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525"/>
            <a:ext cx="611188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6338"/>
            <a:ext cx="611188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175"/>
            <a:ext cx="611188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611188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611188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611188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1188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683442" y="165142"/>
            <a:ext cx="18895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2800" dirty="0"/>
              <a:t>Per </a:t>
            </a:r>
            <a:r>
              <a:rPr lang="en-GB" sz="2800" dirty="0" err="1"/>
              <a:t>iniziare</a:t>
            </a:r>
            <a:r>
              <a:rPr lang="en-GB" sz="2800" dirty="0"/>
              <a:t>: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835842" y="978189"/>
            <a:ext cx="3965381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14350" indent="-514350" eaLnBrk="1" hangingPunct="1">
              <a:buAutoNum type="alphaLcParenR"/>
            </a:pPr>
            <a:r>
              <a:rPr lang="en-GB" sz="3200" dirty="0" err="1"/>
              <a:t>L’altro</a:t>
            </a:r>
            <a:r>
              <a:rPr lang="en-GB" sz="3200" dirty="0"/>
              <a:t> </a:t>
            </a:r>
            <a:r>
              <a:rPr lang="en-GB" sz="3200" dirty="0" err="1"/>
              <a:t>ieri</a:t>
            </a:r>
            <a:endParaRPr lang="en-GB" sz="3200" dirty="0"/>
          </a:p>
          <a:p>
            <a:pPr marL="514350" indent="-514350" eaLnBrk="1" hangingPunct="1">
              <a:buAutoNum type="alphaLcParenR"/>
            </a:pPr>
            <a:r>
              <a:rPr lang="en-GB" sz="3200" dirty="0" err="1"/>
              <a:t>oggi</a:t>
            </a:r>
            <a:endParaRPr lang="en-GB" sz="3200" dirty="0"/>
          </a:p>
          <a:p>
            <a:pPr marL="514350" indent="-514350" eaLnBrk="1" hangingPunct="1">
              <a:buAutoNum type="alphaLcParenR"/>
            </a:pPr>
            <a:r>
              <a:rPr lang="en-GB" sz="3200" dirty="0" err="1"/>
              <a:t>Ieri</a:t>
            </a:r>
            <a:endParaRPr lang="en-GB" sz="3200" dirty="0"/>
          </a:p>
          <a:p>
            <a:pPr marL="514350" indent="-514350" eaLnBrk="1" hangingPunct="1">
              <a:buAutoNum type="alphaLcParenR"/>
            </a:pPr>
            <a:r>
              <a:rPr lang="en-GB" sz="3200" dirty="0" err="1"/>
              <a:t>Nel</a:t>
            </a:r>
            <a:r>
              <a:rPr lang="en-GB" sz="3200" dirty="0"/>
              <a:t> </a:t>
            </a:r>
            <a:r>
              <a:rPr lang="en-GB" sz="3200" dirty="0" err="1"/>
              <a:t>futuro</a:t>
            </a:r>
            <a:endParaRPr lang="en-GB" sz="3200" dirty="0"/>
          </a:p>
          <a:p>
            <a:pPr marL="514350" indent="-514350" eaLnBrk="1" hangingPunct="1">
              <a:buAutoNum type="alphaLcParenR"/>
            </a:pPr>
            <a:r>
              <a:rPr lang="en-GB" sz="3200" dirty="0"/>
              <a:t>La </a:t>
            </a:r>
            <a:r>
              <a:rPr lang="en-GB" sz="3200" dirty="0" err="1"/>
              <a:t>settimana</a:t>
            </a:r>
            <a:r>
              <a:rPr lang="en-GB" sz="3200" dirty="0"/>
              <a:t> </a:t>
            </a:r>
            <a:r>
              <a:rPr lang="en-GB" sz="3200" dirty="0" err="1"/>
              <a:t>scorsa</a:t>
            </a:r>
            <a:endParaRPr lang="en-GB" sz="3200" dirty="0"/>
          </a:p>
          <a:p>
            <a:pPr marL="514350" indent="-514350" eaLnBrk="1" hangingPunct="1">
              <a:buAutoNum type="alphaLcParenR"/>
            </a:pPr>
            <a:r>
              <a:rPr lang="en-GB" sz="3200" dirty="0" err="1"/>
              <a:t>L’anno</a:t>
            </a:r>
            <a:r>
              <a:rPr lang="en-GB" sz="3200" dirty="0"/>
              <a:t> </a:t>
            </a:r>
            <a:r>
              <a:rPr lang="en-GB" sz="3200" dirty="0" err="1"/>
              <a:t>prossimo</a:t>
            </a:r>
            <a:endParaRPr lang="en-GB" sz="3200" dirty="0"/>
          </a:p>
          <a:p>
            <a:pPr marL="514350" indent="-514350" eaLnBrk="1" hangingPunct="1">
              <a:buAutoNum type="alphaLcParenR"/>
            </a:pPr>
            <a:r>
              <a:rPr lang="en-GB" sz="3200" dirty="0" err="1"/>
              <a:t>domani</a:t>
            </a:r>
            <a:endParaRPr lang="en-GB" sz="3200" dirty="0"/>
          </a:p>
          <a:p>
            <a:pPr marL="514350" indent="-514350" eaLnBrk="1" hangingPunct="1">
              <a:buAutoNum type="alphaLcParenR"/>
            </a:pPr>
            <a:r>
              <a:rPr lang="en-GB" sz="3200" dirty="0" err="1"/>
              <a:t>L’estate</a:t>
            </a:r>
            <a:r>
              <a:rPr lang="en-GB" sz="3200" dirty="0"/>
              <a:t> </a:t>
            </a:r>
            <a:r>
              <a:rPr lang="en-GB" sz="3200" dirty="0" err="1"/>
              <a:t>prossima</a:t>
            </a:r>
            <a:endParaRPr lang="en-GB" sz="3200" dirty="0"/>
          </a:p>
          <a:p>
            <a:pPr marL="514350" indent="-514350" eaLnBrk="1" hangingPunct="1">
              <a:buAutoNum type="alphaLcParenR"/>
            </a:pPr>
            <a:r>
              <a:rPr lang="en-GB" sz="3200" dirty="0" err="1"/>
              <a:t>L’anno</a:t>
            </a:r>
            <a:r>
              <a:rPr lang="en-GB" sz="3200" dirty="0"/>
              <a:t> </a:t>
            </a:r>
            <a:r>
              <a:rPr lang="en-GB" sz="3200" dirty="0" err="1"/>
              <a:t>scorso</a:t>
            </a:r>
            <a:endParaRPr lang="en-GB" sz="3200" dirty="0"/>
          </a:p>
          <a:p>
            <a:pPr marL="514350" indent="-514350" eaLnBrk="1" hangingPunct="1">
              <a:buAutoNum type="alphaLcParenR"/>
            </a:pPr>
            <a:r>
              <a:rPr lang="en-GB" sz="3200" dirty="0" err="1"/>
              <a:t>Dopodomani</a:t>
            </a:r>
            <a:r>
              <a:rPr lang="en-GB" sz="3200" dirty="0"/>
              <a:t> 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427984" y="1098580"/>
            <a:ext cx="4891467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14350" indent="-514350" eaLnBrk="1" hangingPunct="1">
              <a:buAutoNum type="arabicParenR"/>
            </a:pPr>
            <a:r>
              <a:rPr lang="en-GB" sz="3200" dirty="0">
                <a:solidFill>
                  <a:srgbClr val="FF0000"/>
                </a:solidFill>
              </a:rPr>
              <a:t>In the future</a:t>
            </a:r>
          </a:p>
          <a:p>
            <a:pPr marL="514350" indent="-514350" eaLnBrk="1" hangingPunct="1">
              <a:buAutoNum type="arabicParenR"/>
            </a:pPr>
            <a:r>
              <a:rPr lang="en-GB" sz="3200" dirty="0">
                <a:solidFill>
                  <a:srgbClr val="FF0000"/>
                </a:solidFill>
              </a:rPr>
              <a:t>Last month</a:t>
            </a:r>
          </a:p>
          <a:p>
            <a:pPr marL="514350" indent="-514350" eaLnBrk="1" hangingPunct="1">
              <a:buAutoNum type="arabicParenR"/>
            </a:pPr>
            <a:r>
              <a:rPr lang="en-GB" sz="3200" dirty="0">
                <a:solidFill>
                  <a:srgbClr val="FF0000"/>
                </a:solidFill>
              </a:rPr>
              <a:t>The day after tomorrow</a:t>
            </a:r>
          </a:p>
          <a:p>
            <a:pPr marL="514350" indent="-514350" eaLnBrk="1" hangingPunct="1">
              <a:buAutoNum type="arabicParenR"/>
            </a:pPr>
            <a:r>
              <a:rPr lang="en-GB" sz="3200" dirty="0">
                <a:solidFill>
                  <a:srgbClr val="FF0000"/>
                </a:solidFill>
              </a:rPr>
              <a:t>Yesterday</a:t>
            </a:r>
          </a:p>
          <a:p>
            <a:pPr marL="514350" indent="-514350" eaLnBrk="1" hangingPunct="1">
              <a:buAutoNum type="arabicParenR"/>
            </a:pPr>
            <a:r>
              <a:rPr lang="en-GB" sz="3200" dirty="0">
                <a:solidFill>
                  <a:srgbClr val="FF0000"/>
                </a:solidFill>
              </a:rPr>
              <a:t>Today</a:t>
            </a:r>
          </a:p>
          <a:p>
            <a:pPr marL="514350" indent="-514350" eaLnBrk="1" hangingPunct="1">
              <a:buAutoNum type="arabicParenR"/>
            </a:pPr>
            <a:r>
              <a:rPr lang="en-GB" sz="3200" dirty="0">
                <a:solidFill>
                  <a:srgbClr val="FF0000"/>
                </a:solidFill>
              </a:rPr>
              <a:t>Next year</a:t>
            </a:r>
          </a:p>
          <a:p>
            <a:pPr marL="514350" indent="-514350" eaLnBrk="1" hangingPunct="1">
              <a:buAutoNum type="arabicParenR"/>
            </a:pPr>
            <a:r>
              <a:rPr lang="en-GB" sz="3200" dirty="0">
                <a:solidFill>
                  <a:srgbClr val="FF0000"/>
                </a:solidFill>
              </a:rPr>
              <a:t>Tomorrow</a:t>
            </a:r>
          </a:p>
          <a:p>
            <a:pPr marL="514350" indent="-514350" eaLnBrk="1" hangingPunct="1">
              <a:buAutoNum type="arabicParenR"/>
            </a:pPr>
            <a:r>
              <a:rPr lang="en-GB" sz="3200" dirty="0">
                <a:solidFill>
                  <a:srgbClr val="FF0000"/>
                </a:solidFill>
              </a:rPr>
              <a:t>Last year</a:t>
            </a:r>
          </a:p>
          <a:p>
            <a:pPr marL="514350" indent="-514350" eaLnBrk="1" hangingPunct="1">
              <a:buAutoNum type="arabicParenR"/>
            </a:pPr>
            <a:r>
              <a:rPr lang="en-GB" sz="3200" dirty="0">
                <a:solidFill>
                  <a:srgbClr val="FF0000"/>
                </a:solidFill>
              </a:rPr>
              <a:t>The day before yesterday</a:t>
            </a:r>
          </a:p>
          <a:p>
            <a:pPr marL="514350" indent="-514350" eaLnBrk="1" hangingPunct="1">
              <a:buAutoNum type="arabicParenR"/>
            </a:pPr>
            <a:r>
              <a:rPr lang="en-GB" sz="3200" dirty="0"/>
              <a:t>Last week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427983" y="910431"/>
            <a:ext cx="4891467" cy="50167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marL="514350" indent="-514350" eaLnBrk="1" hangingPunct="1">
              <a:buAutoNum type="arabicParenR"/>
            </a:pPr>
            <a:r>
              <a:rPr lang="en-GB" sz="3200" dirty="0">
                <a:solidFill>
                  <a:srgbClr val="FF0000"/>
                </a:solidFill>
              </a:rPr>
              <a:t>The day before yesterday</a:t>
            </a:r>
          </a:p>
          <a:p>
            <a:pPr marL="514350" indent="-514350" eaLnBrk="1" hangingPunct="1">
              <a:buAutoNum type="arabicParenR"/>
            </a:pPr>
            <a:r>
              <a:rPr lang="en-GB" sz="3200" dirty="0">
                <a:solidFill>
                  <a:srgbClr val="FF0000"/>
                </a:solidFill>
              </a:rPr>
              <a:t>Today</a:t>
            </a:r>
          </a:p>
          <a:p>
            <a:pPr marL="514350" indent="-514350" eaLnBrk="1" hangingPunct="1">
              <a:buAutoNum type="arabicParenR"/>
            </a:pPr>
            <a:r>
              <a:rPr lang="en-GB" sz="3200" dirty="0">
                <a:solidFill>
                  <a:srgbClr val="FF0000"/>
                </a:solidFill>
              </a:rPr>
              <a:t>Yesterday</a:t>
            </a:r>
          </a:p>
          <a:p>
            <a:pPr marL="514350" indent="-514350" eaLnBrk="1" hangingPunct="1">
              <a:buAutoNum type="arabicParenR"/>
            </a:pPr>
            <a:r>
              <a:rPr lang="en-GB" sz="3200" dirty="0">
                <a:solidFill>
                  <a:srgbClr val="FF0000"/>
                </a:solidFill>
              </a:rPr>
              <a:t>In the future</a:t>
            </a:r>
          </a:p>
          <a:p>
            <a:pPr marL="514350" indent="-514350" eaLnBrk="1" hangingPunct="1">
              <a:buAutoNum type="arabicParenR"/>
            </a:pPr>
            <a:r>
              <a:rPr lang="en-GB" sz="3200" dirty="0">
                <a:solidFill>
                  <a:srgbClr val="FF0000"/>
                </a:solidFill>
              </a:rPr>
              <a:t>Last week</a:t>
            </a:r>
          </a:p>
          <a:p>
            <a:pPr marL="514350" indent="-514350" eaLnBrk="1" hangingPunct="1">
              <a:buAutoNum type="arabicParenR"/>
            </a:pPr>
            <a:r>
              <a:rPr lang="en-GB" sz="3200" dirty="0">
                <a:solidFill>
                  <a:srgbClr val="FF0000"/>
                </a:solidFill>
              </a:rPr>
              <a:t>Next year</a:t>
            </a:r>
          </a:p>
          <a:p>
            <a:pPr marL="514350" indent="-514350" eaLnBrk="1" hangingPunct="1">
              <a:buAutoNum type="arabicParenR"/>
            </a:pPr>
            <a:r>
              <a:rPr lang="en-GB" sz="3200" dirty="0">
                <a:solidFill>
                  <a:srgbClr val="FF0000"/>
                </a:solidFill>
              </a:rPr>
              <a:t>Tomorrow</a:t>
            </a:r>
          </a:p>
          <a:p>
            <a:pPr marL="514350" indent="-514350" eaLnBrk="1" hangingPunct="1">
              <a:buAutoNum type="arabicParenR"/>
            </a:pPr>
            <a:r>
              <a:rPr lang="en-GB" sz="3200" dirty="0">
                <a:solidFill>
                  <a:srgbClr val="FF0000"/>
                </a:solidFill>
              </a:rPr>
              <a:t>Next summer</a:t>
            </a:r>
          </a:p>
          <a:p>
            <a:pPr marL="514350" indent="-514350" eaLnBrk="1" hangingPunct="1">
              <a:buAutoNum type="arabicParenR"/>
            </a:pPr>
            <a:r>
              <a:rPr lang="en-GB" sz="3200" dirty="0">
                <a:solidFill>
                  <a:srgbClr val="FF0000"/>
                </a:solidFill>
              </a:rPr>
              <a:t>Last year</a:t>
            </a:r>
          </a:p>
          <a:p>
            <a:pPr marL="514350" indent="-514350" eaLnBrk="1" hangingPunct="1">
              <a:buAutoNum type="arabicParenR"/>
            </a:pPr>
            <a:r>
              <a:rPr lang="en-GB" sz="3200" dirty="0">
                <a:solidFill>
                  <a:srgbClr val="FF0000"/>
                </a:solidFill>
              </a:rPr>
              <a:t>The day after tomorrow</a:t>
            </a:r>
          </a:p>
        </p:txBody>
      </p:sp>
    </p:spTree>
    <p:extLst>
      <p:ext uri="{BB962C8B-B14F-4D97-AF65-F5344CB8AC3E}">
        <p14:creationId xmlns:p14="http://schemas.microsoft.com/office/powerpoint/2010/main" val="170993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3F112F-2D09-48A3-861B-B0814AFD5362}"/>
              </a:ext>
            </a:extLst>
          </p:cNvPr>
          <p:cNvSpPr txBox="1"/>
          <p:nvPr/>
        </p:nvSpPr>
        <p:spPr>
          <a:xfrm>
            <a:off x="539552" y="54868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Leggi</a:t>
            </a:r>
            <a:r>
              <a:rPr lang="en-GB" b="1" dirty="0"/>
              <a:t> </a:t>
            </a:r>
            <a:r>
              <a:rPr lang="en-GB" b="1" dirty="0" err="1"/>
              <a:t>il</a:t>
            </a:r>
            <a:r>
              <a:rPr lang="en-GB" b="1" dirty="0"/>
              <a:t> </a:t>
            </a:r>
            <a:r>
              <a:rPr lang="en-GB" b="1" dirty="0" err="1"/>
              <a:t>testo</a:t>
            </a:r>
            <a:r>
              <a:rPr lang="en-GB" b="1" dirty="0"/>
              <a:t> e complete le </a:t>
            </a:r>
            <a:r>
              <a:rPr lang="en-GB" b="1" dirty="0" err="1"/>
              <a:t>frasi</a:t>
            </a:r>
            <a:r>
              <a:rPr lang="en-GB" b="1" dirty="0"/>
              <a:t> in inglese.</a:t>
            </a:r>
          </a:p>
          <a:p>
            <a:endParaRPr lang="en-GB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463E20-25CC-4CDE-9E9D-8927151DAB0D}"/>
              </a:ext>
            </a:extLst>
          </p:cNvPr>
          <p:cNvSpPr txBox="1"/>
          <p:nvPr/>
        </p:nvSpPr>
        <p:spPr>
          <a:xfrm>
            <a:off x="388176" y="1077124"/>
            <a:ext cx="56886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É </a:t>
            </a:r>
            <a:r>
              <a:rPr lang="en-GB" sz="2000" dirty="0" err="1"/>
              <a:t>il</a:t>
            </a:r>
            <a:r>
              <a:rPr lang="en-GB" sz="2000" dirty="0"/>
              <a:t> </a:t>
            </a:r>
            <a:r>
              <a:rPr lang="en-GB" sz="2000" dirty="0" err="1"/>
              <a:t>mio</a:t>
            </a:r>
            <a:r>
              <a:rPr lang="en-GB" sz="2000" dirty="0"/>
              <a:t> secondo </a:t>
            </a:r>
            <a:r>
              <a:rPr lang="en-GB" sz="2000" dirty="0" err="1"/>
              <a:t>giorno</a:t>
            </a:r>
            <a:r>
              <a:rPr lang="en-GB" sz="2000" dirty="0"/>
              <a:t> qui a Firenze e </a:t>
            </a:r>
            <a:r>
              <a:rPr lang="en-GB" sz="2000" u="sng" dirty="0"/>
              <a:t>mi </a:t>
            </a:r>
            <a:r>
              <a:rPr lang="en-GB" sz="2000" u="sng" dirty="0" err="1"/>
              <a:t>diverto</a:t>
            </a:r>
            <a:r>
              <a:rPr lang="en-GB" sz="2000" u="sng" dirty="0"/>
              <a:t> un </a:t>
            </a:r>
            <a:r>
              <a:rPr lang="en-GB" sz="2000" u="sng" dirty="0" err="1"/>
              <a:t>sacco</a:t>
            </a:r>
            <a:r>
              <a:rPr lang="en-GB" sz="2000" u="sng" dirty="0"/>
              <a:t>!</a:t>
            </a:r>
            <a:r>
              <a:rPr lang="en-GB" sz="2000" dirty="0"/>
              <a:t> </a:t>
            </a:r>
            <a:r>
              <a:rPr lang="en-GB" sz="2000" dirty="0" err="1"/>
              <a:t>Sono</a:t>
            </a:r>
            <a:r>
              <a:rPr lang="en-GB" sz="2000" dirty="0"/>
              <a:t> </a:t>
            </a:r>
            <a:r>
              <a:rPr lang="en-GB" sz="2000" dirty="0" err="1"/>
              <a:t>nella</a:t>
            </a:r>
            <a:r>
              <a:rPr lang="en-GB" sz="2000" dirty="0"/>
              <a:t> </a:t>
            </a:r>
            <a:r>
              <a:rPr lang="en-GB" sz="2000" dirty="0" err="1"/>
              <a:t>terrazza</a:t>
            </a:r>
            <a:r>
              <a:rPr lang="en-GB" sz="2000" dirty="0"/>
              <a:t> di un bar. </a:t>
            </a:r>
            <a:r>
              <a:rPr lang="en-GB" sz="2000" dirty="0" err="1"/>
              <a:t>Ieri</a:t>
            </a:r>
            <a:r>
              <a:rPr lang="en-GB" sz="2000" dirty="0"/>
              <a:t> </a:t>
            </a:r>
            <a:r>
              <a:rPr lang="en-GB" sz="2000" dirty="0" err="1"/>
              <a:t>sono</a:t>
            </a:r>
            <a:r>
              <a:rPr lang="en-GB" sz="2000" dirty="0"/>
              <a:t> </a:t>
            </a:r>
            <a:r>
              <a:rPr lang="en-GB" sz="2000" dirty="0" err="1"/>
              <a:t>arrivata</a:t>
            </a:r>
            <a:r>
              <a:rPr lang="en-GB" sz="2000" dirty="0"/>
              <a:t> </a:t>
            </a:r>
            <a:r>
              <a:rPr lang="en-GB" sz="2000" dirty="0" err="1"/>
              <a:t>all’hotel</a:t>
            </a:r>
            <a:r>
              <a:rPr lang="en-GB" sz="2000" dirty="0"/>
              <a:t> </a:t>
            </a:r>
            <a:r>
              <a:rPr lang="en-GB" sz="2000" dirty="0" err="1"/>
              <a:t>alle</a:t>
            </a:r>
            <a:r>
              <a:rPr lang="en-GB" sz="2000" dirty="0"/>
              <a:t> </a:t>
            </a:r>
            <a:r>
              <a:rPr lang="en-GB" sz="2000" dirty="0" err="1"/>
              <a:t>dieci</a:t>
            </a:r>
            <a:r>
              <a:rPr lang="en-GB" sz="2000" dirty="0"/>
              <a:t> e poi </a:t>
            </a:r>
            <a:r>
              <a:rPr lang="en-GB" sz="2000" dirty="0" err="1"/>
              <a:t>sono</a:t>
            </a:r>
            <a:r>
              <a:rPr lang="en-GB" sz="2000" dirty="0"/>
              <a:t> </a:t>
            </a:r>
            <a:r>
              <a:rPr lang="en-GB" sz="2000" dirty="0" err="1"/>
              <a:t>andata</a:t>
            </a:r>
            <a:r>
              <a:rPr lang="en-GB" sz="2000" dirty="0"/>
              <a:t> ad </a:t>
            </a:r>
            <a:r>
              <a:rPr lang="en-GB" sz="2000" dirty="0" err="1"/>
              <a:t>esplorare</a:t>
            </a:r>
            <a:r>
              <a:rPr lang="en-GB" sz="2000" dirty="0"/>
              <a:t> la </a:t>
            </a:r>
            <a:r>
              <a:rPr lang="en-GB" sz="2000" dirty="0" err="1"/>
              <a:t>cittá</a:t>
            </a:r>
            <a:r>
              <a:rPr lang="en-GB" sz="2000" dirty="0"/>
              <a:t>. Ho visto la basilica di Santa Maria Novella e ho </a:t>
            </a:r>
            <a:r>
              <a:rPr lang="en-GB" sz="2000" dirty="0" err="1"/>
              <a:t>visitato</a:t>
            </a:r>
            <a:r>
              <a:rPr lang="en-GB" sz="2000" dirty="0"/>
              <a:t> </a:t>
            </a:r>
            <a:r>
              <a:rPr lang="en-GB" sz="2000" dirty="0" err="1"/>
              <a:t>il</a:t>
            </a:r>
            <a:r>
              <a:rPr lang="en-GB" sz="2000" dirty="0"/>
              <a:t> Museo </a:t>
            </a:r>
            <a:r>
              <a:rPr lang="en-GB" sz="2000" dirty="0" err="1"/>
              <a:t>degli</a:t>
            </a:r>
            <a:r>
              <a:rPr lang="en-GB" sz="2000" dirty="0"/>
              <a:t> Uffizi. Questa </a:t>
            </a:r>
            <a:r>
              <a:rPr lang="en-GB" sz="2000" dirty="0" err="1"/>
              <a:t>mattina</a:t>
            </a:r>
            <a:r>
              <a:rPr lang="en-GB" sz="2000" dirty="0"/>
              <a:t>, </a:t>
            </a:r>
            <a:r>
              <a:rPr lang="en-GB" sz="2000" dirty="0" err="1"/>
              <a:t>sono</a:t>
            </a:r>
            <a:r>
              <a:rPr lang="en-GB" sz="2000" dirty="0"/>
              <a:t> </a:t>
            </a:r>
            <a:r>
              <a:rPr lang="en-GB" sz="2000" dirty="0" err="1"/>
              <a:t>andata</a:t>
            </a:r>
            <a:r>
              <a:rPr lang="en-GB" sz="2000" dirty="0"/>
              <a:t> in un piccolo </a:t>
            </a:r>
            <a:r>
              <a:rPr lang="en-GB" sz="2000" dirty="0" err="1"/>
              <a:t>mercato</a:t>
            </a:r>
            <a:r>
              <a:rPr lang="en-GB" sz="2000" dirty="0"/>
              <a:t> dove ho </a:t>
            </a:r>
            <a:r>
              <a:rPr lang="en-GB" sz="2000" dirty="0" err="1"/>
              <a:t>comprato</a:t>
            </a:r>
            <a:r>
              <a:rPr lang="en-GB" sz="2000" dirty="0"/>
              <a:t> un </a:t>
            </a:r>
            <a:r>
              <a:rPr lang="en-GB" sz="2000" dirty="0" err="1"/>
              <a:t>regalino</a:t>
            </a:r>
            <a:r>
              <a:rPr lang="en-GB" sz="2000" dirty="0"/>
              <a:t> per </a:t>
            </a:r>
            <a:r>
              <a:rPr lang="en-GB" sz="2000" dirty="0" err="1"/>
              <a:t>mia</a:t>
            </a:r>
            <a:r>
              <a:rPr lang="en-GB" sz="2000" dirty="0"/>
              <a:t> mamma. </a:t>
            </a:r>
            <a:r>
              <a:rPr lang="en-GB" sz="2000" dirty="0" err="1"/>
              <a:t>Oggi</a:t>
            </a:r>
            <a:r>
              <a:rPr lang="en-GB" sz="2000" dirty="0"/>
              <a:t> </a:t>
            </a:r>
            <a:r>
              <a:rPr lang="en-GB" sz="2000" dirty="0" err="1"/>
              <a:t>pomeriggio</a:t>
            </a:r>
            <a:r>
              <a:rPr lang="en-GB" sz="2000" dirty="0"/>
              <a:t> </a:t>
            </a:r>
            <a:r>
              <a:rPr lang="en-GB" sz="2000" dirty="0" err="1"/>
              <a:t>andró</a:t>
            </a:r>
            <a:r>
              <a:rPr lang="en-GB" sz="2000" dirty="0"/>
              <a:t> a fare </a:t>
            </a:r>
            <a:r>
              <a:rPr lang="en-GB" sz="2000" u="sng" dirty="0"/>
              <a:t>una </a:t>
            </a:r>
            <a:r>
              <a:rPr lang="en-GB" sz="2000" u="sng" dirty="0" err="1"/>
              <a:t>gita</a:t>
            </a:r>
            <a:r>
              <a:rPr lang="en-GB" sz="2000" u="sng" dirty="0"/>
              <a:t> in </a:t>
            </a:r>
            <a:r>
              <a:rPr lang="en-GB" sz="2000" u="sng" dirty="0" err="1"/>
              <a:t>barca</a:t>
            </a:r>
            <a:r>
              <a:rPr lang="en-GB" sz="2000" u="sng" dirty="0"/>
              <a:t> </a:t>
            </a:r>
            <a:r>
              <a:rPr lang="en-GB" sz="2000" dirty="0" err="1"/>
              <a:t>sul</a:t>
            </a:r>
            <a:r>
              <a:rPr lang="en-GB" sz="2000" dirty="0"/>
              <a:t> </a:t>
            </a:r>
            <a:r>
              <a:rPr lang="en-GB" sz="2000" dirty="0" err="1"/>
              <a:t>fiume</a:t>
            </a:r>
            <a:r>
              <a:rPr lang="en-GB" sz="2000" dirty="0"/>
              <a:t> Arno e poi </a:t>
            </a:r>
            <a:r>
              <a:rPr lang="en-GB" sz="2000" dirty="0" err="1"/>
              <a:t>domani</a:t>
            </a:r>
            <a:r>
              <a:rPr lang="en-GB" sz="2000" dirty="0"/>
              <a:t> </a:t>
            </a:r>
            <a:r>
              <a:rPr lang="en-GB" sz="2000" dirty="0" err="1"/>
              <a:t>prenderó</a:t>
            </a:r>
            <a:r>
              <a:rPr lang="en-GB" sz="2000" dirty="0"/>
              <a:t> </a:t>
            </a:r>
            <a:r>
              <a:rPr lang="en-GB" sz="2000" dirty="0" err="1"/>
              <a:t>il</a:t>
            </a:r>
            <a:r>
              <a:rPr lang="en-GB" sz="2000" dirty="0"/>
              <a:t> </a:t>
            </a:r>
            <a:r>
              <a:rPr lang="en-GB" sz="2000" dirty="0" err="1"/>
              <a:t>treno</a:t>
            </a:r>
            <a:r>
              <a:rPr lang="en-GB" sz="2000" dirty="0"/>
              <a:t> per </a:t>
            </a:r>
            <a:r>
              <a:rPr lang="en-GB" sz="2000" dirty="0" err="1"/>
              <a:t>tornare</a:t>
            </a:r>
            <a:r>
              <a:rPr lang="en-GB" sz="2000" dirty="0"/>
              <a:t> a casa. </a:t>
            </a:r>
            <a:r>
              <a:rPr lang="en-GB" sz="2000" dirty="0" err="1"/>
              <a:t>Adoro</a:t>
            </a:r>
            <a:r>
              <a:rPr lang="en-GB" sz="2000" dirty="0"/>
              <a:t> Firenze!. É la </a:t>
            </a:r>
            <a:r>
              <a:rPr lang="en-GB" sz="2000" dirty="0" err="1"/>
              <a:t>mia</a:t>
            </a:r>
            <a:r>
              <a:rPr lang="en-GB" sz="2000" dirty="0"/>
              <a:t> </a:t>
            </a:r>
            <a:r>
              <a:rPr lang="en-GB" sz="2000" dirty="0" err="1"/>
              <a:t>cittá</a:t>
            </a:r>
            <a:r>
              <a:rPr lang="en-GB" sz="2000" dirty="0"/>
              <a:t> </a:t>
            </a:r>
            <a:r>
              <a:rPr lang="en-GB" sz="2000" dirty="0" err="1"/>
              <a:t>preferita</a:t>
            </a:r>
            <a:r>
              <a:rPr lang="en-GB" sz="2000" dirty="0"/>
              <a:t> in Italia!</a:t>
            </a:r>
          </a:p>
          <a:p>
            <a:r>
              <a:rPr lang="en-GB" sz="2000" dirty="0"/>
              <a:t>A presto, </a:t>
            </a:r>
            <a:r>
              <a:rPr lang="en-GB" sz="2000" dirty="0" err="1"/>
              <a:t>Ludovica</a:t>
            </a: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2DCFE7-90B8-4F9F-A516-F472D76F2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712" y="1195011"/>
            <a:ext cx="2749433" cy="2059421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00BD29A-32DC-412C-A727-716FBF6877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782791"/>
              </p:ext>
            </p:extLst>
          </p:nvPr>
        </p:nvGraphicFramePr>
        <p:xfrm>
          <a:off x="4067944" y="4437112"/>
          <a:ext cx="4848201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067">
                  <a:extLst>
                    <a:ext uri="{9D8B030D-6E8A-4147-A177-3AD203B41FA5}">
                      <a16:colId xmlns:a16="http://schemas.microsoft.com/office/drawing/2014/main" val="1442772831"/>
                    </a:ext>
                  </a:extLst>
                </a:gridCol>
                <a:gridCol w="1616067">
                  <a:extLst>
                    <a:ext uri="{9D8B030D-6E8A-4147-A177-3AD203B41FA5}">
                      <a16:colId xmlns:a16="http://schemas.microsoft.com/office/drawing/2014/main" val="3494464058"/>
                    </a:ext>
                  </a:extLst>
                </a:gridCol>
                <a:gridCol w="1616067">
                  <a:extLst>
                    <a:ext uri="{9D8B030D-6E8A-4147-A177-3AD203B41FA5}">
                      <a16:colId xmlns:a16="http://schemas.microsoft.com/office/drawing/2014/main" val="4168896674"/>
                    </a:ext>
                  </a:extLst>
                </a:gridCol>
              </a:tblGrid>
              <a:tr h="284201">
                <a:tc>
                  <a:txBody>
                    <a:bodyPr/>
                    <a:lstStyle/>
                    <a:p>
                      <a:r>
                        <a:rPr lang="en-GB" dirty="0"/>
                        <a:t>present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perfect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future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233716"/>
                  </a:ext>
                </a:extLst>
              </a:tr>
              <a:tr h="284201">
                <a:tc>
                  <a:txBody>
                    <a:bodyPr/>
                    <a:lstStyle/>
                    <a:p>
                      <a:r>
                        <a:rPr lang="en-GB" dirty="0" err="1"/>
                        <a:t>Visito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Ho </a:t>
                      </a:r>
                      <a:r>
                        <a:rPr lang="en-GB" dirty="0" err="1"/>
                        <a:t>visitato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visiteró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336882"/>
                  </a:ext>
                </a:extLst>
              </a:tr>
              <a:tr h="284201">
                <a:tc>
                  <a:txBody>
                    <a:bodyPr/>
                    <a:lstStyle/>
                    <a:p>
                      <a:r>
                        <a:rPr lang="en-GB" dirty="0" err="1"/>
                        <a:t>Faccio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                     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650279"/>
                  </a:ext>
                </a:extLst>
              </a:tr>
              <a:tr h="284201">
                <a:tc>
                  <a:txBody>
                    <a:bodyPr/>
                    <a:lstStyle/>
                    <a:p>
                      <a:r>
                        <a:rPr lang="en-GB" dirty="0" err="1"/>
                        <a:t>Vado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450613"/>
                  </a:ext>
                </a:extLst>
              </a:tr>
              <a:tr h="284201">
                <a:tc>
                  <a:txBody>
                    <a:bodyPr/>
                    <a:lstStyle/>
                    <a:p>
                      <a:r>
                        <a:rPr lang="en-GB" dirty="0" err="1"/>
                        <a:t>Prendo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Ho </a:t>
                      </a:r>
                      <a:r>
                        <a:rPr lang="en-GB" dirty="0" err="1"/>
                        <a:t>preso</a:t>
                      </a:r>
                      <a:r>
                        <a:rPr lang="en-GB" dirty="0"/>
                        <a:t>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251088"/>
                  </a:ext>
                </a:extLst>
              </a:tr>
              <a:tr h="284201">
                <a:tc>
                  <a:txBody>
                    <a:bodyPr/>
                    <a:lstStyle/>
                    <a:p>
                      <a:r>
                        <a:rPr lang="en-GB" dirty="0" err="1"/>
                        <a:t>vedo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Ho visto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vedró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2539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4B5C1E0-CBF5-4FFD-86D3-A3C769EE170B}"/>
              </a:ext>
            </a:extLst>
          </p:cNvPr>
          <p:cNvSpPr txBox="1"/>
          <p:nvPr/>
        </p:nvSpPr>
        <p:spPr>
          <a:xfrm>
            <a:off x="393928" y="4657229"/>
            <a:ext cx="3312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000" i="1" dirty="0"/>
              <a:t>Yesterday, </a:t>
            </a:r>
            <a:r>
              <a:rPr lang="en-GB" sz="2000" i="1" dirty="0" err="1"/>
              <a:t>Ludovica</a:t>
            </a:r>
            <a:r>
              <a:rPr lang="en-GB" sz="2000" i="1" dirty="0"/>
              <a:t>… and then…</a:t>
            </a:r>
          </a:p>
          <a:p>
            <a:pPr marL="342900" indent="-342900">
              <a:buAutoNum type="arabicPeriod"/>
            </a:pPr>
            <a:r>
              <a:rPr lang="en-GB" sz="2000" i="1" dirty="0"/>
              <a:t>This morning, she…</a:t>
            </a:r>
          </a:p>
          <a:p>
            <a:pPr marL="342900" indent="-342900">
              <a:buAutoNum type="arabicPeriod"/>
            </a:pPr>
            <a:r>
              <a:rPr lang="en-GB" sz="2000" i="1" dirty="0"/>
              <a:t>This afternoon, she…</a:t>
            </a:r>
          </a:p>
          <a:p>
            <a:pPr marL="342900" indent="-342900">
              <a:buAutoNum type="arabicPeriod"/>
            </a:pPr>
            <a:r>
              <a:rPr lang="en-GB" sz="2000" i="1" dirty="0"/>
              <a:t>Tomorrow, </a:t>
            </a:r>
            <a:r>
              <a:rPr lang="en-GB" sz="2000" i="1" dirty="0" err="1"/>
              <a:t>Ludovica</a:t>
            </a:r>
            <a:r>
              <a:rPr lang="en-GB" sz="2000" i="1" dirty="0"/>
              <a:t>…</a:t>
            </a:r>
          </a:p>
          <a:p>
            <a:pPr marL="342900" indent="-342900">
              <a:buAutoNum type="arabicPeriod"/>
            </a:pPr>
            <a:r>
              <a:rPr lang="en-GB" sz="2000" i="1" dirty="0"/>
              <a:t>Firenze is…</a:t>
            </a:r>
          </a:p>
        </p:txBody>
      </p:sp>
    </p:spTree>
    <p:extLst>
      <p:ext uri="{BB962C8B-B14F-4D97-AF65-F5344CB8AC3E}">
        <p14:creationId xmlns:p14="http://schemas.microsoft.com/office/powerpoint/2010/main" val="129319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348038" y="1524000"/>
            <a:ext cx="2592387" cy="2841625"/>
            <a:chOff x="119" y="409"/>
            <a:chExt cx="1315" cy="1292"/>
          </a:xfrm>
        </p:grpSpPr>
        <p:pic>
          <p:nvPicPr>
            <p:cNvPr id="820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36618" t="14632" r="34256" b="10568"/>
            <a:stretch>
              <a:fillRect/>
            </a:stretch>
          </p:blipFill>
          <p:spPr bwMode="auto">
            <a:xfrm>
              <a:off x="119" y="409"/>
              <a:ext cx="693" cy="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6" name="AutoShape 4"/>
            <p:cNvSpPr>
              <a:spLocks noChangeArrowheads="1"/>
            </p:cNvSpPr>
            <p:nvPr/>
          </p:nvSpPr>
          <p:spPr bwMode="auto">
            <a:xfrm>
              <a:off x="708" y="431"/>
              <a:ext cx="726" cy="363"/>
            </a:xfrm>
            <a:prstGeom prst="wedgeRoundRectCallout">
              <a:avLst>
                <a:gd name="adj1" fmla="val -80301"/>
                <a:gd name="adj2" fmla="val 45315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3200" b="1">
                  <a:latin typeface="Comic Sans MS" pitchFamily="66" charset="0"/>
                </a:rPr>
                <a:t>io</a:t>
              </a:r>
            </a:p>
          </p:txBody>
        </p:sp>
      </p:grp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23850" y="620713"/>
            <a:ext cx="3024188" cy="10080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4400" dirty="0" err="1">
                <a:latin typeface="Comic Sans MS" pitchFamily="66" charset="0"/>
              </a:rPr>
              <a:t>comprare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5940425" y="620713"/>
            <a:ext cx="3024188" cy="10080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3200" dirty="0" err="1">
                <a:latin typeface="Comic Sans MS" pitchFamily="66" charset="0"/>
              </a:rPr>
              <a:t>Compreró</a:t>
            </a:r>
            <a:endParaRPr lang="en-GB" sz="3200" dirty="0">
              <a:latin typeface="Comic Sans MS" pitchFamily="66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23850" y="1773238"/>
            <a:ext cx="3024188" cy="10080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4400">
                <a:latin typeface="Comic Sans MS" pitchFamily="66" charset="0"/>
              </a:rPr>
              <a:t>parlare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5940425" y="1773238"/>
            <a:ext cx="3024188" cy="10080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3200" dirty="0" err="1">
                <a:latin typeface="Comic Sans MS" pitchFamily="66" charset="0"/>
              </a:rPr>
              <a:t>Parleró</a:t>
            </a:r>
            <a:endParaRPr lang="en-GB" sz="3200" dirty="0">
              <a:latin typeface="Comic Sans MS" pitchFamily="66" charset="0"/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323850" y="2925763"/>
            <a:ext cx="3024188" cy="10080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4400" dirty="0" err="1">
                <a:latin typeface="Comic Sans MS" pitchFamily="66" charset="0"/>
              </a:rPr>
              <a:t>studiare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5940425" y="2925763"/>
            <a:ext cx="3024188" cy="10080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4400" dirty="0" err="1">
                <a:latin typeface="Comic Sans MS" pitchFamily="66" charset="0"/>
              </a:rPr>
              <a:t>studieró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323850" y="4076700"/>
            <a:ext cx="3024188" cy="10080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4400" dirty="0" err="1">
                <a:latin typeface="Comic Sans MS" pitchFamily="66" charset="0"/>
              </a:rPr>
              <a:t>imparare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5940425" y="4076700"/>
            <a:ext cx="3024188" cy="10080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4400" dirty="0" err="1">
                <a:latin typeface="Comic Sans MS" pitchFamily="66" charset="0"/>
              </a:rPr>
              <a:t>impareró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323850" y="5157788"/>
            <a:ext cx="3024188" cy="10080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4000" dirty="0" err="1">
                <a:latin typeface="Comic Sans MS" pitchFamily="66" charset="0"/>
              </a:rPr>
              <a:t>viaggiare</a:t>
            </a:r>
            <a:endParaRPr lang="en-GB" sz="4000" dirty="0">
              <a:latin typeface="Comic Sans MS" pitchFamily="66" charset="0"/>
            </a:endParaRP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5940425" y="5157788"/>
            <a:ext cx="3024188" cy="10080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4400" dirty="0" err="1">
                <a:latin typeface="Comic Sans MS" pitchFamily="66" charset="0"/>
              </a:rPr>
              <a:t>viaggeró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51920" y="4797152"/>
            <a:ext cx="1584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</a:rPr>
              <a:t>A</a:t>
            </a:r>
          </a:p>
          <a:p>
            <a:pPr algn="ctr"/>
            <a:r>
              <a:rPr lang="en-GB" sz="4000" b="1" dirty="0">
                <a:solidFill>
                  <a:srgbClr val="C00000"/>
                </a:solidFill>
              </a:rPr>
              <a:t>R</a:t>
            </a:r>
          </a:p>
          <a:p>
            <a:pPr algn="ctr"/>
            <a:r>
              <a:rPr lang="en-GB" sz="4000" b="1" dirty="0">
                <a:solidFill>
                  <a:srgbClr val="C0000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401039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348038" y="1524000"/>
            <a:ext cx="2592387" cy="2841625"/>
            <a:chOff x="119" y="409"/>
            <a:chExt cx="1315" cy="1292"/>
          </a:xfrm>
        </p:grpSpPr>
        <p:pic>
          <p:nvPicPr>
            <p:cNvPr id="820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36618" t="14632" r="34256" b="10568"/>
            <a:stretch>
              <a:fillRect/>
            </a:stretch>
          </p:blipFill>
          <p:spPr bwMode="auto">
            <a:xfrm>
              <a:off x="119" y="409"/>
              <a:ext cx="693" cy="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6" name="AutoShape 4"/>
            <p:cNvSpPr>
              <a:spLocks noChangeArrowheads="1"/>
            </p:cNvSpPr>
            <p:nvPr/>
          </p:nvSpPr>
          <p:spPr bwMode="auto">
            <a:xfrm>
              <a:off x="708" y="431"/>
              <a:ext cx="726" cy="363"/>
            </a:xfrm>
            <a:prstGeom prst="wedgeRoundRectCallout">
              <a:avLst>
                <a:gd name="adj1" fmla="val -80301"/>
                <a:gd name="adj2" fmla="val 45315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3200" b="1">
                  <a:latin typeface="Comic Sans MS" pitchFamily="66" charset="0"/>
                </a:rPr>
                <a:t>io</a:t>
              </a:r>
            </a:p>
          </p:txBody>
        </p:sp>
      </p:grp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23850" y="620713"/>
            <a:ext cx="3024188" cy="10080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4400" dirty="0" err="1">
                <a:latin typeface="Comic Sans MS" pitchFamily="66" charset="0"/>
              </a:rPr>
              <a:t>scrivere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5940425" y="620713"/>
            <a:ext cx="3024188" cy="10080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3200" dirty="0" err="1">
                <a:latin typeface="Comic Sans MS" pitchFamily="66" charset="0"/>
              </a:rPr>
              <a:t>scriveró</a:t>
            </a:r>
            <a:endParaRPr lang="en-GB" sz="3200" dirty="0">
              <a:latin typeface="Comic Sans MS" pitchFamily="66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23850" y="1773238"/>
            <a:ext cx="3024188" cy="10080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4400" dirty="0" err="1">
                <a:latin typeface="Comic Sans MS" pitchFamily="66" charset="0"/>
              </a:rPr>
              <a:t>vendere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5940425" y="1773238"/>
            <a:ext cx="3024188" cy="10080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3200" dirty="0" err="1">
                <a:latin typeface="Comic Sans MS" pitchFamily="66" charset="0"/>
              </a:rPr>
              <a:t>venderó</a:t>
            </a:r>
            <a:endParaRPr lang="en-GB" sz="3200" dirty="0">
              <a:latin typeface="Comic Sans MS" pitchFamily="66" charset="0"/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323850" y="4076700"/>
            <a:ext cx="3024188" cy="10080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4400" dirty="0" err="1">
                <a:latin typeface="Comic Sans MS" pitchFamily="66" charset="0"/>
              </a:rPr>
              <a:t>prendere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5940425" y="4076700"/>
            <a:ext cx="3024188" cy="10080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4400" dirty="0" err="1">
                <a:latin typeface="Comic Sans MS" pitchFamily="66" charset="0"/>
              </a:rPr>
              <a:t>prenderó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323850" y="5157788"/>
            <a:ext cx="3024188" cy="10080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4000" dirty="0" err="1">
                <a:latin typeface="Comic Sans MS" pitchFamily="66" charset="0"/>
              </a:rPr>
              <a:t>leggere</a:t>
            </a:r>
            <a:endParaRPr lang="en-GB" sz="4000" dirty="0">
              <a:latin typeface="Comic Sans MS" pitchFamily="66" charset="0"/>
            </a:endParaRP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5940425" y="5157788"/>
            <a:ext cx="3024188" cy="10080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4400" dirty="0" err="1">
                <a:latin typeface="Comic Sans MS" pitchFamily="66" charset="0"/>
              </a:rPr>
              <a:t>leggeró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51920" y="4797152"/>
            <a:ext cx="1584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</a:rPr>
              <a:t>E</a:t>
            </a:r>
          </a:p>
          <a:p>
            <a:pPr algn="ctr"/>
            <a:r>
              <a:rPr lang="en-GB" sz="4000" b="1" dirty="0">
                <a:solidFill>
                  <a:srgbClr val="C00000"/>
                </a:solidFill>
              </a:rPr>
              <a:t>R</a:t>
            </a:r>
          </a:p>
          <a:p>
            <a:pPr algn="ctr"/>
            <a:r>
              <a:rPr lang="en-GB" sz="4000" b="1" dirty="0">
                <a:solidFill>
                  <a:srgbClr val="C0000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99338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 animBg="1"/>
      <p:bldP spid="6151" grpId="0" animBg="1"/>
      <p:bldP spid="6152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348038" y="1524000"/>
            <a:ext cx="2592387" cy="2841625"/>
            <a:chOff x="119" y="409"/>
            <a:chExt cx="1315" cy="1292"/>
          </a:xfrm>
        </p:grpSpPr>
        <p:pic>
          <p:nvPicPr>
            <p:cNvPr id="820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36618" t="14632" r="34256" b="10568"/>
            <a:stretch>
              <a:fillRect/>
            </a:stretch>
          </p:blipFill>
          <p:spPr bwMode="auto">
            <a:xfrm>
              <a:off x="119" y="409"/>
              <a:ext cx="693" cy="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6" name="AutoShape 4"/>
            <p:cNvSpPr>
              <a:spLocks noChangeArrowheads="1"/>
            </p:cNvSpPr>
            <p:nvPr/>
          </p:nvSpPr>
          <p:spPr bwMode="auto">
            <a:xfrm>
              <a:off x="708" y="431"/>
              <a:ext cx="726" cy="363"/>
            </a:xfrm>
            <a:prstGeom prst="wedgeRoundRectCallout">
              <a:avLst>
                <a:gd name="adj1" fmla="val -80301"/>
                <a:gd name="adj2" fmla="val 45315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3200" b="1">
                  <a:latin typeface="Comic Sans MS" pitchFamily="66" charset="0"/>
                </a:rPr>
                <a:t>io</a:t>
              </a:r>
            </a:p>
          </p:txBody>
        </p:sp>
      </p:grp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23850" y="620713"/>
            <a:ext cx="3024188" cy="10080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4400" dirty="0" err="1">
                <a:latin typeface="Comic Sans MS" pitchFamily="66" charset="0"/>
              </a:rPr>
              <a:t>finire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5940425" y="620713"/>
            <a:ext cx="3024188" cy="10080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3200" dirty="0" err="1">
                <a:latin typeface="Comic Sans MS" pitchFamily="66" charset="0"/>
              </a:rPr>
              <a:t>finiró</a:t>
            </a:r>
            <a:endParaRPr lang="en-GB" sz="3200" dirty="0">
              <a:latin typeface="Comic Sans MS" pitchFamily="66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23850" y="1773238"/>
            <a:ext cx="3024188" cy="10080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4400" dirty="0" err="1">
                <a:latin typeface="Comic Sans MS" pitchFamily="66" charset="0"/>
              </a:rPr>
              <a:t>partire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5940425" y="1773238"/>
            <a:ext cx="3024188" cy="10080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3200" dirty="0" err="1">
                <a:latin typeface="Comic Sans MS" pitchFamily="66" charset="0"/>
              </a:rPr>
              <a:t>partiró</a:t>
            </a:r>
            <a:endParaRPr lang="en-GB" sz="3200" dirty="0">
              <a:latin typeface="Comic Sans MS" pitchFamily="66" charset="0"/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395536" y="3789040"/>
            <a:ext cx="3024188" cy="10080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4400" dirty="0" err="1">
                <a:latin typeface="Comic Sans MS" pitchFamily="66" charset="0"/>
              </a:rPr>
              <a:t>dormire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5940152" y="3789040"/>
            <a:ext cx="3024188" cy="10080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4400" dirty="0" err="1">
                <a:latin typeface="Comic Sans MS" pitchFamily="66" charset="0"/>
              </a:rPr>
              <a:t>dormiró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395536" y="4941168"/>
            <a:ext cx="3024188" cy="10080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4400" dirty="0" err="1">
                <a:latin typeface="Comic Sans MS" pitchFamily="66" charset="0"/>
              </a:rPr>
              <a:t>capire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5940152" y="4941168"/>
            <a:ext cx="3024188" cy="10080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4400" dirty="0" err="1">
                <a:latin typeface="Comic Sans MS" pitchFamily="66" charset="0"/>
              </a:rPr>
              <a:t>capiró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51920" y="4797152"/>
            <a:ext cx="1584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</a:rPr>
              <a:t>I</a:t>
            </a:r>
          </a:p>
          <a:p>
            <a:pPr algn="ctr"/>
            <a:r>
              <a:rPr lang="en-GB" sz="4000" b="1" dirty="0">
                <a:solidFill>
                  <a:srgbClr val="C00000"/>
                </a:solidFill>
              </a:rPr>
              <a:t>R</a:t>
            </a:r>
          </a:p>
          <a:p>
            <a:pPr algn="ctr"/>
            <a:r>
              <a:rPr lang="en-GB" sz="4000" b="1" dirty="0">
                <a:solidFill>
                  <a:srgbClr val="C0000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59584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60648"/>
            <a:ext cx="856895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The future of regular verbs is formed by dropping the </a:t>
            </a:r>
            <a:r>
              <a:rPr lang="en-GB" sz="2400" b="1" dirty="0"/>
              <a:t>final -e of the infinitive</a:t>
            </a:r>
            <a:r>
              <a:rPr lang="en-GB" sz="2400" dirty="0"/>
              <a:t> and adding the following endings. </a:t>
            </a:r>
          </a:p>
          <a:p>
            <a:endParaRPr lang="en-GB" sz="2400" dirty="0"/>
          </a:p>
          <a:p>
            <a:r>
              <a:rPr lang="en-GB" sz="2400" dirty="0"/>
              <a:t>For </a:t>
            </a:r>
            <a:r>
              <a:rPr lang="en-GB" sz="2400" b="1" dirty="0"/>
              <a:t>-are</a:t>
            </a:r>
            <a:r>
              <a:rPr lang="en-GB" sz="2400" dirty="0"/>
              <a:t> verbs, the a is changed to an </a:t>
            </a:r>
            <a:r>
              <a:rPr lang="en-GB" sz="2400" b="1" u="sng" dirty="0"/>
              <a:t>e</a:t>
            </a:r>
            <a:r>
              <a:rPr lang="en-GB" sz="2400" dirty="0"/>
              <a:t>.</a:t>
            </a:r>
          </a:p>
          <a:p>
            <a:endParaRPr lang="en-GB" sz="2400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27784" y="2138085"/>
            <a:ext cx="24482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70C0"/>
                </a:solidFill>
              </a:rPr>
              <a:t>INFINITIVE</a:t>
            </a:r>
          </a:p>
          <a:p>
            <a:pPr algn="ctr"/>
            <a:r>
              <a:rPr lang="en-GB" sz="3200" dirty="0" err="1">
                <a:solidFill>
                  <a:srgbClr val="0070C0"/>
                </a:solidFill>
              </a:rPr>
              <a:t>viaggi</a:t>
            </a:r>
            <a:r>
              <a:rPr lang="en-GB" sz="3200" b="1" dirty="0" err="1">
                <a:solidFill>
                  <a:srgbClr val="00B050"/>
                </a:solidFill>
              </a:rPr>
              <a:t>are</a:t>
            </a:r>
            <a:endParaRPr lang="en-GB" sz="3200" b="1" dirty="0">
              <a:solidFill>
                <a:srgbClr val="00B050"/>
              </a:solidFill>
            </a:endParaRPr>
          </a:p>
          <a:p>
            <a:pPr algn="ctr"/>
            <a:r>
              <a:rPr lang="en-GB" sz="3200" dirty="0" err="1">
                <a:solidFill>
                  <a:srgbClr val="0070C0"/>
                </a:solidFill>
              </a:rPr>
              <a:t>visit</a:t>
            </a:r>
            <a:r>
              <a:rPr lang="en-GB" sz="3200" dirty="0" err="1">
                <a:solidFill>
                  <a:srgbClr val="00B050"/>
                </a:solidFill>
              </a:rPr>
              <a:t>are</a:t>
            </a:r>
            <a:endParaRPr lang="en-GB" sz="3200" dirty="0">
              <a:solidFill>
                <a:srgbClr val="00B050"/>
              </a:solidFill>
            </a:endParaRPr>
          </a:p>
          <a:p>
            <a:pPr algn="ctr"/>
            <a:r>
              <a:rPr lang="en-GB" sz="3200" dirty="0" err="1">
                <a:solidFill>
                  <a:srgbClr val="0070C0"/>
                </a:solidFill>
              </a:rPr>
              <a:t>soggiorn</a:t>
            </a:r>
            <a:r>
              <a:rPr lang="en-GB" sz="3200" dirty="0" err="1">
                <a:solidFill>
                  <a:srgbClr val="00B050"/>
                </a:solidFill>
              </a:rPr>
              <a:t>are</a:t>
            </a:r>
            <a:endParaRPr lang="en-GB" sz="3200" dirty="0">
              <a:solidFill>
                <a:srgbClr val="00B050"/>
              </a:solidFill>
            </a:endParaRPr>
          </a:p>
          <a:p>
            <a:pPr algn="ctr"/>
            <a:r>
              <a:rPr lang="en-GB" sz="3200" dirty="0" err="1">
                <a:solidFill>
                  <a:srgbClr val="0070C0"/>
                </a:solidFill>
              </a:rPr>
              <a:t>mangi</a:t>
            </a:r>
            <a:r>
              <a:rPr lang="en-GB" sz="3200" dirty="0" err="1">
                <a:solidFill>
                  <a:srgbClr val="00B050"/>
                </a:solidFill>
              </a:rPr>
              <a:t>are</a:t>
            </a:r>
            <a:endParaRPr lang="en-GB" sz="3200" dirty="0">
              <a:solidFill>
                <a:srgbClr val="00B050"/>
              </a:solidFill>
            </a:endParaRPr>
          </a:p>
          <a:p>
            <a:pPr algn="ctr"/>
            <a:r>
              <a:rPr lang="en-GB" sz="3200" dirty="0" err="1">
                <a:solidFill>
                  <a:srgbClr val="0070C0"/>
                </a:solidFill>
              </a:rPr>
              <a:t>scriv</a:t>
            </a:r>
            <a:r>
              <a:rPr lang="en-GB" sz="3200" dirty="0" err="1">
                <a:solidFill>
                  <a:srgbClr val="00B050"/>
                </a:solidFill>
              </a:rPr>
              <a:t>ere</a:t>
            </a:r>
            <a:endParaRPr lang="en-GB" sz="3200" dirty="0">
              <a:solidFill>
                <a:srgbClr val="00B050"/>
              </a:solidFill>
            </a:endParaRPr>
          </a:p>
          <a:p>
            <a:pPr algn="ctr"/>
            <a:r>
              <a:rPr lang="en-GB" sz="3200" dirty="0" err="1">
                <a:solidFill>
                  <a:srgbClr val="0070C0"/>
                </a:solidFill>
              </a:rPr>
              <a:t>dorm</a:t>
            </a:r>
            <a:r>
              <a:rPr lang="en-GB" sz="3200" dirty="0" err="1">
                <a:solidFill>
                  <a:srgbClr val="00B050"/>
                </a:solidFill>
              </a:rPr>
              <a:t>ire</a:t>
            </a:r>
            <a:endParaRPr lang="en-GB" sz="3200" dirty="0">
              <a:solidFill>
                <a:srgbClr val="00B050"/>
              </a:solidFill>
            </a:endParaRPr>
          </a:p>
        </p:txBody>
      </p:sp>
      <p:pic>
        <p:nvPicPr>
          <p:cNvPr id="4" name="Picture 10" descr="http://upload.wikimedia.org/wikipedia/en/3/35/Plus_sig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09059"/>
            <a:ext cx="705269" cy="58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7337246" y="2138085"/>
            <a:ext cx="1555234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3200" b="1" dirty="0">
                <a:solidFill>
                  <a:srgbClr val="FF0000"/>
                </a:solidFill>
              </a:rPr>
              <a:t>ENDING</a:t>
            </a:r>
          </a:p>
          <a:p>
            <a:pPr eaLnBrk="1" hangingPunct="1"/>
            <a:r>
              <a:rPr lang="en-GB" sz="3200" b="1" dirty="0">
                <a:solidFill>
                  <a:srgbClr val="FF0000"/>
                </a:solidFill>
              </a:rPr>
              <a:t>-ó</a:t>
            </a:r>
          </a:p>
          <a:p>
            <a:pPr eaLnBrk="1" hangingPunct="1"/>
            <a:r>
              <a:rPr lang="en-GB" sz="3200" b="1" dirty="0">
                <a:solidFill>
                  <a:srgbClr val="FF0000"/>
                </a:solidFill>
              </a:rPr>
              <a:t>-</a:t>
            </a:r>
            <a:r>
              <a:rPr lang="en-GB" sz="3200" b="1" dirty="0" err="1">
                <a:solidFill>
                  <a:srgbClr val="FF0000"/>
                </a:solidFill>
              </a:rPr>
              <a:t>ai</a:t>
            </a:r>
            <a:endParaRPr lang="en-GB" sz="3200" b="1" dirty="0">
              <a:solidFill>
                <a:srgbClr val="FF0000"/>
              </a:solidFill>
            </a:endParaRPr>
          </a:p>
          <a:p>
            <a:pPr eaLnBrk="1" hangingPunct="1"/>
            <a:r>
              <a:rPr lang="en-GB" sz="3200" b="1" dirty="0">
                <a:solidFill>
                  <a:srgbClr val="FF0000"/>
                </a:solidFill>
              </a:rPr>
              <a:t>-á</a:t>
            </a:r>
          </a:p>
          <a:p>
            <a:pPr eaLnBrk="1" hangingPunct="1"/>
            <a:r>
              <a:rPr lang="en-GB" sz="3200" b="1" dirty="0">
                <a:solidFill>
                  <a:srgbClr val="FF0000"/>
                </a:solidFill>
              </a:rPr>
              <a:t>-emo</a:t>
            </a:r>
          </a:p>
          <a:p>
            <a:pPr eaLnBrk="1" hangingPunct="1"/>
            <a:r>
              <a:rPr lang="en-GB" sz="3200" b="1" dirty="0">
                <a:solidFill>
                  <a:srgbClr val="FF0000"/>
                </a:solidFill>
              </a:rPr>
              <a:t>-</a:t>
            </a:r>
            <a:r>
              <a:rPr lang="en-GB" sz="3200" b="1" dirty="0" err="1">
                <a:solidFill>
                  <a:srgbClr val="FF0000"/>
                </a:solidFill>
              </a:rPr>
              <a:t>ete</a:t>
            </a:r>
            <a:endParaRPr lang="en-GB" sz="3200" b="1" dirty="0">
              <a:solidFill>
                <a:srgbClr val="FF0000"/>
              </a:solidFill>
            </a:endParaRPr>
          </a:p>
          <a:p>
            <a:pPr eaLnBrk="1" hangingPunct="1"/>
            <a:r>
              <a:rPr lang="en-GB" sz="3200" b="1" dirty="0">
                <a:solidFill>
                  <a:srgbClr val="FF0000"/>
                </a:solidFill>
              </a:rPr>
              <a:t>-anno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552" y="2138085"/>
            <a:ext cx="18801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SUBJECT</a:t>
            </a:r>
          </a:p>
          <a:p>
            <a:r>
              <a:rPr lang="en-GB" sz="3200" dirty="0" err="1"/>
              <a:t>io</a:t>
            </a:r>
            <a:r>
              <a:rPr lang="en-GB" sz="3200" dirty="0"/>
              <a:t> </a:t>
            </a:r>
          </a:p>
          <a:p>
            <a:r>
              <a:rPr lang="en-GB" sz="3200" dirty="0" err="1"/>
              <a:t>tu</a:t>
            </a:r>
            <a:endParaRPr lang="en-GB" sz="3200" dirty="0"/>
          </a:p>
          <a:p>
            <a:r>
              <a:rPr lang="en-GB" sz="3200" dirty="0" err="1"/>
              <a:t>lui</a:t>
            </a:r>
            <a:r>
              <a:rPr lang="en-GB" sz="3200" dirty="0"/>
              <a:t>/lei</a:t>
            </a:r>
          </a:p>
          <a:p>
            <a:r>
              <a:rPr lang="en-GB" sz="3200" dirty="0" err="1"/>
              <a:t>noi</a:t>
            </a:r>
            <a:endParaRPr lang="en-GB" sz="3200" dirty="0"/>
          </a:p>
          <a:p>
            <a:r>
              <a:rPr lang="en-GB" sz="3200" dirty="0" err="1"/>
              <a:t>voi</a:t>
            </a:r>
            <a:endParaRPr lang="en-GB" sz="3200" dirty="0"/>
          </a:p>
          <a:p>
            <a:r>
              <a:rPr lang="en-GB" sz="3200" dirty="0" err="1"/>
              <a:t>loro</a:t>
            </a:r>
            <a:r>
              <a:rPr lang="en-GB" sz="3200" dirty="0"/>
              <a:t> </a:t>
            </a:r>
          </a:p>
        </p:txBody>
      </p:sp>
      <p:pic>
        <p:nvPicPr>
          <p:cNvPr id="7" name="Picture 10" descr="http://upload.wikimedia.org/wikipedia/en/3/35/Plus_sig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661459"/>
            <a:ext cx="705269" cy="58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159463" y="5673380"/>
            <a:ext cx="26189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3200" dirty="0"/>
              <a:t>They will write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4622266" y="5720450"/>
            <a:ext cx="29708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loro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scriveranno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039632" y="6022592"/>
            <a:ext cx="19944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3200" dirty="0"/>
              <a:t>I will travel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775757" y="6039449"/>
            <a:ext cx="19758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3200" dirty="0"/>
              <a:t>we will eat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5220179" y="5960282"/>
            <a:ext cx="202209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io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viagger</a:t>
            </a:r>
            <a:r>
              <a:rPr lang="en-GB" sz="3200" b="1" dirty="0" err="1">
                <a:solidFill>
                  <a:srgbClr val="FF0000"/>
                </a:solidFill>
              </a:rPr>
              <a:t>ó</a:t>
            </a:r>
            <a:endParaRPr lang="en-GB" sz="3200" b="1" dirty="0">
              <a:solidFill>
                <a:srgbClr val="FF0000"/>
              </a:solidFill>
            </a:endParaRPr>
          </a:p>
          <a:p>
            <a:pPr eaLnBrk="1" hangingPunct="1"/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533958" y="6060585"/>
            <a:ext cx="208884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io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manger</a:t>
            </a:r>
            <a:r>
              <a:rPr lang="en-GB" sz="3200" b="1" dirty="0" err="1">
                <a:solidFill>
                  <a:srgbClr val="FF0000"/>
                </a:solidFill>
              </a:rPr>
              <a:t>ó</a:t>
            </a:r>
            <a:endParaRPr lang="en-GB" sz="3200" b="1" dirty="0">
              <a:solidFill>
                <a:srgbClr val="FF0000"/>
              </a:solidFill>
            </a:endParaRPr>
          </a:p>
          <a:p>
            <a:pPr eaLnBrk="1" hangingPunct="1"/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501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404664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Many verbs use </a:t>
            </a:r>
            <a:r>
              <a:rPr lang="en-GB" sz="3200" b="1" dirty="0">
                <a:solidFill>
                  <a:srgbClr val="00B050"/>
                </a:solidFill>
              </a:rPr>
              <a:t>irregular stems</a:t>
            </a:r>
            <a:r>
              <a:rPr lang="en-GB" sz="3200" dirty="0"/>
              <a:t> in the future tense, but they still use the regular endings from above.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15616" y="1998732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b="1" dirty="0" err="1"/>
              <a:t>andare</a:t>
            </a:r>
            <a:r>
              <a:rPr lang="en-GB" sz="3200" b="1" dirty="0"/>
              <a:t>     -and</a:t>
            </a:r>
          </a:p>
          <a:p>
            <a:r>
              <a:rPr lang="en-GB" sz="3200" b="1" dirty="0"/>
              <a:t>fare           -far</a:t>
            </a:r>
          </a:p>
          <a:p>
            <a:r>
              <a:rPr lang="en-GB" sz="3200" b="1" dirty="0"/>
              <a:t>stare          -star</a:t>
            </a:r>
          </a:p>
          <a:p>
            <a:r>
              <a:rPr lang="en-GB" sz="3200" b="1" dirty="0" err="1"/>
              <a:t>dovere</a:t>
            </a:r>
            <a:r>
              <a:rPr lang="en-GB" sz="3200" b="1" dirty="0"/>
              <a:t>     -</a:t>
            </a:r>
            <a:r>
              <a:rPr lang="en-GB" sz="3200" b="1" dirty="0" err="1"/>
              <a:t>dovr</a:t>
            </a:r>
            <a:endParaRPr lang="en-GB" sz="3200" b="1" dirty="0"/>
          </a:p>
          <a:p>
            <a:r>
              <a:rPr lang="en-GB" sz="3200" b="1" dirty="0" err="1"/>
              <a:t>volere</a:t>
            </a:r>
            <a:r>
              <a:rPr lang="en-GB" sz="3200" b="1" dirty="0"/>
              <a:t>       -</a:t>
            </a:r>
            <a:r>
              <a:rPr lang="en-GB" sz="3200" b="1" dirty="0" err="1"/>
              <a:t>vorr</a:t>
            </a:r>
            <a:endParaRPr lang="en-GB" sz="3200" b="1" dirty="0"/>
          </a:p>
          <a:p>
            <a:r>
              <a:rPr lang="en-GB" sz="3200" b="1" dirty="0" err="1"/>
              <a:t>vedere</a:t>
            </a:r>
            <a:r>
              <a:rPr lang="en-GB" sz="3200" b="1" dirty="0"/>
              <a:t>      -</a:t>
            </a:r>
            <a:r>
              <a:rPr lang="en-GB" sz="3200" b="1" dirty="0" err="1"/>
              <a:t>vedr</a:t>
            </a:r>
            <a:endParaRPr lang="en-GB" sz="3200" b="1" dirty="0"/>
          </a:p>
          <a:p>
            <a:r>
              <a:rPr lang="en-GB" sz="3200" b="1" dirty="0" err="1"/>
              <a:t>avere</a:t>
            </a:r>
            <a:r>
              <a:rPr lang="en-GB" sz="3200" b="1" dirty="0"/>
              <a:t>        -</a:t>
            </a:r>
            <a:r>
              <a:rPr lang="en-GB" sz="3200" b="1" dirty="0" err="1"/>
              <a:t>avr</a:t>
            </a:r>
            <a:endParaRPr lang="en-GB" sz="3200" b="1" dirty="0"/>
          </a:p>
          <a:p>
            <a:r>
              <a:rPr lang="en-GB" sz="3200" b="1" dirty="0" err="1"/>
              <a:t>essere</a:t>
            </a:r>
            <a:r>
              <a:rPr lang="en-GB" sz="3200" b="1" dirty="0"/>
              <a:t>       -</a:t>
            </a:r>
            <a:r>
              <a:rPr lang="en-GB" sz="3200" b="1" dirty="0" err="1"/>
              <a:t>sar</a:t>
            </a:r>
            <a:endParaRPr lang="en-GB" sz="3200" b="1" dirty="0"/>
          </a:p>
          <a:p>
            <a:r>
              <a:rPr lang="en-GB" sz="3200" b="1" dirty="0"/>
              <a:t>venire       -</a:t>
            </a:r>
            <a:r>
              <a:rPr lang="en-GB" sz="3200" b="1" dirty="0" err="1"/>
              <a:t>verr</a:t>
            </a:r>
            <a:endParaRPr lang="en-GB" sz="3200" b="1" dirty="0"/>
          </a:p>
          <a:p>
            <a:endParaRPr lang="en-GB" sz="3200" b="1" dirty="0"/>
          </a:p>
          <a:p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581028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887800"/>
            <a:ext cx="8892480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Completa le frasi con il verbo al futuro</a:t>
            </a:r>
          </a:p>
          <a:p>
            <a:endParaRPr lang="it-IT" sz="2800" dirty="0"/>
          </a:p>
          <a:p>
            <a:r>
              <a:rPr lang="it-IT" sz="2800" dirty="0"/>
              <a:t>1. Ada ____________ un regalo da Pia. (ricevere)</a:t>
            </a:r>
          </a:p>
          <a:p>
            <a:r>
              <a:rPr lang="it-IT" sz="2800" dirty="0"/>
              <a:t>2. Noi non ___________ troppo alla festa. </a:t>
            </a:r>
            <a:r>
              <a:rPr lang="en-GB" sz="2800" dirty="0"/>
              <a:t>(</a:t>
            </a:r>
            <a:r>
              <a:rPr lang="en-GB" sz="2800" dirty="0" err="1"/>
              <a:t>mangiare</a:t>
            </a:r>
            <a:r>
              <a:rPr lang="en-GB" sz="2800" dirty="0"/>
              <a:t>)</a:t>
            </a:r>
          </a:p>
          <a:p>
            <a:r>
              <a:rPr lang="it-IT" sz="2800" dirty="0"/>
              <a:t>3. Io ____________ questa porta. (aprire)</a:t>
            </a:r>
          </a:p>
          <a:p>
            <a:r>
              <a:rPr lang="it-IT" sz="2800" dirty="0"/>
              <a:t>4. Domani Tina ____________ fino a tardi. </a:t>
            </a:r>
            <a:r>
              <a:rPr lang="en-GB" sz="2800" dirty="0"/>
              <a:t>(</a:t>
            </a:r>
            <a:r>
              <a:rPr lang="en-GB" sz="2800" dirty="0" err="1"/>
              <a:t>dormire</a:t>
            </a:r>
            <a:r>
              <a:rPr lang="en-GB" sz="2800" dirty="0"/>
              <a:t>)</a:t>
            </a:r>
          </a:p>
          <a:p>
            <a:r>
              <a:rPr lang="it-IT" sz="2800" dirty="0"/>
              <a:t>5. Noi _______________ in piscina. (nuotare)</a:t>
            </a:r>
          </a:p>
          <a:p>
            <a:r>
              <a:rPr lang="it-IT" sz="2800" dirty="0"/>
              <a:t>6. Loro _______________ in francese. (parlare)</a:t>
            </a:r>
          </a:p>
          <a:p>
            <a:r>
              <a:rPr lang="en-GB" sz="2800" dirty="0"/>
              <a:t>7. Elsa ____________ </a:t>
            </a:r>
            <a:r>
              <a:rPr lang="en-GB" sz="2800" dirty="0" err="1"/>
              <a:t>italiano</a:t>
            </a:r>
            <a:r>
              <a:rPr lang="en-GB" sz="2800" dirty="0"/>
              <a:t>. (</a:t>
            </a:r>
            <a:r>
              <a:rPr lang="en-GB" sz="2800" dirty="0" err="1"/>
              <a:t>parlare</a:t>
            </a:r>
            <a:r>
              <a:rPr lang="en-GB" sz="2800" dirty="0"/>
              <a:t>)</a:t>
            </a:r>
          </a:p>
          <a:p>
            <a:r>
              <a:rPr lang="it-IT" sz="2800" dirty="0"/>
              <a:t>8. Io _______________ a tennis. (giocare)</a:t>
            </a:r>
          </a:p>
          <a:p>
            <a:r>
              <a:rPr lang="it-IT" sz="2800" dirty="0"/>
              <a:t>9. I ragazzi _______________ la finestra. (chiudere)</a:t>
            </a:r>
          </a:p>
          <a:p>
            <a:r>
              <a:rPr lang="it-IT" sz="2800" dirty="0"/>
              <a:t>10. Gli studenti _______________ un gelato. </a:t>
            </a:r>
            <a:r>
              <a:rPr lang="en-GB" sz="2800" dirty="0"/>
              <a:t>(</a:t>
            </a:r>
            <a:r>
              <a:rPr lang="en-GB" sz="2800" dirty="0" err="1"/>
              <a:t>prendere</a:t>
            </a:r>
            <a:r>
              <a:rPr lang="en-GB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28154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2796</TotalTime>
  <Words>965</Words>
  <Application>Microsoft Office PowerPoint</Application>
  <PresentationFormat>On-screen Show (4:3)</PresentationFormat>
  <Paragraphs>204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Times New Roman</vt:lpstr>
      <vt:lpstr>Office Theme</vt:lpstr>
      <vt:lpstr>Default Design</vt:lpstr>
      <vt:lpstr>1_Office Theme</vt:lpstr>
      <vt:lpstr>  venerdí diciasette maggio Titolo: Quest’estate andró… LO: To use the future tense in Italian when talking about holidays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Com’é stato il tempo durante le tua vacanze?  What was the weather like during your holiday?  </vt:lpstr>
      <vt:lpstr>PowerPoint Presentation</vt:lpstr>
    </vt:vector>
  </TitlesOfParts>
  <Company>Banbury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Elisa Yanez</dc:creator>
  <cp:lastModifiedBy>Monia Magoga</cp:lastModifiedBy>
  <cp:revision>74</cp:revision>
  <dcterms:created xsi:type="dcterms:W3CDTF">2012-05-23T11:20:10Z</dcterms:created>
  <dcterms:modified xsi:type="dcterms:W3CDTF">2020-04-02T08:01:24Z</dcterms:modified>
</cp:coreProperties>
</file>