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1" r:id="rId5"/>
    <p:sldId id="260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54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279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8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61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82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1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9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6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76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785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C15-1061-4A63-A8A9-79A2899FC279}" type="datetimeFigureOut">
              <a:rPr lang="en-GB" smtClean="0"/>
              <a:t>01/11/2017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6652A-D54F-4575-BB2A-7496C60C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59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HkzgfZBIKqk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697958"/>
              </p:ext>
            </p:extLst>
          </p:nvPr>
        </p:nvGraphicFramePr>
        <p:xfrm>
          <a:off x="136074" y="598142"/>
          <a:ext cx="7561262" cy="2011652"/>
        </p:xfrm>
        <a:graphic>
          <a:graphicData uri="http://schemas.openxmlformats.org/drawingml/2006/table">
            <a:tbl>
              <a:tblPr/>
              <a:tblGrid>
                <a:gridCol w="7561262"/>
              </a:tblGrid>
              <a:tr h="1615185">
                <a:tc>
                  <a:txBody>
                    <a:bodyPr/>
                    <a:lstStyle/>
                    <a:p>
                      <a:r>
                        <a:rPr lang="it-IT" sz="2000" b="1" dirty="0"/>
                        <a:t>«</a:t>
                      </a:r>
                      <a:r>
                        <a:rPr lang="it-IT" sz="2000" dirty="0"/>
                        <a:t> Vita è la donna che ti ama, il vento tra i capelli, il sole sul viso, la passeggiata notturna con un amico. Vita è anche la donna che ti lascia, una giornata di pioggia, l’amico che ti delude. [...] Purtroppo ciò che mi è rimasto non è più vita, è solo un testardo e insensato accanimento nel mantenere attive delle funzioni biologiche. </a:t>
                      </a:r>
                      <a:r>
                        <a:rPr lang="it-IT" sz="2000" b="1" dirty="0"/>
                        <a:t>»</a:t>
                      </a:r>
                      <a:endParaRPr lang="it-IT" sz="2000" dirty="0"/>
                    </a:p>
                  </a:txBody>
                  <a:tcPr marL="91445" marR="91445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6178">
                <a:tc>
                  <a:txBody>
                    <a:bodyPr/>
                    <a:lstStyle/>
                    <a:p>
                      <a:r>
                        <a:rPr lang="en-GB" sz="2000" dirty="0"/>
                        <a:t>(</a:t>
                      </a:r>
                      <a:r>
                        <a:rPr lang="en-GB" sz="2000" dirty="0" err="1"/>
                        <a:t>Piergiorgio</a:t>
                      </a:r>
                      <a:r>
                        <a:rPr lang="en-GB" sz="2000" dirty="0"/>
                        <a:t> </a:t>
                      </a:r>
                      <a:r>
                        <a:rPr lang="en-GB" sz="2000" dirty="0" err="1"/>
                        <a:t>Welby</a:t>
                      </a:r>
                      <a:r>
                        <a:rPr lang="en-GB" sz="2000" dirty="0"/>
                        <a:t>)</a:t>
                      </a:r>
                    </a:p>
                  </a:txBody>
                  <a:tcPr marL="91445" marR="91445" marT="45713" marB="457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2932" y="136477"/>
            <a:ext cx="4153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 smtClean="0">
                <a:latin typeface="Comic Sans MS" panose="030F0702030302020204" pitchFamily="66" charset="0"/>
              </a:rPr>
              <a:t>Di </a:t>
            </a:r>
            <a:r>
              <a:rPr lang="en-GB" sz="2400" b="1" u="sng" dirty="0" err="1" smtClean="0">
                <a:latin typeface="Comic Sans MS" panose="030F0702030302020204" pitchFamily="66" charset="0"/>
              </a:rPr>
              <a:t>che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r>
              <a:rPr lang="en-GB" sz="2400" b="1" u="sng" dirty="0" err="1" smtClean="0">
                <a:latin typeface="Comic Sans MS" panose="030F0702030302020204" pitchFamily="66" charset="0"/>
              </a:rPr>
              <a:t>cosa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r>
              <a:rPr lang="en-GB" sz="2400" b="1" u="sng" dirty="0" err="1" smtClean="0">
                <a:latin typeface="Comic Sans MS" panose="030F0702030302020204" pitchFamily="66" charset="0"/>
              </a:rPr>
              <a:t>parliamo</a:t>
            </a:r>
            <a:r>
              <a:rPr lang="en-GB" sz="2400" b="1" u="sng" dirty="0" smtClean="0">
                <a:latin typeface="Comic Sans MS" panose="030F0702030302020204" pitchFamily="66" charset="0"/>
              </a:rPr>
              <a:t> </a:t>
            </a:r>
            <a:r>
              <a:rPr lang="en-GB" sz="2400" b="1" u="sng" dirty="0" err="1" smtClean="0">
                <a:latin typeface="Comic Sans MS" panose="030F0702030302020204" pitchFamily="66" charset="0"/>
              </a:rPr>
              <a:t>oggi</a:t>
            </a:r>
            <a:r>
              <a:rPr lang="en-GB" sz="2400" b="1" u="sng" dirty="0" smtClean="0">
                <a:latin typeface="Comic Sans MS" panose="030F0702030302020204" pitchFamily="66" charset="0"/>
              </a:rPr>
              <a:t>?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612" y="2045517"/>
            <a:ext cx="1357401" cy="1025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4" y="2783931"/>
            <a:ext cx="5109689" cy="3398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402" y="3084821"/>
            <a:ext cx="3217819" cy="37731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074" y="6356785"/>
            <a:ext cx="5689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5"/>
              </a:rPr>
              <a:t>https://www.youtube.com/watch?v=HkzgfZBIKqk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89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89110" y="2688609"/>
            <a:ext cx="2088108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L’eutanasia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8" y="163773"/>
            <a:ext cx="87959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Un </a:t>
            </a:r>
            <a:r>
              <a:rPr lang="en-GB" sz="2000" dirty="0" err="1" smtClean="0">
                <a:latin typeface="Comic Sans MS" panose="030F0702030302020204" pitchFamily="66" charset="0"/>
              </a:rPr>
              <a:t>po</a:t>
            </a:r>
            <a:r>
              <a:rPr lang="en-GB" sz="2000" dirty="0" smtClean="0">
                <a:latin typeface="Comic Sans MS" panose="030F0702030302020204" pitchFamily="66" charset="0"/>
              </a:rPr>
              <a:t>’ di brainstorming per </a:t>
            </a:r>
            <a:r>
              <a:rPr lang="en-GB" sz="2000" dirty="0" err="1" smtClean="0">
                <a:latin typeface="Comic Sans MS" panose="030F0702030302020204" pitchFamily="66" charset="0"/>
              </a:rPr>
              <a:t>cominciare</a:t>
            </a:r>
            <a:r>
              <a:rPr lang="en-GB" sz="2000" dirty="0" smtClean="0">
                <a:latin typeface="Comic Sans MS" panose="030F0702030302020204" pitchFamily="66" charset="0"/>
              </a:rPr>
              <a:t>: </a:t>
            </a:r>
            <a:r>
              <a:rPr lang="en-GB" sz="2000" dirty="0" err="1" smtClean="0">
                <a:latin typeface="Comic Sans MS" panose="030F0702030302020204" pitchFamily="66" charset="0"/>
              </a:rPr>
              <a:t>quali</a:t>
            </a:r>
            <a:r>
              <a:rPr lang="en-GB" sz="2000" dirty="0" smtClean="0">
                <a:latin typeface="Comic Sans MS" panose="030F0702030302020204" pitchFamily="66" charset="0"/>
              </a:rPr>
              <a:t> parole </a:t>
            </a:r>
            <a:r>
              <a:rPr lang="en-GB" sz="2000" dirty="0" err="1" smtClean="0">
                <a:latin typeface="Comic Sans MS" panose="030F0702030302020204" pitchFamily="66" charset="0"/>
              </a:rPr>
              <a:t>ti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  <a:r>
              <a:rPr lang="en-GB" sz="2000" dirty="0" err="1" smtClean="0">
                <a:latin typeface="Comic Sans MS" panose="030F0702030302020204" pitchFamily="66" charset="0"/>
              </a:rPr>
              <a:t>vengono</a:t>
            </a:r>
            <a:r>
              <a:rPr lang="en-GB" sz="2000" dirty="0" smtClean="0">
                <a:latin typeface="Comic Sans MS" panose="030F0702030302020204" pitchFamily="66" charset="0"/>
              </a:rPr>
              <a:t> in </a:t>
            </a:r>
            <a:r>
              <a:rPr lang="en-GB" sz="2000" dirty="0" err="1" smtClean="0">
                <a:latin typeface="Comic Sans MS" panose="030F0702030302020204" pitchFamily="66" charset="0"/>
              </a:rPr>
              <a:t>mente</a:t>
            </a:r>
            <a:r>
              <a:rPr lang="en-GB" sz="2000" dirty="0" smtClean="0">
                <a:latin typeface="Comic Sans MS" panose="030F0702030302020204" pitchFamily="66" charset="0"/>
              </a:rPr>
              <a:t>?</a:t>
            </a:r>
            <a:endParaRPr lang="en-GB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1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4829" y="177421"/>
            <a:ext cx="3882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mercoledì</a:t>
            </a:r>
            <a:r>
              <a:rPr lang="en-GB" u="sng" dirty="0" smtClean="0">
                <a:latin typeface="Comic Sans MS" panose="030F0702030302020204" pitchFamily="66" charset="0"/>
              </a:rPr>
              <a:t>, </a:t>
            </a:r>
            <a:r>
              <a:rPr lang="en-GB" u="sng" dirty="0" err="1" smtClean="0">
                <a:latin typeface="Comic Sans MS" panose="030F0702030302020204" pitchFamily="66" charset="0"/>
              </a:rPr>
              <a:t>il</a:t>
            </a:r>
            <a:r>
              <a:rPr lang="en-GB" u="sng" dirty="0" smtClean="0">
                <a:latin typeface="Comic Sans MS" panose="030F0702030302020204" pitchFamily="66" charset="0"/>
              </a:rPr>
              <a:t> primo </a:t>
            </a:r>
            <a:r>
              <a:rPr lang="en-GB" u="sng" dirty="0" err="1" smtClean="0">
                <a:latin typeface="Comic Sans MS" panose="030F0702030302020204" pitchFamily="66" charset="0"/>
              </a:rPr>
              <a:t>novembre</a:t>
            </a:r>
            <a:r>
              <a:rPr lang="en-GB" u="sng" dirty="0" smtClean="0">
                <a:latin typeface="Comic Sans MS" panose="030F0702030302020204" pitchFamily="66" charset="0"/>
              </a:rPr>
              <a:t> 2017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876" y="546753"/>
            <a:ext cx="5291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Titolo</a:t>
            </a:r>
            <a:r>
              <a:rPr lang="en-GB" u="sng" dirty="0" smtClean="0">
                <a:latin typeface="Comic Sans MS" panose="030F0702030302020204" pitchFamily="66" charset="0"/>
              </a:rPr>
              <a:t>: Se </a:t>
            </a:r>
            <a:r>
              <a:rPr lang="en-GB" u="sng" dirty="0" err="1" smtClean="0">
                <a:latin typeface="Comic Sans MS" panose="030F0702030302020204" pitchFamily="66" charset="0"/>
              </a:rPr>
              <a:t>favorevole</a:t>
            </a:r>
            <a:r>
              <a:rPr lang="en-GB" u="sng" dirty="0" smtClean="0">
                <a:latin typeface="Comic Sans MS" panose="030F0702030302020204" pitchFamily="66" charset="0"/>
              </a:rPr>
              <a:t> o </a:t>
            </a:r>
            <a:r>
              <a:rPr lang="en-GB" u="sng" dirty="0" err="1" smtClean="0">
                <a:latin typeface="Comic Sans MS" panose="030F0702030302020204" pitchFamily="66" charset="0"/>
              </a:rPr>
              <a:t>contraria</a:t>
            </a:r>
            <a:r>
              <a:rPr lang="en-GB" u="sng" dirty="0" smtClean="0">
                <a:latin typeface="Comic Sans MS" panose="030F0702030302020204" pitchFamily="66" charset="0"/>
              </a:rPr>
              <a:t> </a:t>
            </a:r>
            <a:r>
              <a:rPr lang="en-GB" u="sng" dirty="0" err="1" smtClean="0">
                <a:latin typeface="Comic Sans MS" panose="030F0702030302020204" pitchFamily="66" charset="0"/>
              </a:rPr>
              <a:t>all’eutanasia</a:t>
            </a:r>
            <a:r>
              <a:rPr lang="en-GB" u="sng" dirty="0" smtClean="0">
                <a:latin typeface="Comic Sans MS" panose="030F0702030302020204" pitchFamily="66" charset="0"/>
              </a:rPr>
              <a:t>?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955" y="1023582"/>
            <a:ext cx="8420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Espandere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la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conoscenza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del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vocabolario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utile per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parlare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di </a:t>
            </a:r>
            <a:r>
              <a:rPr lang="en-GB" sz="24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eutanasia</a:t>
            </a:r>
            <a:endParaRPr lang="en-GB" sz="24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Esprimere</a:t>
            </a:r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posizioni</a:t>
            </a:r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favorevoli</a:t>
            </a:r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o </a:t>
            </a:r>
            <a:r>
              <a:rPr lang="en-GB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contrarie</a:t>
            </a:r>
            <a:r>
              <a:rPr lang="en-GB" sz="24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all’eutanasia</a:t>
            </a:r>
            <a:endParaRPr lang="en-GB" sz="24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Giustificare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propria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posizione</a:t>
            </a:r>
            <a:r>
              <a:rPr lang="en-GB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esempi</a:t>
            </a: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54" y="2947916"/>
            <a:ext cx="6361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Per </a:t>
            </a:r>
            <a:r>
              <a:rPr lang="en-GB" sz="2800" dirty="0" err="1" smtClean="0">
                <a:latin typeface="Comic Sans MS" panose="030F0702030302020204" pitchFamily="66" charset="0"/>
              </a:rPr>
              <a:t>cominciare</a:t>
            </a:r>
            <a:r>
              <a:rPr lang="en-GB" sz="2800" dirty="0" smtClean="0">
                <a:latin typeface="Comic Sans MS" panose="030F0702030302020204" pitchFamily="66" charset="0"/>
              </a:rPr>
              <a:t>: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omic Sans MS" panose="030F0702030302020204" pitchFamily="66" charset="0"/>
              </a:rPr>
              <a:t>Secondo </a:t>
            </a:r>
            <a:r>
              <a:rPr lang="en-GB" sz="2800" dirty="0" err="1" smtClean="0">
                <a:latin typeface="Comic Sans MS" panose="030F0702030302020204" pitchFamily="66" charset="0"/>
              </a:rPr>
              <a:t>te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err="1" smtClean="0">
                <a:latin typeface="Comic Sans MS" panose="030F0702030302020204" pitchFamily="66" charset="0"/>
              </a:rPr>
              <a:t>l’eutanasia</a:t>
            </a:r>
            <a:r>
              <a:rPr lang="en-GB" sz="2800" dirty="0" smtClean="0">
                <a:latin typeface="Comic Sans MS" panose="030F0702030302020204" pitchFamily="66" charset="0"/>
              </a:rPr>
              <a:t> è un </a:t>
            </a:r>
            <a:r>
              <a:rPr lang="en-GB" sz="2800" dirty="0" err="1" smtClean="0">
                <a:latin typeface="Comic Sans MS" panose="030F0702030302020204" pitchFamily="66" charset="0"/>
              </a:rPr>
              <a:t>reato</a:t>
            </a:r>
            <a:r>
              <a:rPr lang="en-GB" sz="2800" dirty="0" smtClean="0">
                <a:latin typeface="Comic Sans MS" panose="030F0702030302020204" pitchFamily="66" charset="0"/>
              </a:rPr>
              <a:t>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22" y="4687585"/>
            <a:ext cx="30861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4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30" y="122829"/>
            <a:ext cx="902117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omic Sans MS" panose="030F0702030302020204" pitchFamily="66" charset="0"/>
              </a:rPr>
              <a:t>Eutanasia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attiva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diretta</a:t>
            </a:r>
            <a:r>
              <a:rPr lang="en-GB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it-IT" dirty="0">
                <a:latin typeface="Comic Sans MS" panose="030F0702030302020204" pitchFamily="66" charset="0"/>
              </a:rPr>
              <a:t>Q</a:t>
            </a:r>
            <a:r>
              <a:rPr lang="it-IT" dirty="0" smtClean="0">
                <a:latin typeface="Comic Sans MS" panose="030F0702030302020204" pitchFamily="66" charset="0"/>
              </a:rPr>
              <a:t>uando il decesso è provocato tramite la somministrazione di farmaci che inducono la morte.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Eutanasia attiva indiretta: </a:t>
            </a:r>
          </a:p>
          <a:p>
            <a:r>
              <a:rPr lang="it-IT" dirty="0">
                <a:latin typeface="Comic Sans MS" panose="030F0702030302020204" pitchFamily="66" charset="0"/>
              </a:rPr>
              <a:t>Q</a:t>
            </a:r>
            <a:r>
              <a:rPr lang="it-IT" dirty="0" smtClean="0">
                <a:latin typeface="Comic Sans MS" panose="030F0702030302020204" pitchFamily="66" charset="0"/>
              </a:rPr>
              <a:t>uando l'impiego di mezzi per alleviare la sofferenza (per esempio: l'uso di morfina) causa, come effetto secondario, la diminuzione dei tempi di vita.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dirty="0" err="1" smtClean="0">
                <a:latin typeface="Comic Sans MS" panose="030F0702030302020204" pitchFamily="66" charset="0"/>
              </a:rPr>
              <a:t>Eutanasia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passiva</a:t>
            </a:r>
            <a:r>
              <a:rPr lang="en-GB" b="1" dirty="0" smtClean="0">
                <a:latin typeface="Comic Sans MS" panose="030F0702030302020204" pitchFamily="66" charset="0"/>
              </a:rPr>
              <a:t>: </a:t>
            </a:r>
            <a:endParaRPr lang="it-IT" b="1" dirty="0">
              <a:latin typeface="Comic Sans MS" panose="030F0702030302020204" pitchFamily="66" charset="0"/>
            </a:endParaRPr>
          </a:p>
          <a:p>
            <a:r>
              <a:rPr lang="it-IT" dirty="0" smtClean="0">
                <a:latin typeface="Comic Sans MS" panose="030F0702030302020204" pitchFamily="66" charset="0"/>
              </a:rPr>
              <a:t>Quando è provocata dall'interruzione o dall'omissione di un trattamento medico necessario alla sopravvivenza dell'individuo (come nutrizione artificiale e idratazione artificiale).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Eutanasia volontaria: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Quando segue la richiesta esplicita del soggetto, espressa essendo in grado di intendere e di volere oppure mediante il cosiddetto testamento biologico.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Eutanasia non-volontaria: </a:t>
            </a:r>
          </a:p>
          <a:p>
            <a:r>
              <a:rPr lang="it-IT" dirty="0">
                <a:latin typeface="Comic Sans MS" panose="030F0702030302020204" pitchFamily="66" charset="0"/>
              </a:rPr>
              <a:t>N</a:t>
            </a:r>
            <a:r>
              <a:rPr lang="it-IT" dirty="0" smtClean="0">
                <a:latin typeface="Comic Sans MS" panose="030F0702030302020204" pitchFamily="66" charset="0"/>
              </a:rPr>
              <a:t>ei casi in cui non sia il soggetto stesso ad esprimere tale volontà ma un soggetto terzo designato (come nei casi di eutanasia infantile o nei casi di disabilità mentale).</a:t>
            </a:r>
          </a:p>
          <a:p>
            <a:r>
              <a:rPr lang="it-IT" b="1" dirty="0" smtClean="0">
                <a:latin typeface="Comic Sans MS" panose="030F0702030302020204" pitchFamily="66" charset="0"/>
              </a:rPr>
              <a:t>Eutanasia involontaria: </a:t>
            </a:r>
          </a:p>
          <a:p>
            <a:r>
              <a:rPr lang="it-IT" dirty="0" smtClean="0">
                <a:latin typeface="Comic Sans MS" panose="030F0702030302020204" pitchFamily="66" charset="0"/>
              </a:rPr>
              <a:t>Quando è praticata contro la volontà del paziente.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b="1" dirty="0" err="1">
                <a:latin typeface="Comic Sans MS" panose="030F0702030302020204" pitchFamily="66" charset="0"/>
              </a:rPr>
              <a:t>S</a:t>
            </a:r>
            <a:r>
              <a:rPr lang="en-GB" b="1" dirty="0" err="1" smtClean="0">
                <a:latin typeface="Comic Sans MS" panose="030F0702030302020204" pitchFamily="66" charset="0"/>
              </a:rPr>
              <a:t>uicidio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latin typeface="Comic Sans MS" panose="030F0702030302020204" pitchFamily="66" charset="0"/>
              </a:rPr>
              <a:t>assistito</a:t>
            </a:r>
            <a:r>
              <a:rPr lang="en-GB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it-IT" dirty="0">
                <a:latin typeface="Comic Sans MS" panose="030F0702030302020204" pitchFamily="66" charset="0"/>
              </a:rPr>
              <a:t>L</a:t>
            </a:r>
            <a:r>
              <a:rPr lang="it-IT" dirty="0" smtClean="0">
                <a:latin typeface="Comic Sans MS" panose="030F0702030302020204" pitchFamily="66" charset="0"/>
              </a:rPr>
              <a:t>'aiuto medico e amministrativo portato a un soggetto che ha deciso di morire tramite suicidio ma senza intervenire nella somministrazione delle sostanze.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8364" y="122829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18363" y="957617"/>
            <a:ext cx="3043451" cy="2570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8364" y="1776483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8364" y="2915730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18363" y="3721742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18363" y="4842290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56948" y="5364241"/>
            <a:ext cx="2770496" cy="272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070902"/>
            <a:ext cx="8843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Espandere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la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conoscenza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del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vocabolario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utile per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parlare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di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eutanasia</a:t>
            </a:r>
            <a:endParaRPr lang="en-GB" sz="1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Esprimere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posizioni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favorevoli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o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contrarie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all’eutanasia</a:t>
            </a:r>
            <a:endParaRPr lang="en-GB" sz="16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Giustificare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propria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posizione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esempi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6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21" y="900325"/>
            <a:ext cx="8005336" cy="49131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70902"/>
            <a:ext cx="88437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Espandere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la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conoscenza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del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vocabolario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utile per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parlare</a:t>
            </a:r>
            <a:r>
              <a:rPr lang="en-GB" sz="1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di </a:t>
            </a:r>
            <a:r>
              <a:rPr lang="en-GB" sz="1600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eutanasia</a:t>
            </a:r>
            <a:endParaRPr lang="en-GB" sz="16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Esprimere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posizioni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favorevoli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o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contrarie</a:t>
            </a:r>
            <a:r>
              <a:rPr lang="en-GB" sz="1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all’eutanasia</a:t>
            </a:r>
            <a:endParaRPr lang="en-GB" sz="16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Giustificare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propria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posizione</a:t>
            </a:r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GB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esempi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944" t="22901" r="36783" b="12173"/>
          <a:stretch/>
        </p:blipFill>
        <p:spPr>
          <a:xfrm rot="735071">
            <a:off x="1050969" y="1170109"/>
            <a:ext cx="3333446" cy="44616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773" y="300251"/>
            <a:ext cx="8579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Comic Sans MS" panose="030F0702030302020204" pitchFamily="66" charset="0"/>
              </a:rPr>
              <a:t>Leggi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l’articolo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sull’eutanasia</a:t>
            </a:r>
            <a:r>
              <a:rPr lang="en-GB" sz="2400" dirty="0" smtClean="0">
                <a:latin typeface="Comic Sans MS" panose="030F0702030302020204" pitchFamily="66" charset="0"/>
              </a:rPr>
              <a:t> e </a:t>
            </a:r>
            <a:r>
              <a:rPr lang="en-GB" sz="2400" dirty="0" err="1" smtClean="0">
                <a:latin typeface="Comic Sans MS" panose="030F0702030302020204" pitchFamily="66" charset="0"/>
              </a:rPr>
              <a:t>fai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una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 err="1" smtClean="0">
                <a:latin typeface="Comic Sans MS" panose="030F0702030302020204" pitchFamily="66" charset="0"/>
              </a:rPr>
              <a:t>lista</a:t>
            </a:r>
            <a:r>
              <a:rPr lang="en-GB" sz="2400" dirty="0" smtClean="0">
                <a:latin typeface="Comic Sans MS" panose="030F0702030302020204" pitchFamily="66" charset="0"/>
              </a:rPr>
              <a:t> di </a:t>
            </a:r>
            <a:r>
              <a:rPr lang="en-GB" sz="24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pro</a:t>
            </a:r>
            <a:r>
              <a:rPr lang="en-GB" sz="2400" dirty="0" smtClean="0">
                <a:latin typeface="Comic Sans MS" panose="030F0702030302020204" pitchFamily="66" charset="0"/>
              </a:rPr>
              <a:t> e </a:t>
            </a:r>
            <a:r>
              <a:rPr lang="en-GB" sz="24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contro</a:t>
            </a:r>
            <a:r>
              <a:rPr lang="en-GB" sz="2400" dirty="0" smtClean="0">
                <a:latin typeface="Comic Sans MS" panose="030F0702030302020204" pitchFamily="66" charset="0"/>
              </a:rPr>
              <a:t>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73" y="5934670"/>
            <a:ext cx="867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Espandere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la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conoscenza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del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vocabolario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utile per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parlare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eutanasia</a:t>
            </a:r>
            <a:endParaRPr lang="en-GB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Esprimere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posizioni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favorevoli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o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contrarie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all’eutanasia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Giustificare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propria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posizione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esempi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358" y="170959"/>
            <a:ext cx="8714096" cy="491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frasi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seguono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sono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pro o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contro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u="sng" dirty="0" err="1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l’eutanasia</a:t>
            </a:r>
            <a:r>
              <a:rPr lang="en-GB" sz="2400" b="1" u="sng" dirty="0" smtClean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773" y="5934670"/>
            <a:ext cx="867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Espandere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la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conoscenza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del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vocabolario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utile per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parlare</a:t>
            </a:r>
            <a:r>
              <a:rPr lang="en-GB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di </a:t>
            </a:r>
            <a:r>
              <a:rPr lang="en-GB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eutanasia</a:t>
            </a:r>
            <a:endParaRPr lang="en-GB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Esprimere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posizioni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favorevoli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o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contrarie</a:t>
            </a:r>
            <a:r>
              <a:rPr lang="en-GB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C000"/>
                </a:solidFill>
                <a:latin typeface="Comic Sans MS" panose="030F0702030302020204" pitchFamily="66" charset="0"/>
              </a:rPr>
              <a:t>all’eutanasia</a:t>
            </a:r>
            <a:endParaRPr lang="en-GB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Giustificare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la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propria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posizione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con 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esempi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1" y="204716"/>
            <a:ext cx="77928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I </a:t>
            </a:r>
            <a:r>
              <a:rPr lang="en-GB" sz="3600" dirty="0" err="1" smtClean="0">
                <a:latin typeface="Comic Sans MS" panose="030F0702030302020204" pitchFamily="66" charset="0"/>
              </a:rPr>
              <a:t>compiti</a:t>
            </a:r>
            <a:endParaRPr lang="en-GB" sz="3600" dirty="0" smtClean="0">
              <a:latin typeface="Comic Sans MS" panose="030F0702030302020204" pitchFamily="66" charset="0"/>
            </a:endParaRPr>
          </a:p>
          <a:p>
            <a:endParaRPr lang="en-GB" sz="3600">
              <a:latin typeface="Comic Sans MS" panose="030F0702030302020204" pitchFamily="66" charset="0"/>
            </a:endParaRPr>
          </a:p>
          <a:p>
            <a:endParaRPr lang="en-GB" sz="36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r>
              <a:rPr lang="en-GB" altLang="en-US" sz="3600" dirty="0" smtClean="0">
                <a:latin typeface="Comic Sans MS" panose="030F0702030302020204" pitchFamily="66" charset="0"/>
              </a:rPr>
              <a:t>Consider pro and cons of euthanasia.</a:t>
            </a:r>
          </a:p>
          <a:p>
            <a:pPr>
              <a:spcBef>
                <a:spcPct val="0"/>
              </a:spcBef>
            </a:pPr>
            <a:r>
              <a:rPr lang="en-GB" altLang="en-US" sz="3600" dirty="0" smtClean="0">
                <a:latin typeface="Comic Sans MS" panose="030F0702030302020204" pitchFamily="66" charset="0"/>
              </a:rPr>
              <a:t> 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43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372</Words>
  <Application>Microsoft Office PowerPoint</Application>
  <PresentationFormat>On-screen Show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Josephs Catholic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Amadori</dc:creator>
  <cp:lastModifiedBy>Martina Amadori</cp:lastModifiedBy>
  <cp:revision>10</cp:revision>
  <dcterms:created xsi:type="dcterms:W3CDTF">2017-10-29T12:47:25Z</dcterms:created>
  <dcterms:modified xsi:type="dcterms:W3CDTF">2017-11-01T15:04:53Z</dcterms:modified>
</cp:coreProperties>
</file>