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DFB613-6EE4-1F39-F0EB-457552EA7D4E}" name="Massaccesi, Cristina" initials="CM" userId="S::ucljcma@ucl.ac.uk::67c82d46-3d5d-4cca-9b79-3ea490c1976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677CB3-A4B8-4594-A2B3-CF4E88A2A85D}" v="3" dt="2024-03-01T11:36:08.8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autoAdjust="0"/>
    <p:restoredTop sz="94660"/>
  </p:normalViewPr>
  <p:slideViewPr>
    <p:cSldViewPr snapToGrid="0">
      <p:cViewPr varScale="1">
        <p:scale>
          <a:sx n="128" d="100"/>
          <a:sy n="128" d="100"/>
        </p:scale>
        <p:origin x="4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44EF0-C818-41E8-B5B4-36BDB5F721A4}" type="datetimeFigureOut">
              <a:rPr lang="en-GB" smtClean="0"/>
              <a:t>01/03/2024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2E0D7-FEA3-4F88-885D-7EC1791B53F4}" type="slidenum">
              <a:rPr lang="en-GB" smtClean="0"/>
              <a:t>‹#›</a:t>
            </a:fld>
            <a:endParaRPr lang="en-GB"/>
          </a:p>
        </p:txBody>
      </p:sp>
    </p:spTree>
    <p:extLst>
      <p:ext uri="{BB962C8B-B14F-4D97-AF65-F5344CB8AC3E}">
        <p14:creationId xmlns:p14="http://schemas.microsoft.com/office/powerpoint/2010/main" val="4128356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1</a:t>
            </a:fld>
            <a:endParaRPr lang="en-US"/>
          </a:p>
        </p:txBody>
      </p:sp>
    </p:spTree>
    <p:extLst>
      <p:ext uri="{BB962C8B-B14F-4D97-AF65-F5344CB8AC3E}">
        <p14:creationId xmlns:p14="http://schemas.microsoft.com/office/powerpoint/2010/main" val="1953965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2</a:t>
            </a:fld>
            <a:endParaRPr lang="en-US"/>
          </a:p>
        </p:txBody>
      </p:sp>
    </p:spTree>
    <p:extLst>
      <p:ext uri="{BB962C8B-B14F-4D97-AF65-F5344CB8AC3E}">
        <p14:creationId xmlns:p14="http://schemas.microsoft.com/office/powerpoint/2010/main" val="1191100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3</a:t>
            </a:fld>
            <a:endParaRPr lang="en-US"/>
          </a:p>
        </p:txBody>
      </p:sp>
    </p:spTree>
    <p:extLst>
      <p:ext uri="{BB962C8B-B14F-4D97-AF65-F5344CB8AC3E}">
        <p14:creationId xmlns:p14="http://schemas.microsoft.com/office/powerpoint/2010/main" val="201458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4</a:t>
            </a:fld>
            <a:endParaRPr lang="en-US"/>
          </a:p>
        </p:txBody>
      </p:sp>
    </p:spTree>
    <p:extLst>
      <p:ext uri="{BB962C8B-B14F-4D97-AF65-F5344CB8AC3E}">
        <p14:creationId xmlns:p14="http://schemas.microsoft.com/office/powerpoint/2010/main" val="73536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5</a:t>
            </a:fld>
            <a:endParaRPr lang="en-US"/>
          </a:p>
        </p:txBody>
      </p:sp>
    </p:spTree>
    <p:extLst>
      <p:ext uri="{BB962C8B-B14F-4D97-AF65-F5344CB8AC3E}">
        <p14:creationId xmlns:p14="http://schemas.microsoft.com/office/powerpoint/2010/main" val="3851466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6</a:t>
            </a:fld>
            <a:endParaRPr lang="en-US"/>
          </a:p>
        </p:txBody>
      </p:sp>
    </p:spTree>
    <p:extLst>
      <p:ext uri="{BB962C8B-B14F-4D97-AF65-F5344CB8AC3E}">
        <p14:creationId xmlns:p14="http://schemas.microsoft.com/office/powerpoint/2010/main" val="4017896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1A79520E-D8E7-B943-9AF4-A9DBC21B9E4B}" type="slidenum">
              <a:rPr lang="en-US" smtClean="0"/>
              <a:t>7</a:t>
            </a:fld>
            <a:endParaRPr lang="en-US"/>
          </a:p>
        </p:txBody>
      </p:sp>
    </p:spTree>
    <p:extLst>
      <p:ext uri="{BB962C8B-B14F-4D97-AF65-F5344CB8AC3E}">
        <p14:creationId xmlns:p14="http://schemas.microsoft.com/office/powerpoint/2010/main" val="4175799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409AF-FCFF-F1DC-E7A9-B5397AF26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D97EDF-C814-0117-249A-9C74EB26D4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1FE58F-F12C-40AA-9B01-E7C4C1907FE1}"/>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5" name="Footer Placeholder 4">
            <a:extLst>
              <a:ext uri="{FF2B5EF4-FFF2-40B4-BE49-F238E27FC236}">
                <a16:creationId xmlns:a16="http://schemas.microsoft.com/office/drawing/2014/main" id="{EC2F820F-D996-6273-BFC3-B24C847FB6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8C037E-FDEC-FAE7-FEB6-D64E93E5F45E}"/>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344298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6F03-38B4-606A-A804-B600463B75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2C4F3A-723E-362E-D298-A06AAB6B38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219BE8-5F48-7A14-5984-3E5D74B055F4}"/>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5" name="Footer Placeholder 4">
            <a:extLst>
              <a:ext uri="{FF2B5EF4-FFF2-40B4-BE49-F238E27FC236}">
                <a16:creationId xmlns:a16="http://schemas.microsoft.com/office/drawing/2014/main" id="{8B388788-DCC8-5D51-2B4D-2F28789593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95989A-45B1-7AB4-5747-1FBDC394C13B}"/>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2227473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BFD727-5D79-2D1E-A0C4-86FC97A423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87BFF5-FBB0-966A-BFEC-66A1998CE7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46090C-824E-3B27-C4EC-00A64102C5C7}"/>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5" name="Footer Placeholder 4">
            <a:extLst>
              <a:ext uri="{FF2B5EF4-FFF2-40B4-BE49-F238E27FC236}">
                <a16:creationId xmlns:a16="http://schemas.microsoft.com/office/drawing/2014/main" id="{20ABD8E0-5202-AD0B-8798-B17F104FFC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1C56C8-EC19-2F78-34A7-DF70AE813242}"/>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22392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E80D6-14F2-0D40-645E-A9B0D0AEB2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40103C-4A2B-821D-2808-479181E2C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9D1272-D3AA-15C9-36AC-A08925CFBA6B}"/>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5" name="Footer Placeholder 4">
            <a:extLst>
              <a:ext uri="{FF2B5EF4-FFF2-40B4-BE49-F238E27FC236}">
                <a16:creationId xmlns:a16="http://schemas.microsoft.com/office/drawing/2014/main" id="{ED16C179-9D3F-3A48-B85A-6C6CF9B24A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698AFD-42D6-D43F-D8F9-D5D52FC4DC96}"/>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107263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D6D65-AF73-0A43-A5D9-5A223D51CD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1AC107-0917-5CDB-8371-1F652312A4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73E1AA-CC3E-B0AA-FC07-A94A9C29B1C0}"/>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5" name="Footer Placeholder 4">
            <a:extLst>
              <a:ext uri="{FF2B5EF4-FFF2-40B4-BE49-F238E27FC236}">
                <a16:creationId xmlns:a16="http://schemas.microsoft.com/office/drawing/2014/main" id="{EBB2D3B3-D472-758F-D207-9E9A2B4E60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C19583-CC4E-631E-B3E3-6247A431B7D3}"/>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3076978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29670-8220-B3D4-BA95-C1A60BAA31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6A2C78-420D-4E72-3A65-85F399C219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D3318A1-9F34-1C01-567E-005BED07F5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3296501-34AF-10CF-04FF-A6B4355AE717}"/>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6" name="Footer Placeholder 5">
            <a:extLst>
              <a:ext uri="{FF2B5EF4-FFF2-40B4-BE49-F238E27FC236}">
                <a16:creationId xmlns:a16="http://schemas.microsoft.com/office/drawing/2014/main" id="{82A6BC12-CCC9-0D24-2B1C-16BCD30689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AEE1FA-7A20-DF0F-3608-CE830A9F72F2}"/>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3836225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418D-2DA1-5615-62D8-15D1BC8352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FE05BC-D52A-BFAE-F246-3D248FA76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4058AB-92F3-ECA0-1D0C-7C5B2AA12F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F67F2C-4E74-009D-58C7-C3C03A5D4F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DACC70-011A-D6AD-C5C2-A4EEB8D82B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D53000-4F0F-C4D3-F1FF-89ACAF2CCA63}"/>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8" name="Footer Placeholder 7">
            <a:extLst>
              <a:ext uri="{FF2B5EF4-FFF2-40B4-BE49-F238E27FC236}">
                <a16:creationId xmlns:a16="http://schemas.microsoft.com/office/drawing/2014/main" id="{4DD69C52-D877-EE55-32C6-F1CCE898D7A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4C15488-053F-4053-1539-25CCD484BAB4}"/>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387502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25F7A-C7CD-CACC-BB62-90B97FBB08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3048B9-275C-ACA0-4042-099B07F9A6E0}"/>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4" name="Footer Placeholder 3">
            <a:extLst>
              <a:ext uri="{FF2B5EF4-FFF2-40B4-BE49-F238E27FC236}">
                <a16:creationId xmlns:a16="http://schemas.microsoft.com/office/drawing/2014/main" id="{1D99C62A-CCFC-DE0C-0E5F-145FB7468AE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B755522-6A23-907F-78EE-A091B31C8221}"/>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369827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A4A042-BDD7-E66C-B958-0240A4ED5971}"/>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3" name="Footer Placeholder 2">
            <a:extLst>
              <a:ext uri="{FF2B5EF4-FFF2-40B4-BE49-F238E27FC236}">
                <a16:creationId xmlns:a16="http://schemas.microsoft.com/office/drawing/2014/main" id="{6F428BD8-5210-A02C-8728-A531E1C29E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4CF954-0FDB-1EFB-056E-995F4F94CB63}"/>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3824026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2B5B4-C7F2-88E1-2D43-DE5D13EF59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C575AE-84BD-6C22-7B7D-925A475CC5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CF81F8-38B9-EAE2-1638-51D36454B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30FBA7-1910-8F05-C6E2-86AD8579E196}"/>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6" name="Footer Placeholder 5">
            <a:extLst>
              <a:ext uri="{FF2B5EF4-FFF2-40B4-BE49-F238E27FC236}">
                <a16:creationId xmlns:a16="http://schemas.microsoft.com/office/drawing/2014/main" id="{0D2F2411-6DC1-F63A-C9AB-EA3B9C5D13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CE5DC2-D657-E2E6-2A77-B85E10730CC7}"/>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193063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3B256-5B38-D032-E754-5FD39FD48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1B6996-983A-9115-B3AD-913DC340C6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0458A57-3775-590F-09F9-025DF28C3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A7AA7-E730-38FF-5482-88BDE34A1FA1}"/>
              </a:ext>
            </a:extLst>
          </p:cNvPr>
          <p:cNvSpPr>
            <a:spLocks noGrp="1"/>
          </p:cNvSpPr>
          <p:nvPr>
            <p:ph type="dt" sz="half" idx="10"/>
          </p:nvPr>
        </p:nvSpPr>
        <p:spPr/>
        <p:txBody>
          <a:bodyPr/>
          <a:lstStyle/>
          <a:p>
            <a:fld id="{886147CC-1F02-4F7A-AB1F-996990C639AC}" type="datetimeFigureOut">
              <a:rPr lang="en-GB" smtClean="0"/>
              <a:t>01/03/2024</a:t>
            </a:fld>
            <a:endParaRPr lang="en-GB"/>
          </a:p>
        </p:txBody>
      </p:sp>
      <p:sp>
        <p:nvSpPr>
          <p:cNvPr id="6" name="Footer Placeholder 5">
            <a:extLst>
              <a:ext uri="{FF2B5EF4-FFF2-40B4-BE49-F238E27FC236}">
                <a16:creationId xmlns:a16="http://schemas.microsoft.com/office/drawing/2014/main" id="{88B6E3A9-5F6E-5848-8F55-6006EC28AC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A922C8-D3B6-A269-F178-5E902D984DB6}"/>
              </a:ext>
            </a:extLst>
          </p:cNvPr>
          <p:cNvSpPr>
            <a:spLocks noGrp="1"/>
          </p:cNvSpPr>
          <p:nvPr>
            <p:ph type="sldNum" sz="quarter" idx="12"/>
          </p:nvPr>
        </p:nvSpPr>
        <p:spPr/>
        <p:txBody>
          <a:bodyPr/>
          <a:lstStyle/>
          <a:p>
            <a:fld id="{C6984E1A-5C57-4B61-8346-6AC6558899AD}" type="slidenum">
              <a:rPr lang="en-GB" smtClean="0"/>
              <a:t>‹#›</a:t>
            </a:fld>
            <a:endParaRPr lang="en-GB"/>
          </a:p>
        </p:txBody>
      </p:sp>
    </p:spTree>
    <p:extLst>
      <p:ext uri="{BB962C8B-B14F-4D97-AF65-F5344CB8AC3E}">
        <p14:creationId xmlns:p14="http://schemas.microsoft.com/office/powerpoint/2010/main" val="269753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0F894E-37C6-4FB7-F991-100044CAE6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DECA4A-9B47-01A8-FF4B-A5FD8A4D07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76A76D-7EF1-F953-C8FD-44948FC395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147CC-1F02-4F7A-AB1F-996990C639AC}" type="datetimeFigureOut">
              <a:rPr lang="en-GB" smtClean="0"/>
              <a:t>01/03/2024</a:t>
            </a:fld>
            <a:endParaRPr lang="en-GB"/>
          </a:p>
        </p:txBody>
      </p:sp>
      <p:sp>
        <p:nvSpPr>
          <p:cNvPr id="5" name="Footer Placeholder 4">
            <a:extLst>
              <a:ext uri="{FF2B5EF4-FFF2-40B4-BE49-F238E27FC236}">
                <a16:creationId xmlns:a16="http://schemas.microsoft.com/office/drawing/2014/main" id="{E04E6772-DFDC-D254-69D0-863F7BC5BA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1412D65-AE58-65CB-5CB8-76F355710F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84E1A-5C57-4B61-8346-6AC6558899AD}" type="slidenum">
              <a:rPr lang="en-GB" smtClean="0"/>
              <a:t>‹#›</a:t>
            </a:fld>
            <a:endParaRPr lang="en-GB"/>
          </a:p>
        </p:txBody>
      </p:sp>
    </p:spTree>
    <p:extLst>
      <p:ext uri="{BB962C8B-B14F-4D97-AF65-F5344CB8AC3E}">
        <p14:creationId xmlns:p14="http://schemas.microsoft.com/office/powerpoint/2010/main" val="3845871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mailto:m.alessandro@ucl.ac.uk" TargetMode="External"/><Relationship Id="rId4" Type="http://schemas.openxmlformats.org/officeDocument/2006/relationships/hyperlink" Target="mailto:c.sas@ucl.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313" y="0"/>
            <a:ext cx="12192000" cy="6858428"/>
          </a:xfrm>
          <a:prstGeom prst="rect">
            <a:avLst/>
          </a:prstGeom>
        </p:spPr>
      </p:pic>
      <p:sp>
        <p:nvSpPr>
          <p:cNvPr id="2" name="Title 1"/>
          <p:cNvSpPr>
            <a:spLocks noGrp="1"/>
          </p:cNvSpPr>
          <p:nvPr>
            <p:ph type="ctrTitle"/>
          </p:nvPr>
        </p:nvSpPr>
        <p:spPr>
          <a:xfrm>
            <a:off x="7302685" y="1087760"/>
            <a:ext cx="4590084" cy="3985706"/>
          </a:xfrm>
        </p:spPr>
        <p:txBody>
          <a:bodyPr wrap="square" anchor="t" anchorCtr="0">
            <a:spAutoFit/>
          </a:bodyPr>
          <a:lstStyle/>
          <a:p>
            <a:pPr lvl="0" algn="l">
              <a:lnSpc>
                <a:spcPct val="100000"/>
              </a:lnSpc>
              <a:spcBef>
                <a:spcPts val="600"/>
              </a:spcBef>
            </a:pPr>
            <a:r>
              <a:rPr lang="en-US" sz="4100" b="1" dirty="0">
                <a:solidFill>
                  <a:prstClr val="black"/>
                </a:solidFill>
                <a:latin typeface="Arial" panose="020B0604020202020204" pitchFamily="34" charset="0"/>
                <a:ea typeface="+mn-ea"/>
                <a:cs typeface="Arial" panose="020B0604020202020204" pitchFamily="34" charset="0"/>
              </a:rPr>
              <a:t>Access and Widening Participation</a:t>
            </a:r>
            <a:br>
              <a:rPr lang="en-US" sz="4100" b="1" dirty="0">
                <a:solidFill>
                  <a:prstClr val="black"/>
                </a:solidFill>
                <a:latin typeface="Arial Nova Cond Light" panose="020F0502020204030204" pitchFamily="34" charset="0"/>
                <a:ea typeface="+mn-ea"/>
                <a:cs typeface="+mn-cs"/>
              </a:rPr>
            </a:br>
            <a:br>
              <a:rPr lang="en-US" sz="1200" dirty="0">
                <a:solidFill>
                  <a:prstClr val="black"/>
                </a:solidFill>
                <a:ea typeface="+mn-ea"/>
                <a:cs typeface="+mn-cs"/>
              </a:rPr>
            </a:br>
            <a:r>
              <a:rPr lang="en-US" sz="4100" dirty="0">
                <a:solidFill>
                  <a:prstClr val="black"/>
                </a:solidFill>
                <a:latin typeface="Arial" panose="020B0604020202020204" pitchFamily="34" charset="0"/>
                <a:ea typeface="+mn-ea"/>
                <a:cs typeface="Arial" panose="020B0604020202020204" pitchFamily="34" charset="0"/>
              </a:rPr>
              <a:t>Marina Alessandro</a:t>
            </a:r>
            <a:br>
              <a:rPr lang="en-US" sz="4100" dirty="0">
                <a:solidFill>
                  <a:prstClr val="black"/>
                </a:solidFill>
                <a:latin typeface="Arial" panose="020B0604020202020204" pitchFamily="34" charset="0"/>
                <a:ea typeface="+mn-ea"/>
                <a:cs typeface="Arial" panose="020B0604020202020204" pitchFamily="34" charset="0"/>
              </a:rPr>
            </a:br>
            <a:r>
              <a:rPr lang="en-US" sz="3600" dirty="0">
                <a:solidFill>
                  <a:prstClr val="black"/>
                </a:solidFill>
                <a:latin typeface="Arial" panose="020B0604020202020204" pitchFamily="34" charset="0"/>
                <a:ea typeface="+mn-ea"/>
                <a:cs typeface="Arial" panose="020B0604020202020204" pitchFamily="34" charset="0"/>
              </a:rPr>
              <a:t>UCL SELCS - Italian</a:t>
            </a:r>
            <a:br>
              <a:rPr lang="en-US" sz="4100" dirty="0">
                <a:solidFill>
                  <a:prstClr val="black"/>
                </a:solidFill>
                <a:latin typeface="Arial" panose="020B0604020202020204" pitchFamily="34" charset="0"/>
                <a:ea typeface="+mn-ea"/>
                <a:cs typeface="Arial" panose="020B0604020202020204" pitchFamily="34" charset="0"/>
              </a:rPr>
            </a:br>
            <a:endParaRPr lang="en-GB" sz="4100" dirty="0">
              <a:solidFill>
                <a:prstClr val="black"/>
              </a:solidFill>
              <a:latin typeface="Arial" panose="020B0604020202020204" pitchFamily="34" charset="0"/>
              <a:ea typeface="+mn-ea"/>
              <a:cs typeface="Arial" panose="020B0604020202020204" pitchFamily="34" charset="0"/>
            </a:endParaRPr>
          </a:p>
        </p:txBody>
      </p:sp>
      <p:sp>
        <p:nvSpPr>
          <p:cNvPr id="12" name="Text Placeholder 6"/>
          <p:cNvSpPr txBox="1">
            <a:spLocks/>
          </p:cNvSpPr>
          <p:nvPr/>
        </p:nvSpPr>
        <p:spPr>
          <a:xfrm>
            <a:off x="287998" y="28800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a:t>SELCS – School of European Languages, Culture and Society</a:t>
            </a:r>
          </a:p>
          <a:p>
            <a:pPr algn="l"/>
            <a:endParaRPr lang="en-US" sz="1400" b="1" dirty="0"/>
          </a:p>
          <a:p>
            <a:pPr algn="l"/>
            <a:r>
              <a:rPr lang="en-US" sz="1400" b="1" dirty="0"/>
              <a:t>ITALIAN PROGRAMME</a:t>
            </a:r>
          </a:p>
        </p:txBody>
      </p:sp>
    </p:spTree>
    <p:extLst>
      <p:ext uri="{BB962C8B-B14F-4D97-AF65-F5344CB8AC3E}">
        <p14:creationId xmlns:p14="http://schemas.microsoft.com/office/powerpoint/2010/main" val="135319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428"/>
          </a:xfrm>
          <a:prstGeom prst="rect">
            <a:avLst/>
          </a:prstGeom>
        </p:spPr>
      </p:pic>
      <p:sp>
        <p:nvSpPr>
          <p:cNvPr id="2" name="Title 1"/>
          <p:cNvSpPr>
            <a:spLocks noGrp="1"/>
          </p:cNvSpPr>
          <p:nvPr>
            <p:ph type="ctrTitle"/>
          </p:nvPr>
        </p:nvSpPr>
        <p:spPr>
          <a:xfrm>
            <a:off x="7132319" y="1520381"/>
            <a:ext cx="4910079" cy="4524315"/>
          </a:xfrm>
          <a:solidFill>
            <a:srgbClr val="FFFFFF">
              <a:alpha val="69804"/>
            </a:srgbClr>
          </a:solidFill>
          <a:ln w="9525">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nchorCtr="0">
            <a:spAutoFit/>
          </a:bodyPr>
          <a:lstStyle/>
          <a:p>
            <a:pPr lvl="0">
              <a:lnSpc>
                <a:spcPct val="100000"/>
              </a:lnSpc>
              <a:spcBef>
                <a:spcPts val="600"/>
              </a:spcBef>
            </a:pPr>
            <a:br>
              <a:rPr lang="en-GB" sz="2000"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The Programme</a:t>
            </a:r>
            <a:br>
              <a:rPr lang="en-GB" sz="2000" dirty="0">
                <a:solidFill>
                  <a:prstClr val="black"/>
                </a:solidFill>
                <a:latin typeface="Arial" panose="020B0604020202020204" pitchFamily="34" charset="0"/>
                <a:ea typeface="+mn-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Events and activities to give students    </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an insight into UCL's degree programmes and student life. </a:t>
            </a:r>
            <a:br>
              <a:rPr lang="en-GB" sz="2000" dirty="0">
                <a:solidFill>
                  <a:prstClr val="black"/>
                </a:solidFill>
                <a:latin typeface="Arial" panose="020B0604020202020204" pitchFamily="34" charset="0"/>
                <a:ea typeface="+mn-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For students at all levels, from primary through to mature students returning to education.</a:t>
            </a:r>
            <a:br>
              <a:rPr lang="en-GB" sz="2000" dirty="0">
                <a:solidFill>
                  <a:prstClr val="black"/>
                </a:solidFill>
                <a:latin typeface="Arial" panose="020B0604020202020204" pitchFamily="34" charset="0"/>
                <a:ea typeface="+mn-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Overall aim, to support progression to university. </a:t>
            </a:r>
            <a:br>
              <a:rPr lang="en-US" sz="1400" dirty="0">
                <a:solidFill>
                  <a:prstClr val="black"/>
                </a:solidFill>
                <a:latin typeface="Arial" panose="020B0604020202020204" pitchFamily="34" charset="0"/>
                <a:ea typeface="+mn-ea"/>
                <a:cs typeface="Arial" panose="020B0604020202020204" pitchFamily="34" charset="0"/>
              </a:rPr>
            </a:br>
            <a:br>
              <a:rPr lang="en-US" sz="1400" dirty="0">
                <a:solidFill>
                  <a:prstClr val="black"/>
                </a:solidFill>
                <a:latin typeface="Arial" panose="020B0604020202020204" pitchFamily="34" charset="0"/>
                <a:ea typeface="+mn-ea"/>
                <a:cs typeface="Arial" panose="020B0604020202020204" pitchFamily="34" charset="0"/>
              </a:rPr>
            </a:br>
            <a:endParaRPr lang="en-GB" sz="1400" dirty="0">
              <a:solidFill>
                <a:prstClr val="black"/>
              </a:solidFill>
              <a:latin typeface="Arial" panose="020B0604020202020204" pitchFamily="34" charset="0"/>
              <a:ea typeface="+mn-ea"/>
              <a:cs typeface="Arial" panose="020B0604020202020204" pitchFamily="34" charset="0"/>
            </a:endParaRPr>
          </a:p>
        </p:txBody>
      </p:sp>
      <p:sp>
        <p:nvSpPr>
          <p:cNvPr id="12" name="Text Placeholder 6"/>
          <p:cNvSpPr txBox="1">
            <a:spLocks/>
          </p:cNvSpPr>
          <p:nvPr/>
        </p:nvSpPr>
        <p:spPr>
          <a:xfrm>
            <a:off x="287998" y="28800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a:t>SELCS – School of European Languages, Culture and Society</a:t>
            </a:r>
          </a:p>
          <a:p>
            <a:pPr algn="l"/>
            <a:endParaRPr lang="en-US" sz="1400" b="1" dirty="0"/>
          </a:p>
          <a:p>
            <a:pPr algn="l"/>
            <a:r>
              <a:rPr lang="en-US" sz="1400" b="1" dirty="0"/>
              <a:t>ITALIAN PROGRAMME</a:t>
            </a:r>
          </a:p>
        </p:txBody>
      </p:sp>
    </p:spTree>
    <p:extLst>
      <p:ext uri="{BB962C8B-B14F-4D97-AF65-F5344CB8AC3E}">
        <p14:creationId xmlns:p14="http://schemas.microsoft.com/office/powerpoint/2010/main" val="52659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428"/>
          </a:xfrm>
          <a:prstGeom prst="rect">
            <a:avLst/>
          </a:prstGeom>
        </p:spPr>
      </p:pic>
      <p:sp>
        <p:nvSpPr>
          <p:cNvPr id="2" name="Title 1"/>
          <p:cNvSpPr>
            <a:spLocks noGrp="1"/>
          </p:cNvSpPr>
          <p:nvPr>
            <p:ph type="ctrTitle"/>
          </p:nvPr>
        </p:nvSpPr>
        <p:spPr>
          <a:xfrm>
            <a:off x="7132319" y="1626230"/>
            <a:ext cx="4910079" cy="3693319"/>
          </a:xfrm>
          <a:solidFill>
            <a:srgbClr val="FFFFFF">
              <a:alpha val="69804"/>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nchorCtr="0">
            <a:spAutoFit/>
          </a:bodyPr>
          <a:lstStyle/>
          <a:p>
            <a:pPr lvl="0">
              <a:lnSpc>
                <a:spcPct val="100000"/>
              </a:lnSpc>
              <a:spcBef>
                <a:spcPts val="600"/>
              </a:spcBef>
            </a:pPr>
            <a:br>
              <a:rPr lang="en-GB" sz="2000" b="1"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SELCS - School of European Languages, Culture and Society</a:t>
            </a:r>
            <a:br>
              <a:rPr lang="en-GB" sz="2000" b="1" dirty="0">
                <a:solidFill>
                  <a:prstClr val="black"/>
                </a:solidFill>
                <a:latin typeface="Arial" panose="020B0604020202020204" pitchFamily="34" charset="0"/>
                <a:ea typeface="+mn-ea"/>
                <a:cs typeface="Arial" panose="020B0604020202020204" pitchFamily="34" charset="0"/>
              </a:rPr>
            </a:br>
            <a:br>
              <a:rPr lang="en-GB" sz="2000" b="1" dirty="0">
                <a:solidFill>
                  <a:prstClr val="black"/>
                </a:solidFill>
                <a:latin typeface="Arial" panose="020B0604020202020204" pitchFamily="34" charset="0"/>
                <a:ea typeface="+mn-ea"/>
                <a:cs typeface="Arial" panose="020B0604020202020204" pitchFamily="34" charset="0"/>
              </a:rPr>
            </a:br>
            <a:br>
              <a:rPr lang="en-US" sz="14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Outreach and Widening Participation Programme</a:t>
            </a:r>
            <a:br>
              <a:rPr lang="en-GB" sz="2000" dirty="0">
                <a:solidFill>
                  <a:prstClr val="black"/>
                </a:solidFill>
                <a:latin typeface="Arial" panose="020B0604020202020204" pitchFamily="34" charset="0"/>
                <a:ea typeface="+mn-ea"/>
                <a:cs typeface="Arial" panose="020B0604020202020204" pitchFamily="34" charset="0"/>
              </a:rPr>
            </a:br>
            <a:br>
              <a:rPr lang="en-US"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Raise the aspirations and attainment of people from backgrounds that are under-represented at university.</a:t>
            </a:r>
            <a:br>
              <a:rPr lang="en-US" sz="2000" dirty="0">
                <a:solidFill>
                  <a:prstClr val="black"/>
                </a:solidFill>
                <a:latin typeface="Arial" panose="020B0604020202020204" pitchFamily="34" charset="0"/>
                <a:ea typeface="+mn-ea"/>
                <a:cs typeface="Arial" panose="020B0604020202020204" pitchFamily="34" charset="0"/>
              </a:rPr>
            </a:br>
            <a:endParaRPr lang="en-GB" sz="2000" dirty="0">
              <a:solidFill>
                <a:prstClr val="black"/>
              </a:solidFill>
              <a:latin typeface="Arial" panose="020B0604020202020204" pitchFamily="34" charset="0"/>
              <a:ea typeface="+mn-ea"/>
              <a:cs typeface="Arial" panose="020B0604020202020204" pitchFamily="34" charset="0"/>
            </a:endParaRPr>
          </a:p>
        </p:txBody>
      </p:sp>
      <p:sp>
        <p:nvSpPr>
          <p:cNvPr id="12" name="Text Placeholder 6"/>
          <p:cNvSpPr txBox="1">
            <a:spLocks/>
          </p:cNvSpPr>
          <p:nvPr/>
        </p:nvSpPr>
        <p:spPr>
          <a:xfrm>
            <a:off x="287998" y="28800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a:t>SELCS – School of European Languages, Culture and Society</a:t>
            </a:r>
          </a:p>
          <a:p>
            <a:pPr algn="l"/>
            <a:endParaRPr lang="en-US" sz="1400" b="1" dirty="0"/>
          </a:p>
          <a:p>
            <a:pPr algn="l"/>
            <a:r>
              <a:rPr lang="en-US" sz="1400" b="1" dirty="0"/>
              <a:t>ITALIAN PROGRAMME</a:t>
            </a:r>
          </a:p>
        </p:txBody>
      </p:sp>
    </p:spTree>
    <p:extLst>
      <p:ext uri="{BB962C8B-B14F-4D97-AF65-F5344CB8AC3E}">
        <p14:creationId xmlns:p14="http://schemas.microsoft.com/office/powerpoint/2010/main" val="5310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428"/>
          </a:xfrm>
          <a:prstGeom prst="rect">
            <a:avLst/>
          </a:prstGeom>
        </p:spPr>
      </p:pic>
      <p:sp>
        <p:nvSpPr>
          <p:cNvPr id="12" name="Text Placeholder 6"/>
          <p:cNvSpPr txBox="1">
            <a:spLocks/>
          </p:cNvSpPr>
          <p:nvPr/>
        </p:nvSpPr>
        <p:spPr>
          <a:xfrm>
            <a:off x="287998" y="28800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a:t>SELCS – School of European Languages, Culture and Society</a:t>
            </a:r>
          </a:p>
          <a:p>
            <a:pPr algn="l"/>
            <a:endParaRPr lang="en-US" sz="1400" b="1"/>
          </a:p>
          <a:p>
            <a:pPr algn="l"/>
            <a:r>
              <a:rPr lang="en-US" sz="1400" b="1"/>
              <a:t>ITALIAN PROGRAMME</a:t>
            </a:r>
            <a:endParaRPr lang="en-US" sz="1400" b="1" dirty="0"/>
          </a:p>
        </p:txBody>
      </p:sp>
      <p:sp>
        <p:nvSpPr>
          <p:cNvPr id="2" name="Title 1"/>
          <p:cNvSpPr>
            <a:spLocks noGrp="1"/>
          </p:cNvSpPr>
          <p:nvPr>
            <p:ph type="ctrTitle"/>
          </p:nvPr>
        </p:nvSpPr>
        <p:spPr>
          <a:xfrm>
            <a:off x="6999318" y="1736229"/>
            <a:ext cx="5092958" cy="3693319"/>
          </a:xfrm>
          <a:solidFill>
            <a:srgbClr val="FFFFFF">
              <a:alpha val="69804"/>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nchorCtr="0">
            <a:spAutoFit/>
          </a:bodyPr>
          <a:lstStyle/>
          <a:p>
            <a:pPr lvl="0">
              <a:lnSpc>
                <a:spcPct val="100000"/>
              </a:lnSpc>
              <a:spcBef>
                <a:spcPts val="600"/>
              </a:spcBef>
            </a:pPr>
            <a:br>
              <a:rPr lang="en-GB" sz="2000" b="1"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NEAR PEERS </a:t>
            </a:r>
            <a:r>
              <a:rPr lang="en-GB" sz="2000" dirty="0">
                <a:solidFill>
                  <a:prstClr val="black"/>
                </a:solidFill>
                <a:latin typeface="Arial" panose="020B0604020202020204" pitchFamily="34" charset="0"/>
                <a:ea typeface="+mn-ea"/>
                <a:cs typeface="Arial" panose="020B0604020202020204" pitchFamily="34" charset="0"/>
              </a:rPr>
              <a:t> </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For Sixth Form students</a:t>
            </a:r>
            <a:br>
              <a:rPr lang="en-GB" sz="2000" dirty="0">
                <a:solidFill>
                  <a:prstClr val="black"/>
                </a:solidFill>
                <a:latin typeface="Arial" panose="020B0604020202020204" pitchFamily="34" charset="0"/>
                <a:ea typeface="+mn-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TASTER DAYS FOR SCHOOLS</a:t>
            </a:r>
            <a:r>
              <a:rPr lang="en-GB" sz="2000" dirty="0">
                <a:solidFill>
                  <a:prstClr val="black"/>
                </a:solidFill>
                <a:latin typeface="Arial" panose="020B0604020202020204" pitchFamily="34" charset="0"/>
                <a:ea typeface="+mn-ea"/>
                <a:cs typeface="Arial" panose="020B0604020202020204" pitchFamily="34" charset="0"/>
              </a:rPr>
              <a:t> </a:t>
            </a:r>
            <a:br>
              <a:rPr lang="en-GB" sz="2000" dirty="0">
                <a:solidFill>
                  <a:prstClr val="black"/>
                </a:solidFill>
                <a:latin typeface="Arial" panose="020B0604020202020204" pitchFamily="34" charset="0"/>
                <a:ea typeface="+mn-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Y12 LANGUAGES AND CULTURES RESIDENTIAL SUMMER SCHOOL</a:t>
            </a:r>
            <a:r>
              <a:rPr lang="en-GB" sz="2000" dirty="0">
                <a:solidFill>
                  <a:prstClr val="black"/>
                </a:solidFill>
                <a:latin typeface="Arial" panose="020B0604020202020204" pitchFamily="34" charset="0"/>
                <a:ea typeface="+mn-ea"/>
                <a:cs typeface="Arial" panose="020B0604020202020204" pitchFamily="34" charset="0"/>
              </a:rPr>
              <a:t> </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For Year 1</a:t>
            </a:r>
            <a:r>
              <a:rPr lang="en-GB" sz="1800" dirty="0">
                <a:solidFill>
                  <a:prstClr val="black"/>
                </a:solidFill>
                <a:latin typeface="Arial" panose="020B0604020202020204" pitchFamily="34" charset="0"/>
                <a:ea typeface="+mn-ea"/>
                <a:cs typeface="Arial" panose="020B0604020202020204" pitchFamily="34" charset="0"/>
              </a:rPr>
              <a:t>2 state school students</a:t>
            </a:r>
            <a:br>
              <a:rPr lang="en-GB" sz="1800" dirty="0">
                <a:solidFill>
                  <a:prstClr val="black"/>
                </a:solidFill>
                <a:latin typeface="Arial" panose="020B0604020202020204" pitchFamily="34" charset="0"/>
                <a:ea typeface="+mn-ea"/>
                <a:cs typeface="Arial" panose="020B0604020202020204" pitchFamily="34" charset="0"/>
              </a:rPr>
            </a:br>
            <a:br>
              <a:rPr lang="en-GB" sz="1800" dirty="0">
                <a:solidFill>
                  <a:prstClr val="black"/>
                </a:solidFill>
                <a:latin typeface="Arial" panose="020B0604020202020204" pitchFamily="34" charset="0"/>
                <a:ea typeface="+mn-ea"/>
                <a:cs typeface="Arial" panose="020B0604020202020204" pitchFamily="34" charset="0"/>
              </a:rPr>
            </a:br>
            <a:r>
              <a:rPr lang="en-GB" sz="1800" b="1" dirty="0">
                <a:solidFill>
                  <a:prstClr val="black"/>
                </a:solidFill>
                <a:latin typeface="Arial" panose="020B0604020202020204" pitchFamily="34" charset="0"/>
                <a:ea typeface="+mn-ea"/>
                <a:cs typeface="Arial" panose="020B0604020202020204" pitchFamily="34" charset="0"/>
              </a:rPr>
              <a:t>FREE ONLINE RESOURCES</a:t>
            </a:r>
            <a:br>
              <a:rPr lang="en-GB" sz="1800" b="1" dirty="0">
                <a:solidFill>
                  <a:prstClr val="black"/>
                </a:solidFill>
                <a:latin typeface="Arial" panose="020B0604020202020204" pitchFamily="34" charset="0"/>
                <a:ea typeface="+mn-ea"/>
                <a:cs typeface="Arial" panose="020B0604020202020204" pitchFamily="34" charset="0"/>
              </a:rPr>
            </a:br>
            <a:endParaRPr lang="en-GB" sz="1800" dirty="0">
              <a:solidFill>
                <a:prstClr val="black"/>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712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428"/>
            <a:ext cx="12192000" cy="6858428"/>
          </a:xfrm>
          <a:prstGeom prst="rect">
            <a:avLst/>
          </a:prstGeom>
        </p:spPr>
      </p:pic>
      <p:sp>
        <p:nvSpPr>
          <p:cNvPr id="2" name="Title 1"/>
          <p:cNvSpPr>
            <a:spLocks noGrp="1"/>
          </p:cNvSpPr>
          <p:nvPr>
            <p:ph type="ctrTitle"/>
          </p:nvPr>
        </p:nvSpPr>
        <p:spPr>
          <a:xfrm>
            <a:off x="7007631" y="2167116"/>
            <a:ext cx="5092958" cy="3447098"/>
          </a:xfrm>
          <a:solidFill>
            <a:srgbClr val="FFFFFF">
              <a:alpha val="69804"/>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nchorCtr="0">
            <a:spAutoFit/>
          </a:bodyPr>
          <a:lstStyle/>
          <a:p>
            <a:pPr lvl="0">
              <a:lnSpc>
                <a:spcPct val="100000"/>
              </a:lnSpc>
              <a:spcBef>
                <a:spcPts val="600"/>
              </a:spcBef>
            </a:pPr>
            <a:br>
              <a:rPr lang="en-GB" sz="2000" b="1"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ITALIAN PROGRAMME</a:t>
            </a:r>
            <a:br>
              <a:rPr lang="en-GB" sz="2000" b="1"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 Taught and learnt at UCL since 1828.</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Average intake per academic year:</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~60 students (single honours and combined degrees)</a:t>
            </a:r>
            <a:br>
              <a:rPr lang="en-GB" sz="2000" b="1" dirty="0">
                <a:solidFill>
                  <a:prstClr val="black"/>
                </a:solidFill>
                <a:latin typeface="Arial" panose="020B0604020202020204" pitchFamily="34" charset="0"/>
                <a:ea typeface="+mn-ea"/>
                <a:cs typeface="Arial" panose="020B0604020202020204" pitchFamily="34" charset="0"/>
              </a:rPr>
            </a:br>
            <a:br>
              <a:rPr lang="en-GB" sz="2000" b="1"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Workshops aimed at Italian teachers</a:t>
            </a:r>
            <a:br>
              <a:rPr lang="en-GB" sz="2000" dirty="0">
                <a:solidFill>
                  <a:prstClr val="black"/>
                </a:solidFill>
                <a:latin typeface="Arial" panose="020B0604020202020204" pitchFamily="34" charset="0"/>
                <a:ea typeface="+mn-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Visiting speakers in schools</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a:t>
            </a:r>
            <a:endParaRPr lang="en-GB" sz="1800" dirty="0">
              <a:solidFill>
                <a:prstClr val="black"/>
              </a:solidFill>
              <a:latin typeface="Arial" panose="020B0604020202020204" pitchFamily="34" charset="0"/>
              <a:ea typeface="+mn-ea"/>
              <a:cs typeface="Arial" panose="020B0604020202020204" pitchFamily="34" charset="0"/>
            </a:endParaRPr>
          </a:p>
        </p:txBody>
      </p:sp>
      <p:sp>
        <p:nvSpPr>
          <p:cNvPr id="12" name="Text Placeholder 6"/>
          <p:cNvSpPr txBox="1">
            <a:spLocks/>
          </p:cNvSpPr>
          <p:nvPr/>
        </p:nvSpPr>
        <p:spPr>
          <a:xfrm>
            <a:off x="287998" y="28800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a:t>SELCS – School of European Languages, Culture and Society</a:t>
            </a:r>
          </a:p>
          <a:p>
            <a:pPr algn="l"/>
            <a:endParaRPr lang="en-US" sz="1400" b="1"/>
          </a:p>
          <a:p>
            <a:pPr algn="l"/>
            <a:r>
              <a:rPr lang="en-US" sz="1400" b="1"/>
              <a:t>ITALIAN PROGRAMME</a:t>
            </a:r>
            <a:endParaRPr lang="en-US" sz="1400" b="1" dirty="0"/>
          </a:p>
        </p:txBody>
      </p:sp>
    </p:spTree>
    <p:extLst>
      <p:ext uri="{BB962C8B-B14F-4D97-AF65-F5344CB8AC3E}">
        <p14:creationId xmlns:p14="http://schemas.microsoft.com/office/powerpoint/2010/main" val="351005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288428"/>
            <a:ext cx="12192000" cy="7146428"/>
          </a:xfrm>
          <a:prstGeom prst="rect">
            <a:avLst/>
          </a:prstGeom>
        </p:spPr>
      </p:pic>
      <p:sp>
        <p:nvSpPr>
          <p:cNvPr id="2" name="Title 1"/>
          <p:cNvSpPr>
            <a:spLocks noGrp="1"/>
          </p:cNvSpPr>
          <p:nvPr>
            <p:ph type="ctrTitle"/>
          </p:nvPr>
        </p:nvSpPr>
        <p:spPr>
          <a:xfrm>
            <a:off x="185650" y="1008162"/>
            <a:ext cx="11820700" cy="5729774"/>
          </a:xfrm>
          <a:solidFill>
            <a:srgbClr val="FFFFFF">
              <a:alpha val="78039"/>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nchorCtr="0">
            <a:spAutoFit/>
          </a:bodyPr>
          <a:lstStyle/>
          <a:p>
            <a:pPr lvl="0" algn="l">
              <a:lnSpc>
                <a:spcPts val="2600"/>
              </a:lnSpc>
              <a:spcBef>
                <a:spcPts val="0"/>
              </a:spcBef>
            </a:pPr>
            <a:r>
              <a:rPr lang="en-GB" sz="1800" b="1" dirty="0">
                <a:solidFill>
                  <a:prstClr val="black"/>
                </a:solidFill>
                <a:latin typeface="Arial" panose="020B0604020202020204" pitchFamily="34" charset="0"/>
                <a:ea typeface="+mn-ea"/>
                <a:cs typeface="Arial" panose="020B0604020202020204" pitchFamily="34" charset="0"/>
              </a:rPr>
              <a:t>Teacher Training Workshops</a:t>
            </a:r>
            <a:br>
              <a:rPr lang="en-GB" sz="800" b="1" dirty="0">
                <a:solidFill>
                  <a:prstClr val="black"/>
                </a:solidFill>
                <a:latin typeface="Arial" panose="020B0604020202020204" pitchFamily="34" charset="0"/>
                <a:ea typeface="+mn-ea"/>
                <a:cs typeface="Arial" panose="020B0604020202020204" pitchFamily="34" charset="0"/>
              </a:rPr>
            </a:br>
            <a:r>
              <a:rPr lang="en-GB" sz="1800" dirty="0">
                <a:solidFill>
                  <a:prstClr val="black"/>
                </a:solidFill>
                <a:latin typeface="Arial" panose="020B0604020202020204" pitchFamily="34" charset="0"/>
                <a:ea typeface="+mn-ea"/>
                <a:cs typeface="Arial" panose="020B0604020202020204" pitchFamily="34" charset="0"/>
              </a:rPr>
              <a:t>Maria Cristina </a:t>
            </a:r>
            <a:r>
              <a:rPr lang="en-GB" sz="1800" dirty="0" err="1">
                <a:solidFill>
                  <a:prstClr val="black"/>
                </a:solidFill>
                <a:latin typeface="Arial" panose="020B0604020202020204" pitchFamily="34" charset="0"/>
                <a:ea typeface="+mn-ea"/>
                <a:cs typeface="Arial" panose="020B0604020202020204" pitchFamily="34" charset="0"/>
              </a:rPr>
              <a:t>Tulisso</a:t>
            </a:r>
            <a:r>
              <a:rPr lang="en-GB" sz="1800" dirty="0">
                <a:solidFill>
                  <a:prstClr val="black"/>
                </a:solidFill>
                <a:latin typeface="Arial" panose="020B0604020202020204" pitchFamily="34" charset="0"/>
                <a:ea typeface="+mn-ea"/>
                <a:cs typeface="Arial" panose="020B0604020202020204" pitchFamily="34" charset="0"/>
              </a:rPr>
              <a:t> (Copenhagen): </a:t>
            </a:r>
            <a:r>
              <a:rPr lang="en-GB" sz="1800" i="1" dirty="0">
                <a:solidFill>
                  <a:prstClr val="black"/>
                </a:solidFill>
                <a:latin typeface="Arial" panose="020B0604020202020204" pitchFamily="34" charset="0"/>
                <a:ea typeface="+mn-ea"/>
                <a:cs typeface="Arial" panose="020B0604020202020204" pitchFamily="34" charset="0"/>
              </a:rPr>
              <a:t>Italiano con il cinema.</a:t>
            </a:r>
            <a:br>
              <a:rPr lang="en-GB" sz="1800" i="1" dirty="0">
                <a:solidFill>
                  <a:prstClr val="black"/>
                </a:solidFill>
                <a:latin typeface="Arial" panose="020B0604020202020204" pitchFamily="34" charset="0"/>
                <a:ea typeface="+mn-ea"/>
                <a:cs typeface="Arial" panose="020B0604020202020204" pitchFamily="34" charset="0"/>
              </a:rPr>
            </a:br>
            <a:r>
              <a:rPr lang="en-GB" sz="1800" dirty="0" err="1">
                <a:solidFill>
                  <a:prstClr val="black"/>
                </a:solidFill>
                <a:latin typeface="Arial" panose="020B0604020202020204" pitchFamily="34" charset="0"/>
                <a:ea typeface="+mn-ea"/>
                <a:cs typeface="Arial" panose="020B0604020202020204" pitchFamily="34" charset="0"/>
              </a:rPr>
              <a:t>Edoardo</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Menegazzo</a:t>
            </a:r>
            <a:r>
              <a:rPr lang="en-GB" sz="1800" dirty="0">
                <a:solidFill>
                  <a:prstClr val="black"/>
                </a:solidFill>
                <a:latin typeface="Arial" panose="020B0604020202020204" pitchFamily="34" charset="0"/>
                <a:ea typeface="+mn-ea"/>
                <a:cs typeface="Arial" panose="020B0604020202020204" pitchFamily="34" charset="0"/>
              </a:rPr>
              <a:t> (Ca’ Foscari): </a:t>
            </a:r>
            <a:r>
              <a:rPr lang="en-GB" sz="1800" i="1" dirty="0">
                <a:solidFill>
                  <a:prstClr val="black"/>
                </a:solidFill>
                <a:latin typeface="Arial" panose="020B0604020202020204" pitchFamily="34" charset="0"/>
                <a:ea typeface="+mn-ea"/>
                <a:cs typeface="Arial" panose="020B0604020202020204" pitchFamily="34" charset="0"/>
              </a:rPr>
              <a:t>La 'Flipped Classroom' nella </a:t>
            </a:r>
            <a:r>
              <a:rPr lang="en-GB" sz="1800" i="1" dirty="0" err="1">
                <a:solidFill>
                  <a:prstClr val="black"/>
                </a:solidFill>
                <a:latin typeface="Arial" panose="020B0604020202020204" pitchFamily="34" charset="0"/>
                <a:ea typeface="+mn-ea"/>
                <a:cs typeface="Arial" panose="020B0604020202020204" pitchFamily="34" charset="0"/>
              </a:rPr>
              <a:t>didattica</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dell’italiano</a:t>
            </a:r>
            <a:r>
              <a:rPr lang="en-GB" sz="1800" i="1" dirty="0">
                <a:solidFill>
                  <a:prstClr val="black"/>
                </a:solidFill>
                <a:latin typeface="Arial" panose="020B0604020202020204" pitchFamily="34" charset="0"/>
                <a:ea typeface="+mn-ea"/>
                <a:cs typeface="Arial" panose="020B0604020202020204" pitchFamily="34" charset="0"/>
              </a:rPr>
              <a:t> e </a:t>
            </a:r>
            <a:r>
              <a:rPr lang="en-GB" sz="1800" i="1" dirty="0" err="1">
                <a:solidFill>
                  <a:prstClr val="black"/>
                </a:solidFill>
                <a:latin typeface="Arial" panose="020B0604020202020204" pitchFamily="34" charset="0"/>
                <a:ea typeface="+mn-ea"/>
                <a:cs typeface="Arial" panose="020B0604020202020204" pitchFamily="34" charset="0"/>
              </a:rPr>
              <a:t>l’utilizzo</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delle</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nuove</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tecnologie</a:t>
            </a:r>
            <a:r>
              <a:rPr lang="en-GB" sz="1800" i="1" dirty="0">
                <a:solidFill>
                  <a:prstClr val="black"/>
                </a:solidFill>
                <a:latin typeface="Arial" panose="020B0604020202020204" pitchFamily="34" charset="0"/>
                <a:ea typeface="+mn-ea"/>
                <a:cs typeface="Arial" panose="020B0604020202020204" pitchFamily="34" charset="0"/>
              </a:rPr>
              <a:t>.</a:t>
            </a:r>
            <a:br>
              <a:rPr lang="en-GB" sz="1800" i="1" dirty="0">
                <a:solidFill>
                  <a:prstClr val="black"/>
                </a:solidFill>
                <a:latin typeface="Arial" panose="020B0604020202020204" pitchFamily="34" charset="0"/>
                <a:ea typeface="+mn-ea"/>
                <a:cs typeface="Arial" panose="020B0604020202020204" pitchFamily="34" charset="0"/>
              </a:rPr>
            </a:br>
            <a:r>
              <a:rPr lang="en-GB" sz="1800" dirty="0" err="1">
                <a:solidFill>
                  <a:prstClr val="black"/>
                </a:solidFill>
                <a:latin typeface="Arial" panose="020B0604020202020204" pitchFamily="34" charset="0"/>
                <a:ea typeface="+mn-ea"/>
                <a:cs typeface="Arial" panose="020B0604020202020204" pitchFamily="34" charset="0"/>
              </a:rPr>
              <a:t>Sibylle</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Nalezinski</a:t>
            </a:r>
            <a:r>
              <a:rPr lang="en-GB" sz="1800" dirty="0">
                <a:solidFill>
                  <a:prstClr val="black"/>
                </a:solidFill>
                <a:latin typeface="Arial" panose="020B0604020202020204" pitchFamily="34" charset="0"/>
                <a:ea typeface="+mn-ea"/>
                <a:cs typeface="Arial" panose="020B0604020202020204" pitchFamily="34" charset="0"/>
              </a:rPr>
              <a:t> (UCL): Cultivating in the </a:t>
            </a:r>
            <a:r>
              <a:rPr lang="en-GB" sz="1800" i="1" dirty="0">
                <a:solidFill>
                  <a:prstClr val="black"/>
                </a:solidFill>
                <a:latin typeface="Arial" panose="020B0604020202020204" pitchFamily="34" charset="0"/>
                <a:ea typeface="+mn-ea"/>
                <a:cs typeface="Arial" panose="020B0604020202020204" pitchFamily="34" charset="0"/>
              </a:rPr>
              <a:t>jungle. Harnessing technology for language teaching and learning.</a:t>
            </a:r>
            <a:br>
              <a:rPr lang="en-GB" sz="1800" i="1" dirty="0">
                <a:solidFill>
                  <a:prstClr val="black"/>
                </a:solidFill>
                <a:latin typeface="Arial" panose="020B0604020202020204" pitchFamily="34" charset="0"/>
                <a:ea typeface="+mn-ea"/>
                <a:cs typeface="Arial" panose="020B0604020202020204" pitchFamily="34" charset="0"/>
              </a:rPr>
            </a:br>
            <a:r>
              <a:rPr lang="en-GB" sz="1800" dirty="0">
                <a:solidFill>
                  <a:prstClr val="black"/>
                </a:solidFill>
                <a:latin typeface="Arial" panose="020B0604020202020204" pitchFamily="34" charset="0"/>
                <a:ea typeface="+mn-ea"/>
                <a:cs typeface="Arial" panose="020B0604020202020204" pitchFamily="34" charset="0"/>
              </a:rPr>
              <a:t>Gloria </a:t>
            </a:r>
            <a:r>
              <a:rPr lang="en-GB" sz="1800" dirty="0" err="1">
                <a:solidFill>
                  <a:prstClr val="black"/>
                </a:solidFill>
                <a:latin typeface="Arial" panose="020B0604020202020204" pitchFamily="34" charset="0"/>
                <a:ea typeface="+mn-ea"/>
                <a:cs typeface="Arial" panose="020B0604020202020204" pitchFamily="34" charset="0"/>
              </a:rPr>
              <a:t>Visintini</a:t>
            </a:r>
            <a:r>
              <a:rPr lang="en-GB" sz="1800" dirty="0">
                <a:solidFill>
                  <a:prstClr val="black"/>
                </a:solidFill>
                <a:latin typeface="Arial" panose="020B0604020202020204" pitchFamily="34" charset="0"/>
                <a:ea typeface="+mn-ea"/>
                <a:cs typeface="Arial" panose="020B0604020202020204" pitchFamily="34" charset="0"/>
              </a:rPr>
              <a:t> (Reading): </a:t>
            </a:r>
            <a:r>
              <a:rPr lang="en-GB" sz="1800" i="1" dirty="0">
                <a:solidFill>
                  <a:prstClr val="black"/>
                </a:solidFill>
                <a:latin typeface="Arial" panose="020B0604020202020204" pitchFamily="34" charset="0"/>
                <a:ea typeface="+mn-ea"/>
                <a:cs typeface="Arial" panose="020B0604020202020204" pitchFamily="34" charset="0"/>
              </a:rPr>
              <a:t>Language and culture MOOC.</a:t>
            </a:r>
            <a:br>
              <a:rPr lang="en-GB" sz="1800" i="1" dirty="0">
                <a:solidFill>
                  <a:prstClr val="black"/>
                </a:solidFill>
                <a:latin typeface="Arial" panose="020B0604020202020204" pitchFamily="34" charset="0"/>
                <a:ea typeface="+mn-ea"/>
                <a:cs typeface="Arial" panose="020B0604020202020204" pitchFamily="34" charset="0"/>
              </a:rPr>
            </a:br>
            <a:r>
              <a:rPr lang="en-GB" sz="1800" dirty="0">
                <a:solidFill>
                  <a:prstClr val="black"/>
                </a:solidFill>
                <a:latin typeface="Arial" panose="020B0604020202020204" pitchFamily="34" charset="0"/>
                <a:ea typeface="+mn-ea"/>
                <a:cs typeface="Arial" panose="020B0604020202020204" pitchFamily="34" charset="0"/>
              </a:rPr>
              <a:t>Maria </a:t>
            </a:r>
            <a:r>
              <a:rPr lang="en-GB" sz="1800" dirty="0" err="1">
                <a:solidFill>
                  <a:prstClr val="black"/>
                </a:solidFill>
                <a:latin typeface="Arial" panose="020B0604020202020204" pitchFamily="34" charset="0"/>
                <a:ea typeface="+mn-ea"/>
                <a:cs typeface="Arial" panose="020B0604020202020204" pitchFamily="34" charset="0"/>
              </a:rPr>
              <a:t>Bonaria</a:t>
            </a:r>
            <a:r>
              <a:rPr lang="en-GB" sz="1800" dirty="0">
                <a:solidFill>
                  <a:prstClr val="black"/>
                </a:solidFill>
                <a:latin typeface="Arial" panose="020B0604020202020204" pitchFamily="34" charset="0"/>
                <a:ea typeface="+mn-ea"/>
                <a:cs typeface="Arial" panose="020B0604020202020204" pitchFamily="34" charset="0"/>
              </a:rPr>
              <a:t> Urban (Amsterdam): </a:t>
            </a:r>
            <a:r>
              <a:rPr lang="en-GB" sz="1800" i="1" dirty="0">
                <a:solidFill>
                  <a:prstClr val="black"/>
                </a:solidFill>
                <a:latin typeface="Arial" panose="020B0604020202020204" pitchFamily="34" charset="0"/>
                <a:ea typeface="+mn-ea"/>
                <a:cs typeface="Arial" panose="020B0604020202020204" pitchFamily="34" charset="0"/>
              </a:rPr>
              <a:t>Le </a:t>
            </a:r>
            <a:r>
              <a:rPr lang="en-GB" sz="1800" i="1" dirty="0" err="1">
                <a:solidFill>
                  <a:prstClr val="black"/>
                </a:solidFill>
                <a:latin typeface="Arial" panose="020B0604020202020204" pitchFamily="34" charset="0"/>
                <a:ea typeface="+mn-ea"/>
                <a:cs typeface="Arial" panose="020B0604020202020204" pitchFamily="34" charset="0"/>
              </a:rPr>
              <a:t>citt</a:t>
            </a:r>
            <a:r>
              <a:rPr lang="it-IT" sz="1800" i="1" dirty="0">
                <a:solidFill>
                  <a:prstClr val="black"/>
                </a:solidFill>
                <a:latin typeface="Arial" panose="020B0604020202020204" pitchFamily="34" charset="0"/>
                <a:ea typeface="+mn-ea"/>
                <a:cs typeface="Arial" panose="020B0604020202020204" pitchFamily="34" charset="0"/>
              </a:rPr>
              <a:t>à</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italiane</a:t>
            </a:r>
            <a:r>
              <a:rPr lang="en-GB" sz="1800" i="1" dirty="0">
                <a:solidFill>
                  <a:prstClr val="black"/>
                </a:solidFill>
                <a:latin typeface="Arial" panose="020B0604020202020204" pitchFamily="34" charset="0"/>
                <a:ea typeface="+mn-ea"/>
                <a:cs typeface="Arial" panose="020B0604020202020204" pitchFamily="34" charset="0"/>
              </a:rPr>
              <a:t> a </a:t>
            </a:r>
            <a:r>
              <a:rPr lang="en-GB" sz="1800" i="1" dirty="0" err="1">
                <a:solidFill>
                  <a:prstClr val="black"/>
                </a:solidFill>
                <a:latin typeface="Arial" panose="020B0604020202020204" pitchFamily="34" charset="0"/>
                <a:ea typeface="+mn-ea"/>
                <a:cs typeface="Arial" panose="020B0604020202020204" pitchFamily="34" charset="0"/>
              </a:rPr>
              <a:t>lezione</a:t>
            </a:r>
            <a:r>
              <a:rPr lang="en-GB" sz="1800" i="1" dirty="0">
                <a:solidFill>
                  <a:prstClr val="black"/>
                </a:solidFill>
                <a:latin typeface="Arial" panose="020B0604020202020204" pitchFamily="34" charset="0"/>
                <a:ea typeface="+mn-ea"/>
                <a:cs typeface="Arial" panose="020B0604020202020204" pitchFamily="34" charset="0"/>
              </a:rPr>
              <a:t>.</a:t>
            </a:r>
            <a:br>
              <a:rPr lang="en-GB" sz="1800" dirty="0">
                <a:solidFill>
                  <a:prstClr val="black"/>
                </a:solidFill>
                <a:latin typeface="Arial" panose="020B0604020202020204" pitchFamily="34" charset="0"/>
                <a:ea typeface="+mn-ea"/>
                <a:cs typeface="Arial" panose="020B0604020202020204" pitchFamily="34" charset="0"/>
              </a:rPr>
            </a:br>
            <a:r>
              <a:rPr lang="en-GB" sz="1800" dirty="0" err="1">
                <a:solidFill>
                  <a:prstClr val="black"/>
                </a:solidFill>
                <a:latin typeface="Arial" panose="020B0604020202020204" pitchFamily="34" charset="0"/>
                <a:ea typeface="+mn-ea"/>
                <a:cs typeface="Arial" panose="020B0604020202020204" pitchFamily="34" charset="0"/>
              </a:rPr>
              <a:t>Sibylle</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Nalezinski</a:t>
            </a:r>
            <a:r>
              <a:rPr lang="en-GB" sz="1800" dirty="0">
                <a:solidFill>
                  <a:prstClr val="black"/>
                </a:solidFill>
                <a:latin typeface="Arial" panose="020B0604020202020204" pitchFamily="34" charset="0"/>
                <a:ea typeface="+mn-ea"/>
                <a:cs typeface="Arial" panose="020B0604020202020204" pitchFamily="34" charset="0"/>
              </a:rPr>
              <a:t> (UCL): </a:t>
            </a:r>
            <a:r>
              <a:rPr lang="en-GB" sz="1800" i="1" dirty="0">
                <a:solidFill>
                  <a:prstClr val="black"/>
                </a:solidFill>
                <a:latin typeface="Arial" panose="020B0604020202020204" pitchFamily="34" charset="0"/>
                <a:ea typeface="+mn-ea"/>
                <a:cs typeface="Arial" panose="020B0604020202020204" pitchFamily="34" charset="0"/>
              </a:rPr>
              <a:t>Digitally enhanced Easy Readers as course revision.</a:t>
            </a:r>
            <a:br>
              <a:rPr lang="en-GB" sz="1800" i="1" dirty="0">
                <a:solidFill>
                  <a:prstClr val="black"/>
                </a:solidFill>
                <a:latin typeface="Arial" panose="020B0604020202020204" pitchFamily="34" charset="0"/>
                <a:ea typeface="+mn-ea"/>
                <a:cs typeface="Arial" panose="020B0604020202020204" pitchFamily="34" charset="0"/>
              </a:rPr>
            </a:br>
            <a:r>
              <a:rPr lang="en-GB" sz="1800" dirty="0">
                <a:solidFill>
                  <a:prstClr val="black"/>
                </a:solidFill>
                <a:latin typeface="Arial" panose="020B0604020202020204" pitchFamily="34" charset="0"/>
                <a:ea typeface="+mn-ea"/>
                <a:cs typeface="Arial" panose="020B0604020202020204" pitchFamily="34" charset="0"/>
              </a:rPr>
              <a:t>Marco </a:t>
            </a:r>
            <a:r>
              <a:rPr lang="en-GB" sz="1800" dirty="0" err="1">
                <a:solidFill>
                  <a:prstClr val="black"/>
                </a:solidFill>
                <a:latin typeface="Arial" panose="020B0604020202020204" pitchFamily="34" charset="0"/>
                <a:ea typeface="+mn-ea"/>
                <a:cs typeface="Arial" panose="020B0604020202020204" pitchFamily="34" charset="0"/>
              </a:rPr>
              <a:t>Mezzadri</a:t>
            </a:r>
            <a:r>
              <a:rPr lang="en-GB" sz="1800" dirty="0">
                <a:solidFill>
                  <a:prstClr val="black"/>
                </a:solidFill>
                <a:latin typeface="Arial" panose="020B0604020202020204" pitchFamily="34" charset="0"/>
                <a:ea typeface="+mn-ea"/>
                <a:cs typeface="Arial" panose="020B0604020202020204" pitchFamily="34" charset="0"/>
              </a:rPr>
              <a:t> (Parma): </a:t>
            </a:r>
            <a:r>
              <a:rPr lang="en-GB" sz="1800" i="1" dirty="0">
                <a:solidFill>
                  <a:prstClr val="black"/>
                </a:solidFill>
                <a:latin typeface="Arial" panose="020B0604020202020204" pitchFamily="34" charset="0"/>
                <a:ea typeface="+mn-ea"/>
                <a:cs typeface="Arial" panose="020B0604020202020204" pitchFamily="34" charset="0"/>
              </a:rPr>
              <a:t>Grammatica e </a:t>
            </a:r>
            <a:r>
              <a:rPr lang="en-GB" sz="1800" i="1" dirty="0" err="1">
                <a:solidFill>
                  <a:prstClr val="black"/>
                </a:solidFill>
                <a:latin typeface="Arial" panose="020B0604020202020204" pitchFamily="34" charset="0"/>
                <a:ea typeface="+mn-ea"/>
                <a:cs typeface="Arial" panose="020B0604020202020204" pitchFamily="34" charset="0"/>
              </a:rPr>
              <a:t>tecnologie</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questo</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matrimonio</a:t>
            </a:r>
            <a:r>
              <a:rPr lang="en-GB" sz="1800" i="1" dirty="0">
                <a:solidFill>
                  <a:prstClr val="black"/>
                </a:solidFill>
                <a:latin typeface="Arial" panose="020B0604020202020204" pitchFamily="34" charset="0"/>
                <a:ea typeface="+mn-ea"/>
                <a:cs typeface="Arial" panose="020B0604020202020204" pitchFamily="34" charset="0"/>
              </a:rPr>
              <a:t> non s’ha da fare?</a:t>
            </a:r>
            <a:br>
              <a:rPr lang="en-GB" sz="1800" i="1" dirty="0">
                <a:solidFill>
                  <a:prstClr val="black"/>
                </a:solidFill>
                <a:latin typeface="Arial" panose="020B0604020202020204" pitchFamily="34" charset="0"/>
                <a:ea typeface="+mn-ea"/>
                <a:cs typeface="Arial" panose="020B0604020202020204" pitchFamily="34" charset="0"/>
              </a:rPr>
            </a:br>
            <a:r>
              <a:rPr lang="en-GB" sz="1800" dirty="0" err="1">
                <a:solidFill>
                  <a:prstClr val="black"/>
                </a:solidFill>
                <a:latin typeface="Arial" panose="020B0604020202020204" pitchFamily="34" charset="0"/>
                <a:ea typeface="+mn-ea"/>
                <a:cs typeface="Arial" panose="020B0604020202020204" pitchFamily="34" charset="0"/>
              </a:rPr>
              <a:t>Nicca</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Vignotto</a:t>
            </a:r>
            <a:r>
              <a:rPr lang="en-GB" sz="1800" dirty="0">
                <a:solidFill>
                  <a:prstClr val="black"/>
                </a:solidFill>
                <a:latin typeface="Arial" panose="020B0604020202020204" pitchFamily="34" charset="0"/>
                <a:ea typeface="+mn-ea"/>
                <a:cs typeface="Arial" panose="020B0604020202020204" pitchFamily="34" charset="0"/>
              </a:rPr>
              <a:t> (Amsterdam): </a:t>
            </a:r>
            <a:r>
              <a:rPr lang="en-GB" sz="1800" i="1" dirty="0" err="1">
                <a:solidFill>
                  <a:prstClr val="black"/>
                </a:solidFill>
                <a:latin typeface="Arial" panose="020B0604020202020204" pitchFamily="34" charset="0"/>
                <a:ea typeface="+mn-ea"/>
                <a:cs typeface="Arial" panose="020B0604020202020204" pitchFamily="34" charset="0"/>
              </a:rPr>
              <a:t>Tecniche</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teatrali</a:t>
            </a:r>
            <a:r>
              <a:rPr lang="en-GB" sz="1800" i="1" dirty="0">
                <a:solidFill>
                  <a:prstClr val="black"/>
                </a:solidFill>
                <a:latin typeface="Arial" panose="020B0604020202020204" pitchFamily="34" charset="0"/>
                <a:ea typeface="+mn-ea"/>
                <a:cs typeface="Arial" panose="020B0604020202020204" pitchFamily="34" charset="0"/>
              </a:rPr>
              <a:t> in </a:t>
            </a:r>
            <a:r>
              <a:rPr lang="en-GB" sz="1800" i="1" dirty="0" err="1">
                <a:solidFill>
                  <a:prstClr val="black"/>
                </a:solidFill>
                <a:latin typeface="Arial" panose="020B0604020202020204" pitchFamily="34" charset="0"/>
                <a:ea typeface="+mn-ea"/>
                <a:cs typeface="Arial" panose="020B0604020202020204" pitchFamily="34" charset="0"/>
              </a:rPr>
              <a:t>classe</a:t>
            </a:r>
            <a:r>
              <a:rPr lang="en-GB" sz="1800" i="1" dirty="0">
                <a:solidFill>
                  <a:prstClr val="black"/>
                </a:solidFill>
                <a:latin typeface="Arial" panose="020B0604020202020204" pitchFamily="34" charset="0"/>
                <a:ea typeface="+mn-ea"/>
                <a:cs typeface="Arial" panose="020B0604020202020204" pitchFamily="34" charset="0"/>
              </a:rPr>
              <a:t>: il "Process Drama", </a:t>
            </a:r>
            <a:r>
              <a:rPr lang="en-GB" sz="1800" i="1" dirty="0" err="1">
                <a:solidFill>
                  <a:prstClr val="black"/>
                </a:solidFill>
                <a:latin typeface="Arial" panose="020B0604020202020204" pitchFamily="34" charset="0"/>
                <a:ea typeface="+mn-ea"/>
                <a:cs typeface="Arial" panose="020B0604020202020204" pitchFamily="34" charset="0"/>
              </a:rPr>
              <a:t>coinvolgimento</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totale</a:t>
            </a:r>
            <a:r>
              <a:rPr lang="en-GB" sz="1800" i="1" dirty="0">
                <a:solidFill>
                  <a:prstClr val="black"/>
                </a:solidFill>
                <a:latin typeface="Arial" panose="020B0604020202020204" pitchFamily="34" charset="0"/>
                <a:ea typeface="+mn-ea"/>
                <a:cs typeface="Arial" panose="020B0604020202020204" pitchFamily="34" charset="0"/>
              </a:rPr>
              <a:t> per </a:t>
            </a:r>
            <a:r>
              <a:rPr lang="en-GB" sz="1800" i="1" dirty="0" err="1">
                <a:solidFill>
                  <a:prstClr val="black"/>
                </a:solidFill>
                <a:latin typeface="Arial" panose="020B0604020202020204" pitchFamily="34" charset="0"/>
                <a:ea typeface="+mn-ea"/>
                <a:cs typeface="Arial" panose="020B0604020202020204" pitchFamily="34" charset="0"/>
              </a:rPr>
              <a:t>studenti</a:t>
            </a:r>
            <a:r>
              <a:rPr lang="en-GB" sz="1800" i="1" dirty="0">
                <a:solidFill>
                  <a:prstClr val="black"/>
                </a:solidFill>
                <a:latin typeface="Arial" panose="020B0604020202020204" pitchFamily="34" charset="0"/>
                <a:ea typeface="+mn-ea"/>
                <a:cs typeface="Arial" panose="020B0604020202020204" pitchFamily="34" charset="0"/>
              </a:rPr>
              <a:t> e </a:t>
            </a:r>
            <a:r>
              <a:rPr lang="en-GB" sz="1800" i="1" dirty="0" err="1">
                <a:solidFill>
                  <a:prstClr val="black"/>
                </a:solidFill>
                <a:latin typeface="Arial" panose="020B0604020202020204" pitchFamily="34" charset="0"/>
                <a:ea typeface="+mn-ea"/>
                <a:cs typeface="Arial" panose="020B0604020202020204" pitchFamily="34" charset="0"/>
              </a:rPr>
              <a:t>insegnante</a:t>
            </a:r>
            <a:r>
              <a:rPr lang="en-GB" sz="1800" i="1" dirty="0">
                <a:solidFill>
                  <a:prstClr val="black"/>
                </a:solidFill>
                <a:latin typeface="Arial" panose="020B0604020202020204" pitchFamily="34" charset="0"/>
                <a:ea typeface="+mn-ea"/>
                <a:cs typeface="Arial" panose="020B0604020202020204" pitchFamily="34" charset="0"/>
              </a:rPr>
              <a:t>.</a:t>
            </a:r>
            <a:br>
              <a:rPr lang="en-GB" sz="1800" i="1" dirty="0">
                <a:solidFill>
                  <a:prstClr val="black"/>
                </a:solidFill>
                <a:latin typeface="Arial" panose="020B0604020202020204" pitchFamily="34" charset="0"/>
                <a:ea typeface="+mn-ea"/>
                <a:cs typeface="Arial" panose="020B0604020202020204" pitchFamily="34" charset="0"/>
              </a:rPr>
            </a:br>
            <a:r>
              <a:rPr lang="en-GB" sz="1800" dirty="0">
                <a:solidFill>
                  <a:prstClr val="black"/>
                </a:solidFill>
                <a:latin typeface="Arial" panose="020B0604020202020204" pitchFamily="34" charset="0"/>
                <a:ea typeface="+mn-ea"/>
                <a:cs typeface="Arial" panose="020B0604020202020204" pitchFamily="34" charset="0"/>
              </a:rPr>
              <a:t>Giulia </a:t>
            </a:r>
            <a:r>
              <a:rPr lang="en-GB" sz="1800" dirty="0" err="1">
                <a:solidFill>
                  <a:prstClr val="black"/>
                </a:solidFill>
                <a:latin typeface="Arial" panose="020B0604020202020204" pitchFamily="34" charset="0"/>
                <a:ea typeface="+mn-ea"/>
                <a:cs typeface="Arial" panose="020B0604020202020204" pitchFamily="34" charset="0"/>
              </a:rPr>
              <a:t>Bortolon</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Guidolin</a:t>
            </a:r>
            <a:r>
              <a:rPr lang="en-GB" sz="1800" dirty="0">
                <a:solidFill>
                  <a:prstClr val="black"/>
                </a:solidFill>
                <a:latin typeface="Arial" panose="020B0604020202020204" pitchFamily="34" charset="0"/>
                <a:ea typeface="+mn-ea"/>
                <a:cs typeface="Arial" panose="020B0604020202020204" pitchFamily="34" charset="0"/>
              </a:rPr>
              <a:t> (Ca’ Foscari, Venezia): </a:t>
            </a:r>
            <a:r>
              <a:rPr lang="en-GB" sz="1800" i="1" dirty="0" err="1">
                <a:solidFill>
                  <a:prstClr val="black"/>
                </a:solidFill>
                <a:latin typeface="Arial" panose="020B0604020202020204" pitchFamily="34" charset="0"/>
                <a:ea typeface="+mn-ea"/>
                <a:cs typeface="Arial" panose="020B0604020202020204" pitchFamily="34" charset="0"/>
              </a:rPr>
              <a:t>L’utilizzo</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della</a:t>
            </a:r>
            <a:r>
              <a:rPr lang="en-GB" sz="1800" i="1" dirty="0">
                <a:solidFill>
                  <a:prstClr val="black"/>
                </a:solidFill>
                <a:latin typeface="Arial" panose="020B0604020202020204" pitchFamily="34" charset="0"/>
                <a:ea typeface="+mn-ea"/>
                <a:cs typeface="Arial" panose="020B0604020202020204" pitchFamily="34" charset="0"/>
              </a:rPr>
              <a:t> canzone nella </a:t>
            </a:r>
            <a:r>
              <a:rPr lang="en-GB" sz="1800" i="1" dirty="0" err="1">
                <a:solidFill>
                  <a:prstClr val="black"/>
                </a:solidFill>
                <a:latin typeface="Arial" panose="020B0604020202020204" pitchFamily="34" charset="0"/>
                <a:ea typeface="+mn-ea"/>
                <a:cs typeface="Arial" panose="020B0604020202020204" pitchFamily="34" charset="0"/>
              </a:rPr>
              <a:t>didattica</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della</a:t>
            </a:r>
            <a:r>
              <a:rPr lang="en-GB" sz="1800" i="1" dirty="0">
                <a:solidFill>
                  <a:prstClr val="black"/>
                </a:solidFill>
                <a:latin typeface="Arial" panose="020B0604020202020204" pitchFamily="34" charset="0"/>
                <a:ea typeface="+mn-ea"/>
                <a:cs typeface="Arial" panose="020B0604020202020204" pitchFamily="34" charset="0"/>
              </a:rPr>
              <a:t> lingua e </a:t>
            </a:r>
            <a:r>
              <a:rPr lang="en-GB" sz="1800" i="1" dirty="0" err="1">
                <a:solidFill>
                  <a:prstClr val="black"/>
                </a:solidFill>
                <a:latin typeface="Arial" panose="020B0604020202020204" pitchFamily="34" charset="0"/>
                <a:ea typeface="+mn-ea"/>
                <a:cs typeface="Arial" panose="020B0604020202020204" pitchFamily="34" charset="0"/>
              </a:rPr>
              <a:t>della</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cultura</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italiana</a:t>
            </a:r>
            <a:r>
              <a:rPr lang="en-GB" sz="1800" i="1" dirty="0">
                <a:solidFill>
                  <a:prstClr val="black"/>
                </a:solidFill>
                <a:latin typeface="Arial" panose="020B0604020202020204" pitchFamily="34" charset="0"/>
                <a:ea typeface="+mn-ea"/>
                <a:cs typeface="Arial" panose="020B0604020202020204" pitchFamily="34" charset="0"/>
              </a:rPr>
              <a:t>.</a:t>
            </a:r>
            <a:br>
              <a:rPr lang="en-GB" sz="1800" dirty="0">
                <a:solidFill>
                  <a:prstClr val="black"/>
                </a:solidFill>
                <a:latin typeface="Arial" panose="020B0604020202020204" pitchFamily="34" charset="0"/>
                <a:ea typeface="+mn-ea"/>
                <a:cs typeface="Arial" panose="020B0604020202020204" pitchFamily="34" charset="0"/>
              </a:rPr>
            </a:br>
            <a:r>
              <a:rPr lang="en-GB" sz="1800" dirty="0" err="1">
                <a:solidFill>
                  <a:prstClr val="black"/>
                </a:solidFill>
                <a:latin typeface="Arial" panose="020B0604020202020204" pitchFamily="34" charset="0"/>
                <a:ea typeface="+mn-ea"/>
                <a:cs typeface="Arial" panose="020B0604020202020204" pitchFamily="34" charset="0"/>
              </a:rPr>
              <a:t>Sibylle</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Nalesinski</a:t>
            </a:r>
            <a:r>
              <a:rPr lang="en-GB" sz="1800" dirty="0">
                <a:solidFill>
                  <a:prstClr val="black"/>
                </a:solidFill>
                <a:latin typeface="Arial" panose="020B0604020202020204" pitchFamily="34" charset="0"/>
                <a:ea typeface="+mn-ea"/>
                <a:cs typeface="Arial" panose="020B0604020202020204" pitchFamily="34" charset="0"/>
              </a:rPr>
              <a:t> (UCL): </a:t>
            </a:r>
            <a:r>
              <a:rPr lang="en-GB" sz="1800" i="1" dirty="0">
                <a:solidFill>
                  <a:prstClr val="black"/>
                </a:solidFill>
                <a:latin typeface="Arial" panose="020B0604020202020204" pitchFamily="34" charset="0"/>
                <a:ea typeface="+mn-ea"/>
                <a:cs typeface="Arial" panose="020B0604020202020204" pitchFamily="34" charset="0"/>
              </a:rPr>
              <a:t>Using Google Translate to improve student diary entries in </a:t>
            </a:r>
            <a:r>
              <a:rPr lang="en-GB" sz="1800" i="1" dirty="0" err="1">
                <a:solidFill>
                  <a:prstClr val="black"/>
                </a:solidFill>
                <a:latin typeface="Arial" panose="020B0604020202020204" pitchFamily="34" charset="0"/>
                <a:ea typeface="+mn-ea"/>
                <a:cs typeface="Arial" panose="020B0604020202020204" pitchFamily="34" charset="0"/>
              </a:rPr>
              <a:t>MfL</a:t>
            </a:r>
            <a:r>
              <a:rPr lang="en-GB" sz="1800" i="1" dirty="0">
                <a:solidFill>
                  <a:prstClr val="black"/>
                </a:solidFill>
                <a:latin typeface="Arial" panose="020B0604020202020204" pitchFamily="34" charset="0"/>
                <a:ea typeface="+mn-ea"/>
                <a:cs typeface="Arial" panose="020B0604020202020204" pitchFamily="34" charset="0"/>
              </a:rPr>
              <a:t> learning.</a:t>
            </a:r>
            <a:br>
              <a:rPr lang="en-GB" sz="1800" i="1" dirty="0">
                <a:solidFill>
                  <a:prstClr val="black"/>
                </a:solidFill>
                <a:latin typeface="Arial" panose="020B0604020202020204" pitchFamily="34" charset="0"/>
                <a:ea typeface="+mn-ea"/>
                <a:cs typeface="Arial" panose="020B0604020202020204" pitchFamily="34" charset="0"/>
              </a:rPr>
            </a:br>
            <a:r>
              <a:rPr lang="en-GB" sz="1800" dirty="0" err="1">
                <a:solidFill>
                  <a:prstClr val="black"/>
                </a:solidFill>
                <a:latin typeface="Arial" panose="020B0604020202020204" pitchFamily="34" charset="0"/>
                <a:ea typeface="+mn-ea"/>
                <a:cs typeface="Arial" panose="020B0604020202020204" pitchFamily="34" charset="0"/>
              </a:rPr>
              <a:t>Edoardo</a:t>
            </a:r>
            <a:r>
              <a:rPr lang="en-GB" sz="1800" dirty="0">
                <a:solidFill>
                  <a:prstClr val="black"/>
                </a:solidFill>
                <a:latin typeface="Arial" panose="020B0604020202020204" pitchFamily="34" charset="0"/>
                <a:ea typeface="+mn-ea"/>
                <a:cs typeface="Arial" panose="020B0604020202020204" pitchFamily="34" charset="0"/>
              </a:rPr>
              <a:t> </a:t>
            </a:r>
            <a:r>
              <a:rPr lang="en-GB" sz="1800" dirty="0" err="1">
                <a:solidFill>
                  <a:prstClr val="black"/>
                </a:solidFill>
                <a:latin typeface="Arial" panose="020B0604020202020204" pitchFamily="34" charset="0"/>
                <a:ea typeface="+mn-ea"/>
                <a:cs typeface="Arial" panose="020B0604020202020204" pitchFamily="34" charset="0"/>
              </a:rPr>
              <a:t>Menegazzo</a:t>
            </a:r>
            <a:r>
              <a:rPr lang="en-GB" sz="1800" dirty="0">
                <a:solidFill>
                  <a:prstClr val="black"/>
                </a:solidFill>
                <a:latin typeface="Arial" panose="020B0604020202020204" pitchFamily="34" charset="0"/>
                <a:ea typeface="+mn-ea"/>
                <a:cs typeface="Arial" panose="020B0604020202020204" pitchFamily="34" charset="0"/>
              </a:rPr>
              <a:t> (Ca’ Foscari): </a:t>
            </a:r>
            <a:r>
              <a:rPr lang="en-GB" sz="1800" i="1" dirty="0" err="1">
                <a:solidFill>
                  <a:prstClr val="black"/>
                </a:solidFill>
                <a:latin typeface="Arial" panose="020B0604020202020204" pitchFamily="34" charset="0"/>
                <a:ea typeface="+mn-ea"/>
                <a:cs typeface="Arial" panose="020B0604020202020204" pitchFamily="34" charset="0"/>
              </a:rPr>
              <a:t>Apprendimento</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integrato</a:t>
            </a:r>
            <a:r>
              <a:rPr lang="en-GB" sz="1800" i="1" dirty="0">
                <a:solidFill>
                  <a:prstClr val="black"/>
                </a:solidFill>
                <a:latin typeface="Arial" panose="020B0604020202020204" pitchFamily="34" charset="0"/>
                <a:ea typeface="+mn-ea"/>
                <a:cs typeface="Arial" panose="020B0604020202020204" pitchFamily="34" charset="0"/>
              </a:rPr>
              <a:t> di </a:t>
            </a:r>
            <a:r>
              <a:rPr lang="en-GB" sz="1800" i="1" dirty="0" err="1">
                <a:solidFill>
                  <a:prstClr val="black"/>
                </a:solidFill>
                <a:latin typeface="Arial" panose="020B0604020202020204" pitchFamily="34" charset="0"/>
                <a:ea typeface="+mn-ea"/>
                <a:cs typeface="Arial" panose="020B0604020202020204" pitchFamily="34" charset="0"/>
              </a:rPr>
              <a:t>contenuto</a:t>
            </a:r>
            <a:r>
              <a:rPr lang="en-GB" sz="1800" i="1" dirty="0">
                <a:solidFill>
                  <a:prstClr val="black"/>
                </a:solidFill>
                <a:latin typeface="Arial" panose="020B0604020202020204" pitchFamily="34" charset="0"/>
                <a:ea typeface="+mn-ea"/>
                <a:cs typeface="Arial" panose="020B0604020202020204" pitchFamily="34" charset="0"/>
              </a:rPr>
              <a:t> e lingua (CLIL) in </a:t>
            </a:r>
            <a:r>
              <a:rPr lang="en-GB" sz="1800" i="1" dirty="0" err="1">
                <a:solidFill>
                  <a:prstClr val="black"/>
                </a:solidFill>
                <a:latin typeface="Arial" panose="020B0604020202020204" pitchFamily="34" charset="0"/>
                <a:ea typeface="+mn-ea"/>
                <a:cs typeface="Arial" panose="020B0604020202020204" pitchFamily="34" charset="0"/>
              </a:rPr>
              <a:t>italiano</a:t>
            </a:r>
            <a:r>
              <a:rPr lang="en-GB" sz="1800" i="1" dirty="0">
                <a:solidFill>
                  <a:prstClr val="black"/>
                </a:solidFill>
                <a:latin typeface="Arial" panose="020B0604020202020204" pitchFamily="34" charset="0"/>
                <a:ea typeface="+mn-ea"/>
                <a:cs typeface="Arial" panose="020B0604020202020204" pitchFamily="34" charset="0"/>
              </a:rPr>
              <a:t> LS: </a:t>
            </a:r>
            <a:r>
              <a:rPr lang="en-GB" sz="1800" i="1" dirty="0" err="1">
                <a:solidFill>
                  <a:prstClr val="black"/>
                </a:solidFill>
                <a:latin typeface="Arial" panose="020B0604020202020204" pitchFamily="34" charset="0"/>
                <a:ea typeface="+mn-ea"/>
                <a:cs typeface="Arial" panose="020B0604020202020204" pitchFamily="34" charset="0"/>
              </a:rPr>
              <a:t>approccio</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metodologico</a:t>
            </a:r>
            <a:r>
              <a:rPr lang="en-GB" sz="1800" i="1" dirty="0">
                <a:solidFill>
                  <a:prstClr val="black"/>
                </a:solidFill>
                <a:latin typeface="Arial" panose="020B0604020202020204" pitchFamily="34" charset="0"/>
                <a:ea typeface="+mn-ea"/>
                <a:cs typeface="Arial" panose="020B0604020202020204" pitchFamily="34" charset="0"/>
              </a:rPr>
              <a:t> e </a:t>
            </a:r>
            <a:r>
              <a:rPr lang="en-GB" sz="1800" i="1" dirty="0" err="1">
                <a:solidFill>
                  <a:prstClr val="black"/>
                </a:solidFill>
                <a:latin typeface="Arial" panose="020B0604020202020204" pitchFamily="34" charset="0"/>
                <a:ea typeface="+mn-ea"/>
                <a:cs typeface="Arial" panose="020B0604020202020204" pitchFamily="34" charset="0"/>
              </a:rPr>
              <a:t>strategie</a:t>
            </a:r>
            <a:r>
              <a:rPr lang="en-GB" sz="1800" i="1" dirty="0">
                <a:solidFill>
                  <a:prstClr val="black"/>
                </a:solidFill>
                <a:latin typeface="Arial" panose="020B0604020202020204" pitchFamily="34" charset="0"/>
                <a:ea typeface="+mn-ea"/>
                <a:cs typeface="Arial" panose="020B0604020202020204" pitchFamily="34" charset="0"/>
              </a:rPr>
              <a:t> </a:t>
            </a:r>
            <a:r>
              <a:rPr lang="en-GB" sz="1800" i="1" dirty="0" err="1">
                <a:solidFill>
                  <a:prstClr val="black"/>
                </a:solidFill>
                <a:latin typeface="Arial" panose="020B0604020202020204" pitchFamily="34" charset="0"/>
                <a:ea typeface="+mn-ea"/>
                <a:cs typeface="Arial" panose="020B0604020202020204" pitchFamily="34" charset="0"/>
              </a:rPr>
              <a:t>didattiche</a:t>
            </a:r>
            <a:r>
              <a:rPr lang="en-GB" sz="1800" i="1" dirty="0">
                <a:solidFill>
                  <a:prstClr val="black"/>
                </a:solidFill>
                <a:latin typeface="Arial" panose="020B0604020202020204" pitchFamily="34" charset="0"/>
                <a:ea typeface="+mn-ea"/>
                <a:cs typeface="Arial" panose="020B0604020202020204" pitchFamily="34" charset="0"/>
              </a:rPr>
              <a:t>.</a:t>
            </a:r>
            <a:br>
              <a:rPr lang="en-GB" sz="2000" b="1" dirty="0">
                <a:solidFill>
                  <a:prstClr val="black"/>
                </a:solidFill>
                <a:latin typeface="Arial" panose="020B0604020202020204" pitchFamily="34" charset="0"/>
                <a:ea typeface="+mn-ea"/>
                <a:cs typeface="Arial" panose="020B0604020202020204" pitchFamily="34" charset="0"/>
              </a:rPr>
            </a:br>
            <a:endParaRPr lang="en-GB" sz="1800" dirty="0">
              <a:solidFill>
                <a:prstClr val="black"/>
              </a:solidFill>
              <a:latin typeface="Arial" panose="020B0604020202020204" pitchFamily="34" charset="0"/>
              <a:ea typeface="+mn-ea"/>
              <a:cs typeface="Arial" panose="020B0604020202020204" pitchFamily="34" charset="0"/>
            </a:endParaRPr>
          </a:p>
        </p:txBody>
      </p:sp>
      <p:sp>
        <p:nvSpPr>
          <p:cNvPr id="12" name="Text Placeholder 6"/>
          <p:cNvSpPr txBox="1">
            <a:spLocks/>
          </p:cNvSpPr>
          <p:nvPr/>
        </p:nvSpPr>
        <p:spPr>
          <a:xfrm>
            <a:off x="287998" y="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dirty="0"/>
              <a:t>SELCS – School of European Languages, Culture and Society</a:t>
            </a:r>
          </a:p>
          <a:p>
            <a:pPr algn="l"/>
            <a:endParaRPr lang="en-US" sz="1400" b="1" dirty="0"/>
          </a:p>
          <a:p>
            <a:pPr algn="l"/>
            <a:r>
              <a:rPr lang="en-US" sz="1400" b="1" dirty="0"/>
              <a:t>ITALIAN PROGRAMME</a:t>
            </a:r>
          </a:p>
        </p:txBody>
      </p:sp>
    </p:spTree>
    <p:extLst>
      <p:ext uri="{BB962C8B-B14F-4D97-AF65-F5344CB8AC3E}">
        <p14:creationId xmlns:p14="http://schemas.microsoft.com/office/powerpoint/2010/main" val="2027671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title="UCL's Wilkins Building in summer with students relaxing on the st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428"/>
          </a:xfrm>
          <a:prstGeom prst="rect">
            <a:avLst/>
          </a:prstGeom>
        </p:spPr>
      </p:pic>
      <p:sp>
        <p:nvSpPr>
          <p:cNvPr id="12" name="Text Placeholder 6"/>
          <p:cNvSpPr txBox="1">
            <a:spLocks/>
          </p:cNvSpPr>
          <p:nvPr/>
        </p:nvSpPr>
        <p:spPr>
          <a:xfrm>
            <a:off x="287998" y="288000"/>
            <a:ext cx="6844321" cy="293044"/>
          </a:xfrm>
          <a:prstGeom prst="rect">
            <a:avLst/>
          </a:prstGeom>
        </p:spPr>
        <p:txBody>
          <a:bodyPr vert="horz" lIns="0" tIns="0" rIns="0" bIns="0" rtlCol="0" anchor="t">
            <a:noAutofit/>
          </a:bodyPr>
          <a:lstStyle>
            <a:defPPr>
              <a:defRPr lang="en-US"/>
            </a:defPPr>
            <a:lvl1pPr marL="0" indent="0" algn="r" defTabSz="914400" rtl="0" eaLnBrk="1" latinLnBrk="0" hangingPunct="1">
              <a:lnSpc>
                <a:spcPct val="80000"/>
              </a:lnSpc>
              <a:buNone/>
              <a:defRPr sz="1100" kern="1200" baseline="0">
                <a:solidFill>
                  <a:schemeClr val="bg1"/>
                </a:solidFill>
                <a:latin typeface="+mn-lt"/>
                <a:ea typeface="+mn-ea"/>
                <a:cs typeface="+mn-cs"/>
              </a:defRPr>
            </a:lvl1pPr>
            <a:lvl2pPr marL="0" indent="0" algn="l" defTabSz="914400" rtl="0" eaLnBrk="1" latinLnBrk="0" hangingPunct="1">
              <a:lnSpc>
                <a:spcPct val="80000"/>
              </a:lnSpc>
              <a:buNone/>
              <a:defRPr sz="1100" kern="1200">
                <a:solidFill>
                  <a:schemeClr val="bg1"/>
                </a:solidFill>
                <a:latin typeface="+mn-lt"/>
                <a:ea typeface="+mn-ea"/>
                <a:cs typeface="+mn-cs"/>
              </a:defRPr>
            </a:lvl2pPr>
            <a:lvl3pPr marL="0" indent="0" algn="l" defTabSz="914400" rtl="0" eaLnBrk="1" latinLnBrk="0" hangingPunct="1">
              <a:buNone/>
              <a:defRPr sz="1100" kern="1200">
                <a:solidFill>
                  <a:schemeClr val="tx1"/>
                </a:solidFill>
                <a:latin typeface="+mn-lt"/>
                <a:ea typeface="+mn-ea"/>
                <a:cs typeface="+mn-cs"/>
              </a:defRPr>
            </a:lvl3pPr>
            <a:lvl4pPr marL="0" indent="0" algn="l" defTabSz="914400" rtl="0" eaLnBrk="1" latinLnBrk="0" hangingPunct="1">
              <a:buNone/>
              <a:defRPr sz="1100" kern="1200">
                <a:solidFill>
                  <a:schemeClr val="tx1"/>
                </a:solidFill>
                <a:latin typeface="+mn-lt"/>
                <a:ea typeface="+mn-ea"/>
                <a:cs typeface="+mn-cs"/>
              </a:defRPr>
            </a:lvl4pPr>
            <a:lvl5pPr marL="0" indent="0" algn="l" defTabSz="914400" rtl="0" eaLnBrk="1" latinLnBrk="0" hangingPunct="1">
              <a:buNone/>
              <a:defRPr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400" b="1"/>
              <a:t>SELCS – School of European Languages, Culture and Society</a:t>
            </a:r>
          </a:p>
          <a:p>
            <a:pPr algn="l"/>
            <a:endParaRPr lang="en-US" sz="1400" b="1"/>
          </a:p>
          <a:p>
            <a:pPr algn="l"/>
            <a:r>
              <a:rPr lang="en-US" sz="1400" b="1"/>
              <a:t>ITALIAN PROGRAMME</a:t>
            </a:r>
            <a:endParaRPr lang="en-US" sz="1400" b="1" dirty="0"/>
          </a:p>
        </p:txBody>
      </p:sp>
      <p:sp>
        <p:nvSpPr>
          <p:cNvPr id="2" name="Title 1">
            <a:extLst>
              <a:ext uri="{FF2B5EF4-FFF2-40B4-BE49-F238E27FC236}">
                <a16:creationId xmlns:a16="http://schemas.microsoft.com/office/drawing/2014/main" id="{12557963-B2F9-BFB7-7092-1C3F9B167EEA}"/>
              </a:ext>
            </a:extLst>
          </p:cNvPr>
          <p:cNvSpPr>
            <a:spLocks noGrp="1"/>
          </p:cNvSpPr>
          <p:nvPr>
            <p:ph type="ctrTitle"/>
          </p:nvPr>
        </p:nvSpPr>
        <p:spPr>
          <a:xfrm>
            <a:off x="6995439" y="1534522"/>
            <a:ext cx="5092958" cy="4524315"/>
          </a:xfrm>
          <a:solidFill>
            <a:srgbClr val="FFFFFF">
              <a:alpha val="69804"/>
            </a:srgb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nchor="t" anchorCtr="0">
            <a:spAutoFit/>
          </a:bodyPr>
          <a:lstStyle/>
          <a:p>
            <a:pPr lvl="0">
              <a:lnSpc>
                <a:spcPct val="100000"/>
              </a:lnSpc>
              <a:spcBef>
                <a:spcPts val="600"/>
              </a:spcBef>
            </a:pPr>
            <a:br>
              <a:rPr lang="en-GB" sz="2000" b="1" dirty="0">
                <a:solidFill>
                  <a:prstClr val="black"/>
                </a:solidFill>
                <a:latin typeface="Arial" panose="020B0604020202020204" pitchFamily="34" charset="0"/>
                <a:ea typeface="+mn-ea"/>
                <a:cs typeface="Arial" panose="020B0604020202020204" pitchFamily="34" charset="0"/>
              </a:rPr>
            </a:br>
            <a:r>
              <a:rPr lang="en-GB" sz="2000" b="1" dirty="0">
                <a:solidFill>
                  <a:prstClr val="black"/>
                </a:solidFill>
                <a:latin typeface="Arial" panose="020B0604020202020204" pitchFamily="34" charset="0"/>
                <a:ea typeface="+mn-ea"/>
                <a:cs typeface="Arial" panose="020B0604020202020204" pitchFamily="34" charset="0"/>
              </a:rPr>
              <a:t>Information</a:t>
            </a:r>
            <a:br>
              <a:rPr lang="en-GB" sz="2000" b="1" dirty="0">
                <a:solidFill>
                  <a:prstClr val="black"/>
                </a:solidFill>
                <a:latin typeface="Arial" panose="020B0604020202020204" pitchFamily="34" charset="0"/>
                <a:ea typeface="+mn-ea"/>
                <a:cs typeface="Arial" panose="020B0604020202020204" pitchFamily="34" charset="0"/>
              </a:rPr>
            </a:br>
            <a:br>
              <a:rPr lang="en-GB" sz="800" b="1"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Outreach and Widening Participation Tutor for SELCS</a:t>
            </a:r>
            <a:br>
              <a:rPr lang="en-GB" sz="2000" dirty="0">
                <a:solidFill>
                  <a:prstClr val="black"/>
                </a:solidFill>
                <a:latin typeface="Arial" panose="020B0604020202020204" pitchFamily="34" charset="0"/>
                <a:ea typeface="+mn-ea"/>
                <a:cs typeface="Arial" panose="020B0604020202020204" pitchFamily="34" charset="0"/>
              </a:rPr>
            </a:br>
            <a:r>
              <a:rPr lang="en-GB" sz="2000" dirty="0">
                <a:solidFill>
                  <a:prstClr val="black"/>
                </a:solidFill>
                <a:latin typeface="Arial" panose="020B0604020202020204" pitchFamily="34" charset="0"/>
                <a:ea typeface="+mn-ea"/>
                <a:cs typeface="Arial" panose="020B0604020202020204" pitchFamily="34" charset="0"/>
              </a:rPr>
              <a:t>Christine </a:t>
            </a:r>
            <a: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Sas  </a:t>
            </a:r>
            <a:b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hlinkClick r:id="rId4"/>
              </a:rPr>
              <a:t>c.sas@ucl.ac.uk</a:t>
            </a:r>
            <a:br>
              <a:rPr lang="en-GB" sz="2000" dirty="0">
                <a:solidFill>
                  <a:prstClr val="black"/>
                </a:solidFill>
                <a:latin typeface="Arial" panose="020B0604020202020204" pitchFamily="34" charset="0"/>
                <a:cs typeface="Arial" panose="020B0604020202020204" pitchFamily="34" charset="0"/>
              </a:rPr>
            </a:br>
            <a:br>
              <a:rPr lang="en-GB" sz="1100" dirty="0">
                <a:solidFill>
                  <a:prstClr val="black"/>
                </a:solidFill>
                <a:latin typeface="Arial" panose="020B0604020202020204" pitchFamily="34" charset="0"/>
                <a:cs typeface="Arial" panose="020B0604020202020204" pitchFamily="34" charset="0"/>
              </a:rPr>
            </a:br>
            <a:br>
              <a:rPr kumimoji="0" lang="en-GB" sz="11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Italian Programme</a:t>
            </a:r>
            <a:b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Marina Alessandro  </a:t>
            </a:r>
            <a: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hlinkClick r:id="rId5"/>
              </a:rPr>
              <a:t>m.alessandro@ucl.ac.uk</a:t>
            </a:r>
            <a:b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b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GB" sz="20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Thank you</a:t>
            </a:r>
            <a:br>
              <a:rPr kumimoji="0" lang="en-GB" sz="200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br>
              <a:rPr lang="en-GB" sz="2000" dirty="0">
                <a:solidFill>
                  <a:prstClr val="black"/>
                </a:solidFill>
                <a:latin typeface="Arial" panose="020B0604020202020204" pitchFamily="34" charset="0"/>
                <a:ea typeface="+mn-ea"/>
                <a:cs typeface="Arial" panose="020B0604020202020204" pitchFamily="34" charset="0"/>
              </a:rPr>
            </a:br>
            <a:endParaRPr lang="en-GB" sz="1800" dirty="0">
              <a:solidFill>
                <a:prstClr val="black"/>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622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527</Words>
  <Application>Microsoft Macintosh PowerPoint</Application>
  <PresentationFormat>Widescreen</PresentationFormat>
  <Paragraphs>35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Nova Cond Light</vt:lpstr>
      <vt:lpstr>Calibri</vt:lpstr>
      <vt:lpstr>Calibri Light</vt:lpstr>
      <vt:lpstr>Office Theme</vt:lpstr>
      <vt:lpstr>Access and Widening Participation  Marina Alessandro UCL SELCS - Italian </vt:lpstr>
      <vt:lpstr> The Programme  Events and activities to give students     an insight into UCL's degree programmes and student life.   For students at all levels, from primary through to mature students returning to education.  Overall aim, to support progression to university.   </vt:lpstr>
      <vt:lpstr> SELCS - School of European Languages, Culture and Society   Outreach and Widening Participation Programme  Raise the aspirations and attainment of people from backgrounds that are under-represented at university. </vt:lpstr>
      <vt:lpstr> NEAR PEERS   For Sixth Form students  TASTER DAYS FOR SCHOOLS   Y12 LANGUAGES AND CULTURES RESIDENTIAL SUMMER SCHOOL  For Year 12 state school students  FREE ONLINE RESOURCES </vt:lpstr>
      <vt:lpstr> ITALIAN PROGRAMME  Taught and learnt at UCL since 1828. Average intake per academic year: ~60 students (single honours and combined degrees)  Workshops aimed at Italian teachers  Visiting speakers in schools .</vt:lpstr>
      <vt:lpstr>Teacher Training Workshops Maria Cristina Tulisso (Copenhagen): Italiano con il cinema. Edoardo Menegazzo (Ca’ Foscari): La 'Flipped Classroom' nella didattica dell’italiano e l’utilizzo delle nuove tecnologie. Sibylle Nalezinski (UCL): Cultivating in the jungle. Harnessing technology for language teaching and learning. Gloria Visintini (Reading): Language and culture MOOC. Maria Bonaria Urban (Amsterdam): Le città italiane a lezione. Sibylle Nalezinski (UCL): Digitally enhanced Easy Readers as course revision. Marco Mezzadri (Parma): Grammatica e tecnologie: questo matrimonio non s’ha da fare? Nicca Vignotto (Amsterdam): Tecniche teatrali in classe: il "Process Drama", coinvolgimento totale per studenti e insegnante. Giulia Bortolon Guidolin (Ca’ Foscari, Venezia): L’utilizzo della canzone nella didattica della lingua e della cultura italiana. Sibylle Nalesinski (UCL): Using Google Translate to improve student diary entries in MfL learning. Edoardo Menegazzo (Ca’ Foscari): Apprendimento integrato di contenuto e lingua (CLIL) in italiano LS: approccio metodologico e strategie didattiche. </vt:lpstr>
      <vt:lpstr> Information  Outreach and Widening Participation Tutor for SELCS Christine Sas   c.sas@ucl.ac.uk   Italian Programme Marina Alessandro  m.alessandro@ucl.ac.uk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and Widening Participation  Marina Alessandro</dc:title>
  <dc:creator>Alessandro, Marina</dc:creator>
  <cp:lastModifiedBy>Peter Langdale</cp:lastModifiedBy>
  <cp:revision>3</cp:revision>
  <dcterms:created xsi:type="dcterms:W3CDTF">2024-02-29T20:29:44Z</dcterms:created>
  <dcterms:modified xsi:type="dcterms:W3CDTF">2024-03-01T16:07:08Z</dcterms:modified>
</cp:coreProperties>
</file>