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notesMasterIdLst>
    <p:notesMasterId r:id="rId12"/>
  </p:notesMasterIdLst>
  <p:sldIdLst>
    <p:sldId id="271" r:id="rId4"/>
    <p:sldId id="259" r:id="rId5"/>
    <p:sldId id="265" r:id="rId6"/>
    <p:sldId id="266" r:id="rId7"/>
    <p:sldId id="273" r:id="rId8"/>
    <p:sldId id="268" r:id="rId9"/>
    <p:sldId id="267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88468-BB83-436C-AB7C-1F5EFFE8D64C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25FBF-8AFF-47D4-BAC1-0A70F0A61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43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9y 3.10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C0D41DD3-D544-4733-8C6B-5B6DF9502952}" type="slidenum">
              <a:rPr lang="en-GB" smtClean="0">
                <a:solidFill>
                  <a:prstClr val="black"/>
                </a:solidFill>
              </a:rPr>
              <a:pPr defTabSz="914400"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89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E84DC-6A8B-427B-AE0C-440BECD6BB8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0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4121B-EFA2-4B39-B69A-366AEF468D5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54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E1757-173B-4C44-B139-DF397B5578C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27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008DB-3E98-4F16-8AA4-A996A1C8045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5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55B93-B3E4-495A-8F48-DC0CDD6D89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88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120B-164F-4C93-A67A-6B58EBF5565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21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934E-E1EB-4958-8810-A57A1FAAA61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093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8225C-CD90-43DC-9DA5-5CA628543FE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8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0F18A-33E2-406E-B9C1-52B12F02652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87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F5B9-8539-4B2A-989E-068D657C67E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248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DD354-2457-459A-B731-7B23580CC8B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93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EE584-A2B8-4F9A-B947-AE383019F81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002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56BA7E-B6FA-5241-A881-F55B715B23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081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31EEB7-CC1F-9848-BEE8-E3FC83212D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70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0A23A7-9E62-914D-BA1B-3F5E07FCCC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27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775CABB-95D1-0448-AB1F-4A0BF7A66C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4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DD13074A-116C-EF48-94CE-BCA8D2FC10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921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C479663-C129-8441-BE40-361BC750C4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2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E4C005B-6DC5-5646-8665-356A82D40A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4928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FB4AD773-C613-8343-BE59-7EFED98539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06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C589788-4956-2840-9507-7351CC9AF7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92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346E331-1917-7049-B9F4-9FAE432299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467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B389792-9F8D-2645-B5BB-2AD3633235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824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1A917EEE-85D5-5E4A-9675-F3430509D9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683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32CC35A-6D8F-4D4E-90E0-852699C52B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402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219102C-179D-724A-9E86-FC4F444A2D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192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546408B9-F6A3-164C-861D-D75F33F26E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770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C3BE70D4-2B63-EE41-9C20-295EB20C46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D11CB8-613D-4EAD-B956-0DF6AC9D4F6D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14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093513D-7922-8F4D-A583-E3A8E8BFEDA9}" type="slidenum">
              <a:rPr lang="en-GB" smtClean="0">
                <a:ea typeface="ＭＳ Ｐゴシック" charset="0"/>
                <a:cs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0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323528" y="228600"/>
            <a:ext cx="8496944" cy="15240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200" u="sng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3200" u="sng" dirty="0" err="1">
                <a:latin typeface="Arial" charset="0"/>
                <a:ea typeface="ＭＳ Ｐゴシック" charset="0"/>
                <a:cs typeface="Arial" charset="0"/>
              </a:rPr>
              <a:t>martedì</a:t>
            </a:r>
            <a:r>
              <a:rPr lang="en-US" sz="3200" u="sng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3200" u="sng" dirty="0" err="1">
                <a:latin typeface="Arial" charset="0"/>
                <a:ea typeface="ＭＳ Ｐゴシック" charset="0"/>
                <a:cs typeface="Arial" charset="0"/>
              </a:rPr>
              <a:t>diciasette</a:t>
            </a:r>
            <a:r>
              <a:rPr lang="en-US" sz="3200" u="sng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3200" u="sng" dirty="0" err="1">
                <a:latin typeface="Arial" charset="0"/>
                <a:ea typeface="ＭＳ Ｐゴシック" charset="0"/>
                <a:cs typeface="Arial" charset="0"/>
              </a:rPr>
              <a:t>marzo</a:t>
            </a:r>
            <a:br>
              <a:rPr lang="en-US" sz="3200" u="sng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3600" dirty="0">
                <a:latin typeface="Times New Roman" charset="0"/>
                <a:ea typeface="ＭＳ Ｐゴシック" charset="0"/>
              </a:rPr>
              <a:t>LO: </a:t>
            </a:r>
            <a:r>
              <a:rPr lang="en-GB" sz="3600" b="1" u="sng" dirty="0">
                <a:solidFill>
                  <a:srgbClr val="FF0000"/>
                </a:solidFill>
              </a:rPr>
              <a:t>To talk about what you like to do</a:t>
            </a:r>
            <a:br>
              <a:rPr lang="en-GB" sz="3600" b="1" u="sng" dirty="0">
                <a:solidFill>
                  <a:srgbClr val="FF0000"/>
                </a:solidFill>
              </a:rPr>
            </a:br>
            <a:r>
              <a:rPr lang="en-GB" sz="3600" b="1" u="sng" dirty="0">
                <a:solidFill>
                  <a:srgbClr val="FF0000"/>
                </a:solidFill>
              </a:rPr>
              <a:t>  during your holiday</a:t>
            </a:r>
            <a:endParaRPr lang="en-US" sz="3600" u="sng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915400" cy="4876800"/>
          </a:xfrm>
          <a:solidFill>
            <a:srgbClr val="FFFFFF"/>
          </a:solidFill>
        </p:spPr>
        <p:txBody>
          <a:bodyPr/>
          <a:lstStyle/>
          <a:p>
            <a:pPr algn="l"/>
            <a:r>
              <a:rPr lang="en-US" sz="3600" dirty="0">
                <a:latin typeface="Times New Roman" charset="0"/>
                <a:ea typeface="ＭＳ Ｐゴシック" charset="0"/>
              </a:rPr>
              <a:t> 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63857" y="1981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</a:rPr>
              <a:t>Starter: Copy and translate these sentences…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Mi</a:t>
            </a:r>
            <a:r>
              <a:rPr kumimoji="0" lang="en-GB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GB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piacerebbe</a:t>
            </a:r>
            <a:r>
              <a:rPr kumimoji="0" lang="en-GB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GB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andare</a:t>
            </a:r>
            <a:r>
              <a:rPr kumimoji="0" lang="en-GB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 Italia al fine di</a:t>
            </a:r>
            <a:r>
              <a:rPr kumimoji="0" lang="en-GB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…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…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rilassarmi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un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poco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…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conoscere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persone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nuove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…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visitare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posti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interessanti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…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migliorare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la lingua.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…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conoscere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una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cultura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differente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…fare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qualcosa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di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totalmente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GB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diverso</a:t>
            </a:r>
            <a:r>
              <a:rPr kumimoji="0" lang="en-GB" sz="3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6" name="Picture 4" descr="http://us.cdn3.123rf.com/168nwm/gvictoria/gvictoria0806/gvictoria080600083/3223605-hello-in-spanish-hola-on-a-mound-of-sand-on-a-tropical-beach-with-palm-tree-and-ocean-in-the-backg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99" y="3124200"/>
            <a:ext cx="2460324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573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Another way of giving reasons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“AL FINE DI+ Infinitive” = in order to…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GB" b="1" u="sng" dirty="0" err="1">
                <a:solidFill>
                  <a:srgbClr val="FF0000"/>
                </a:solidFill>
              </a:rPr>
              <a:t>Mi</a:t>
            </a:r>
            <a:r>
              <a:rPr lang="en-GB" b="1" u="sng" dirty="0">
                <a:solidFill>
                  <a:srgbClr val="FF0000"/>
                </a:solidFill>
              </a:rPr>
              <a:t> </a:t>
            </a:r>
            <a:r>
              <a:rPr lang="en-GB" b="1" u="sng" dirty="0" err="1">
                <a:solidFill>
                  <a:srgbClr val="FF0000"/>
                </a:solidFill>
              </a:rPr>
              <a:t>piacerebbe</a:t>
            </a:r>
            <a:r>
              <a:rPr lang="en-GB" b="1" u="sng" dirty="0">
                <a:solidFill>
                  <a:srgbClr val="FF0000"/>
                </a:solidFill>
              </a:rPr>
              <a:t> </a:t>
            </a:r>
            <a:r>
              <a:rPr lang="en-GB" b="1" u="sng" dirty="0" err="1">
                <a:solidFill>
                  <a:srgbClr val="FF0000"/>
                </a:solidFill>
              </a:rPr>
              <a:t>andare</a:t>
            </a:r>
            <a:r>
              <a:rPr lang="en-GB" b="1" u="sng" dirty="0">
                <a:solidFill>
                  <a:srgbClr val="FF0000"/>
                </a:solidFill>
              </a:rPr>
              <a:t> in Italia al fine di…</a:t>
            </a:r>
          </a:p>
          <a:p>
            <a:pPr algn="ctr">
              <a:buNone/>
            </a:pPr>
            <a:endParaRPr lang="en-GB" b="1" u="sng" dirty="0">
              <a:solidFill>
                <a:srgbClr val="FF0000"/>
              </a:solidFill>
            </a:endParaRPr>
          </a:p>
          <a:p>
            <a:pPr lvl="0" algn="r">
              <a:buNone/>
            </a:pPr>
            <a:r>
              <a:rPr lang="en-GB" i="1" dirty="0">
                <a:solidFill>
                  <a:srgbClr val="0070C0"/>
                </a:solidFill>
              </a:rPr>
              <a:t>…</a:t>
            </a:r>
            <a:r>
              <a:rPr lang="en-GB" sz="3200" b="1" i="1" dirty="0">
                <a:solidFill>
                  <a:srgbClr val="002060"/>
                </a:solidFill>
              </a:rPr>
              <a:t>…</a:t>
            </a:r>
            <a:r>
              <a:rPr lang="en-GB" sz="3200" b="1" i="1" dirty="0" err="1">
                <a:solidFill>
                  <a:srgbClr val="002060"/>
                </a:solidFill>
              </a:rPr>
              <a:t>rilassarmi</a:t>
            </a:r>
            <a:r>
              <a:rPr lang="en-GB" sz="3200" b="1" i="1" dirty="0">
                <a:solidFill>
                  <a:srgbClr val="002060"/>
                </a:solidFill>
              </a:rPr>
              <a:t> un </a:t>
            </a:r>
            <a:r>
              <a:rPr lang="en-GB" sz="3200" b="1" i="1" dirty="0" err="1">
                <a:solidFill>
                  <a:srgbClr val="002060"/>
                </a:solidFill>
              </a:rPr>
              <a:t>poco</a:t>
            </a:r>
            <a:r>
              <a:rPr lang="en-GB" sz="3200" b="1" i="1" dirty="0">
                <a:solidFill>
                  <a:srgbClr val="002060"/>
                </a:solidFill>
              </a:rPr>
              <a:t>.</a:t>
            </a:r>
          </a:p>
          <a:p>
            <a:pPr lvl="0" algn="r">
              <a:buNone/>
            </a:pPr>
            <a:r>
              <a:rPr lang="en-GB" sz="3200" b="1" i="1" dirty="0">
                <a:solidFill>
                  <a:srgbClr val="002060"/>
                </a:solidFill>
              </a:rPr>
              <a:t>…</a:t>
            </a:r>
            <a:r>
              <a:rPr lang="en-GB" sz="3200" b="1" i="1" dirty="0" err="1">
                <a:solidFill>
                  <a:srgbClr val="002060"/>
                </a:solidFill>
              </a:rPr>
              <a:t>conoscere</a:t>
            </a:r>
            <a:r>
              <a:rPr lang="en-GB" sz="3200" b="1" i="1" dirty="0">
                <a:solidFill>
                  <a:srgbClr val="002060"/>
                </a:solidFill>
              </a:rPr>
              <a:t> </a:t>
            </a:r>
            <a:r>
              <a:rPr lang="en-GB" sz="3200" b="1" i="1" dirty="0" err="1">
                <a:solidFill>
                  <a:srgbClr val="002060"/>
                </a:solidFill>
              </a:rPr>
              <a:t>persone</a:t>
            </a:r>
            <a:r>
              <a:rPr lang="en-GB" sz="3200" b="1" i="1" dirty="0">
                <a:solidFill>
                  <a:srgbClr val="002060"/>
                </a:solidFill>
              </a:rPr>
              <a:t> </a:t>
            </a:r>
            <a:r>
              <a:rPr lang="en-GB" sz="3200" b="1" i="1" dirty="0" err="1">
                <a:solidFill>
                  <a:srgbClr val="002060"/>
                </a:solidFill>
              </a:rPr>
              <a:t>nuove</a:t>
            </a:r>
            <a:endParaRPr lang="en-GB" sz="3200" b="1" i="1" dirty="0">
              <a:solidFill>
                <a:srgbClr val="002060"/>
              </a:solidFill>
            </a:endParaRPr>
          </a:p>
          <a:p>
            <a:pPr lvl="0" algn="r">
              <a:buNone/>
            </a:pPr>
            <a:r>
              <a:rPr lang="en-GB" sz="3200" b="1" i="1" dirty="0">
                <a:solidFill>
                  <a:srgbClr val="002060"/>
                </a:solidFill>
              </a:rPr>
              <a:t>…</a:t>
            </a:r>
            <a:r>
              <a:rPr lang="en-GB" sz="3200" b="1" i="1" dirty="0" err="1">
                <a:solidFill>
                  <a:srgbClr val="002060"/>
                </a:solidFill>
              </a:rPr>
              <a:t>visitare</a:t>
            </a:r>
            <a:r>
              <a:rPr lang="en-GB" sz="3200" b="1" i="1" dirty="0">
                <a:solidFill>
                  <a:srgbClr val="002060"/>
                </a:solidFill>
              </a:rPr>
              <a:t> </a:t>
            </a:r>
            <a:r>
              <a:rPr lang="en-GB" sz="3200" b="1" i="1" dirty="0" err="1">
                <a:solidFill>
                  <a:srgbClr val="002060"/>
                </a:solidFill>
              </a:rPr>
              <a:t>posti</a:t>
            </a:r>
            <a:r>
              <a:rPr lang="en-GB" sz="3200" b="1" i="1" dirty="0">
                <a:solidFill>
                  <a:srgbClr val="002060"/>
                </a:solidFill>
              </a:rPr>
              <a:t> </a:t>
            </a:r>
            <a:r>
              <a:rPr lang="en-GB" sz="3200" b="1" i="1" dirty="0" err="1">
                <a:solidFill>
                  <a:srgbClr val="002060"/>
                </a:solidFill>
              </a:rPr>
              <a:t>interessanti</a:t>
            </a:r>
            <a:r>
              <a:rPr lang="en-GB" sz="3200" b="1" i="1" dirty="0">
                <a:solidFill>
                  <a:srgbClr val="002060"/>
                </a:solidFill>
              </a:rPr>
              <a:t> </a:t>
            </a:r>
          </a:p>
          <a:p>
            <a:pPr lvl="0" algn="r">
              <a:buNone/>
            </a:pPr>
            <a:r>
              <a:rPr lang="en-GB" sz="3200" b="1" i="1" dirty="0">
                <a:solidFill>
                  <a:srgbClr val="002060"/>
                </a:solidFill>
              </a:rPr>
              <a:t>…</a:t>
            </a:r>
            <a:r>
              <a:rPr lang="en-GB" sz="3200" b="1" i="1" dirty="0" err="1">
                <a:solidFill>
                  <a:srgbClr val="002060"/>
                </a:solidFill>
              </a:rPr>
              <a:t>migliorare</a:t>
            </a:r>
            <a:r>
              <a:rPr lang="en-GB" sz="3200" b="1" i="1" dirty="0">
                <a:solidFill>
                  <a:srgbClr val="002060"/>
                </a:solidFill>
              </a:rPr>
              <a:t> la lingua.</a:t>
            </a:r>
          </a:p>
          <a:p>
            <a:pPr lvl="0" algn="r">
              <a:buNone/>
            </a:pPr>
            <a:r>
              <a:rPr lang="en-GB" sz="3200" b="1" i="1" dirty="0">
                <a:solidFill>
                  <a:srgbClr val="002060"/>
                </a:solidFill>
              </a:rPr>
              <a:t>…</a:t>
            </a:r>
            <a:r>
              <a:rPr lang="en-GB" sz="3200" b="1" i="1" dirty="0" err="1">
                <a:solidFill>
                  <a:srgbClr val="002060"/>
                </a:solidFill>
              </a:rPr>
              <a:t>conoscere</a:t>
            </a:r>
            <a:r>
              <a:rPr lang="en-GB" sz="3200" b="1" i="1" dirty="0">
                <a:solidFill>
                  <a:srgbClr val="002060"/>
                </a:solidFill>
              </a:rPr>
              <a:t> </a:t>
            </a:r>
            <a:r>
              <a:rPr lang="en-GB" sz="3200" b="1" i="1" dirty="0" err="1">
                <a:solidFill>
                  <a:srgbClr val="002060"/>
                </a:solidFill>
              </a:rPr>
              <a:t>una</a:t>
            </a:r>
            <a:r>
              <a:rPr lang="en-GB" sz="3200" b="1" i="1" dirty="0">
                <a:solidFill>
                  <a:srgbClr val="002060"/>
                </a:solidFill>
              </a:rPr>
              <a:t> </a:t>
            </a:r>
            <a:r>
              <a:rPr lang="en-GB" sz="3200" b="1" i="1" dirty="0" err="1">
                <a:solidFill>
                  <a:srgbClr val="002060"/>
                </a:solidFill>
              </a:rPr>
              <a:t>cultura</a:t>
            </a:r>
            <a:r>
              <a:rPr lang="en-GB" sz="3200" b="1" i="1" dirty="0">
                <a:solidFill>
                  <a:srgbClr val="002060"/>
                </a:solidFill>
              </a:rPr>
              <a:t>  </a:t>
            </a:r>
            <a:r>
              <a:rPr lang="en-GB" sz="3200" b="1" i="1" dirty="0" err="1">
                <a:solidFill>
                  <a:srgbClr val="002060"/>
                </a:solidFill>
              </a:rPr>
              <a:t>differente</a:t>
            </a:r>
            <a:r>
              <a:rPr lang="en-GB" sz="3200" b="1" i="1" dirty="0">
                <a:solidFill>
                  <a:srgbClr val="002060"/>
                </a:solidFill>
              </a:rPr>
              <a:t>.</a:t>
            </a:r>
          </a:p>
          <a:p>
            <a:pPr lvl="0" algn="r">
              <a:buNone/>
            </a:pPr>
            <a:r>
              <a:rPr lang="en-GB" sz="3200" b="1" i="1" dirty="0">
                <a:solidFill>
                  <a:srgbClr val="002060"/>
                </a:solidFill>
              </a:rPr>
              <a:t>…fare </a:t>
            </a:r>
            <a:r>
              <a:rPr lang="en-GB" sz="3200" b="1" i="1" dirty="0" err="1">
                <a:solidFill>
                  <a:srgbClr val="002060"/>
                </a:solidFill>
              </a:rPr>
              <a:t>qualcosa</a:t>
            </a:r>
            <a:r>
              <a:rPr lang="en-GB" sz="3200" b="1" i="1" dirty="0">
                <a:solidFill>
                  <a:srgbClr val="002060"/>
                </a:solidFill>
              </a:rPr>
              <a:t> di </a:t>
            </a:r>
            <a:r>
              <a:rPr lang="en-GB" sz="3200" b="1" i="1" dirty="0" err="1">
                <a:solidFill>
                  <a:srgbClr val="002060"/>
                </a:solidFill>
              </a:rPr>
              <a:t>totalmente</a:t>
            </a:r>
            <a:r>
              <a:rPr lang="en-GB" sz="3200" b="1" i="1" dirty="0">
                <a:solidFill>
                  <a:srgbClr val="002060"/>
                </a:solidFill>
              </a:rPr>
              <a:t> </a:t>
            </a:r>
            <a:r>
              <a:rPr lang="en-GB" sz="3200" b="1" i="1" dirty="0" err="1">
                <a:solidFill>
                  <a:srgbClr val="002060"/>
                </a:solidFill>
              </a:rPr>
              <a:t>diverso</a:t>
            </a:r>
            <a:r>
              <a:rPr lang="en-GB" sz="3200" b="1" i="1" dirty="0">
                <a:solidFill>
                  <a:srgbClr val="002060"/>
                </a:solidFill>
              </a:rPr>
              <a:t>.</a:t>
            </a:r>
          </a:p>
          <a:p>
            <a:pPr lvl="0" algn="r">
              <a:buNone/>
            </a:pPr>
            <a:endParaRPr lang="en-GB" sz="3200" i="1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u="sng" dirty="0">
                <a:solidFill>
                  <a:srgbClr val="FF0000"/>
                </a:solidFill>
              </a:rPr>
              <a:t>I’d like to go to Italy in order to</a:t>
            </a:r>
          </a:p>
          <a:p>
            <a:pPr>
              <a:buNone/>
            </a:pPr>
            <a:endParaRPr lang="en-GB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en-GB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/>
              <a:t>…relax myself a bit.</a:t>
            </a:r>
          </a:p>
          <a:p>
            <a:pPr>
              <a:buNone/>
            </a:pPr>
            <a:r>
              <a:rPr lang="en-GB" dirty="0"/>
              <a:t>…meet new people.</a:t>
            </a:r>
          </a:p>
          <a:p>
            <a:pPr>
              <a:buNone/>
            </a:pPr>
            <a:r>
              <a:rPr lang="en-GB" dirty="0"/>
              <a:t>…visit places interesting.</a:t>
            </a:r>
          </a:p>
          <a:p>
            <a:pPr>
              <a:buNone/>
            </a:pPr>
            <a:r>
              <a:rPr lang="en-GB" dirty="0"/>
              <a:t>…better my language.</a:t>
            </a:r>
          </a:p>
          <a:p>
            <a:pPr>
              <a:buNone/>
            </a:pPr>
            <a:r>
              <a:rPr lang="en-GB" dirty="0"/>
              <a:t>…meet a different culture.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…do something totally different.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HOLIDAY ACTIVITIES IN THE PRESENT TENSE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          </a:t>
            </a:r>
            <a:r>
              <a:rPr lang="en-GB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TRADURRE IN INGLESE</a:t>
            </a:r>
          </a:p>
        </p:txBody>
      </p:sp>
      <p:pic>
        <p:nvPicPr>
          <p:cNvPr id="5" name="Picture 4" descr="http://us.cdn3.123rf.com/168nwm/gvictoria/gvictoria0806/gvictoria080600083/3223605-hello-in-spanish-hola-on-a-mound-of-sand-on-a-tropical-beach-with-palm-tree-and-ocean-in-the-backg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2311400" cy="34671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21140959">
            <a:off x="2603474" y="4254023"/>
            <a:ext cx="62694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4001" y="1735733"/>
            <a:ext cx="71559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DURANTE LE VACANZE…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884409"/>
              </p:ext>
            </p:extLst>
          </p:nvPr>
        </p:nvGraphicFramePr>
        <p:xfrm>
          <a:off x="206991" y="0"/>
          <a:ext cx="8915400" cy="66563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noProof="0">
                          <a:effectLst/>
                        </a:rPr>
                        <a:t>ACTIVITIES &amp; REASONS</a:t>
                      </a:r>
                      <a:endParaRPr lang="it-IT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7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800" noProof="0">
                          <a:effectLst/>
                        </a:rPr>
                        <a:t>1. Vado in bicicletta per ammirare il paesaggio e anche perché mi piace stare all’aria aperta.  </a:t>
                      </a:r>
                      <a:endParaRPr lang="it-IT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37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>
                          <a:effectLst/>
                        </a:rPr>
                        <a:t>2. Faccio tante foto perché vedo sempre posti incredibili.</a:t>
                      </a:r>
                      <a:endParaRPr lang="it-IT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>
                          <a:effectLst/>
                        </a:rPr>
                        <a:t>3. Visito musei perché li trovo interessantissimi e inoltre sono appassionato di arte e cultura in generale.</a:t>
                      </a:r>
                      <a:endParaRPr lang="it-IT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37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>
                          <a:effectLst/>
                        </a:rPr>
                        <a:t>4. Vado in spiaggia tutti i giorni e prendo il sole perché in Inghilterra raramente fa tanto caldo.  </a:t>
                      </a:r>
                      <a:endParaRPr lang="it-IT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7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 dirty="0">
                          <a:effectLst/>
                        </a:rPr>
                        <a:t>5. Tutte le sere esco con i miei amici perché mi diverto sempre tanto e facilita la socializzazione.</a:t>
                      </a:r>
                      <a:endParaRPr lang="it-IT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37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>
                          <a:effectLst/>
                        </a:rPr>
                        <a:t>6. Faccio tanto sport perché dal mio punto di vista é importantissimo per la salute.</a:t>
                      </a:r>
                      <a:endParaRPr lang="it-IT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7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>
                          <a:effectLst/>
                        </a:rPr>
                        <a:t>7. Di frequente mi alzo tardi perché mi piace molto dormire e rilassarmi quando sono in vacanza. </a:t>
                      </a:r>
                      <a:endParaRPr lang="it-IT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37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 dirty="0">
                          <a:effectLst/>
                        </a:rPr>
                        <a:t>8. Spesso ascolto musica o leggo un libro perché mi aiuta a rilassarmi.  </a:t>
                      </a:r>
                      <a:endParaRPr lang="it-IT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37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>
                          <a:effectLst/>
                        </a:rPr>
                        <a:t>9. Compro tanti regali perché sono una persona generosa e ho tanti amici. </a:t>
                      </a:r>
                      <a:endParaRPr lang="it-IT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74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 dirty="0">
                          <a:effectLst/>
                        </a:rPr>
                        <a:t>10.</a:t>
                      </a:r>
                      <a:r>
                        <a:rPr lang="it-IT" sz="2000" baseline="0" noProof="0" dirty="0">
                          <a:effectLst/>
                        </a:rPr>
                        <a:t> </a:t>
                      </a:r>
                      <a:r>
                        <a:rPr lang="it-IT" sz="2000" noProof="0" dirty="0">
                          <a:effectLst/>
                        </a:rPr>
                        <a:t>Ogni mattina prima di uscire faccio sempre colazione con la mia famiglia, perché durante la giornata sono molto impegnato e ho bisogno di tanta energia.  </a:t>
                      </a:r>
                      <a:endParaRPr lang="it-IT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37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>
                          <a:effectLst/>
                        </a:rPr>
                        <a:t>11. Non faccio sport estremi perché mi sembrano pericolosi.  </a:t>
                      </a:r>
                      <a:endParaRPr lang="it-IT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37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>
                          <a:effectLst/>
                        </a:rPr>
                        <a:t>12. Spesso facciamo escursioni al fine di vedere posti di interesse.</a:t>
                      </a:r>
                      <a:endParaRPr lang="it-IT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257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2000" noProof="0" dirty="0">
                          <a:effectLst/>
                        </a:rPr>
                        <a:t>13. Mi piace andare al ristorante per assaggiare piatti locali perché penso che siano molto gustosi e diversi dal cibo inglese. </a:t>
                      </a:r>
                      <a:endParaRPr lang="it-IT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69" marR="64669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71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dirty="0" err="1"/>
              <a:t>Piste</a:t>
            </a:r>
            <a:r>
              <a:rPr lang="en-GB" dirty="0"/>
              <a:t> 9, cd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748507"/>
              </p:ext>
            </p:extLst>
          </p:nvPr>
        </p:nvGraphicFramePr>
        <p:xfrm>
          <a:off x="304800" y="1219200"/>
          <a:ext cx="8610601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2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5</a:t>
                      </a:r>
                    </a:p>
                    <a:p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10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19675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err="1">
                <a:solidFill>
                  <a:srgbClr val="000000"/>
                </a:solidFill>
              </a:rPr>
              <a:t>Noi</a:t>
            </a:r>
            <a:r>
              <a:rPr lang="en-GB" sz="2400" dirty="0">
                <a:solidFill>
                  <a:srgbClr val="000000"/>
                </a:solidFill>
              </a:rPr>
              <a:t>________________</a:t>
            </a:r>
            <a:r>
              <a:rPr lang="en-GB" sz="2400" dirty="0" err="1">
                <a:solidFill>
                  <a:srgbClr val="000000"/>
                </a:solidFill>
              </a:rPr>
              <a:t>i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monumenti</a:t>
            </a:r>
            <a:r>
              <a:rPr lang="en-GB" sz="2400" dirty="0">
                <a:solidFill>
                  <a:srgbClr val="000000"/>
                </a:solidFill>
              </a:rPr>
              <a:t> e le </a:t>
            </a:r>
            <a:r>
              <a:rPr lang="en-GB" sz="2400" dirty="0" err="1">
                <a:solidFill>
                  <a:srgbClr val="000000"/>
                </a:solidFill>
              </a:rPr>
              <a:t>opere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d’arte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400" dirty="0" err="1">
                <a:solidFill>
                  <a:srgbClr val="000000"/>
                </a:solidFill>
              </a:rPr>
              <a:t>ammirare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Mia </a:t>
            </a:r>
            <a:r>
              <a:rPr lang="en-GB" sz="2400" dirty="0" err="1">
                <a:solidFill>
                  <a:srgbClr val="000000"/>
                </a:solidFill>
              </a:rPr>
              <a:t>sorella</a:t>
            </a:r>
            <a:r>
              <a:rPr lang="en-GB" sz="2400" dirty="0">
                <a:solidFill>
                  <a:srgbClr val="000000"/>
                </a:solidFill>
              </a:rPr>
              <a:t>  _________________a </a:t>
            </a:r>
            <a:r>
              <a:rPr lang="en-GB" sz="2400" dirty="0" err="1">
                <a:solidFill>
                  <a:srgbClr val="000000"/>
                </a:solidFill>
              </a:rPr>
              <a:t>cavallo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400" dirty="0" err="1">
                <a:solidFill>
                  <a:srgbClr val="000000"/>
                </a:solidFill>
              </a:rPr>
              <a:t>andare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Io ______________________ </a:t>
            </a:r>
            <a:r>
              <a:rPr lang="en-GB" sz="2400" dirty="0" err="1">
                <a:solidFill>
                  <a:srgbClr val="000000"/>
                </a:solidFill>
              </a:rPr>
              <a:t>ai</a:t>
            </a:r>
            <a:r>
              <a:rPr lang="en-GB" sz="2400" dirty="0">
                <a:solidFill>
                  <a:srgbClr val="000000"/>
                </a:solidFill>
              </a:rPr>
              <a:t> concerti (</a:t>
            </a:r>
            <a:r>
              <a:rPr lang="en-GB" sz="2400" dirty="0" err="1">
                <a:solidFill>
                  <a:srgbClr val="000000"/>
                </a:solidFill>
              </a:rPr>
              <a:t>andare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Noi</a:t>
            </a:r>
            <a:r>
              <a:rPr lang="en-GB" sz="2400" dirty="0">
                <a:solidFill>
                  <a:srgbClr val="000000"/>
                </a:solidFill>
              </a:rPr>
              <a:t> ________________________in </a:t>
            </a:r>
            <a:r>
              <a:rPr lang="en-GB" sz="2400" dirty="0" err="1">
                <a:solidFill>
                  <a:srgbClr val="000000"/>
                </a:solidFill>
              </a:rPr>
              <a:t>bicicletta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400" dirty="0" err="1">
                <a:solidFill>
                  <a:srgbClr val="000000"/>
                </a:solidFill>
              </a:rPr>
              <a:t>andare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Io _______________________ </a:t>
            </a:r>
            <a:r>
              <a:rPr lang="en-GB" sz="2400" dirty="0" err="1">
                <a:solidFill>
                  <a:srgbClr val="000000"/>
                </a:solidFill>
              </a:rPr>
              <a:t>nuove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persone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400" dirty="0" err="1">
                <a:solidFill>
                  <a:srgbClr val="000000"/>
                </a:solidFill>
              </a:rPr>
              <a:t>conoscere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Noi</a:t>
            </a:r>
            <a:r>
              <a:rPr lang="en-GB" sz="2400" dirty="0">
                <a:solidFill>
                  <a:srgbClr val="000000"/>
                </a:solidFill>
              </a:rPr>
              <a:t> _______________________</a:t>
            </a:r>
            <a:r>
              <a:rPr lang="en-GB" sz="2400" dirty="0" err="1">
                <a:solidFill>
                  <a:srgbClr val="000000"/>
                </a:solidFill>
              </a:rPr>
              <a:t>aquisti</a:t>
            </a:r>
            <a:r>
              <a:rPr lang="en-GB" sz="2400" dirty="0">
                <a:solidFill>
                  <a:srgbClr val="000000"/>
                </a:solidFill>
              </a:rPr>
              <a:t> (fare)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 lei _______________________ </a:t>
            </a:r>
            <a:r>
              <a:rPr lang="en-GB" sz="2400" dirty="0" err="1">
                <a:solidFill>
                  <a:srgbClr val="000000"/>
                </a:solidFill>
              </a:rPr>
              <a:t>molte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passeggiate</a:t>
            </a:r>
            <a:r>
              <a:rPr lang="en-GB" sz="2400" dirty="0">
                <a:solidFill>
                  <a:srgbClr val="000000"/>
                </a:solidFill>
              </a:rPr>
              <a:t> (fare)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Io non </a:t>
            </a:r>
            <a:r>
              <a:rPr lang="en-GB" sz="2400" u="sng" dirty="0">
                <a:solidFill>
                  <a:srgbClr val="000000"/>
                </a:solidFill>
              </a:rPr>
              <a:t>	</a:t>
            </a:r>
            <a:r>
              <a:rPr lang="en-GB" sz="2400" dirty="0">
                <a:solidFill>
                  <a:srgbClr val="000000"/>
                </a:solidFill>
              </a:rPr>
              <a:t>___________________ surf (fare)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err="1">
                <a:solidFill>
                  <a:srgbClr val="000000"/>
                </a:solidFill>
              </a:rPr>
              <a:t>Loro</a:t>
            </a:r>
            <a:r>
              <a:rPr lang="en-GB" sz="2400" dirty="0">
                <a:solidFill>
                  <a:srgbClr val="000000"/>
                </a:solidFill>
              </a:rPr>
              <a:t> ____________________ un giro per la </a:t>
            </a:r>
            <a:r>
              <a:rPr lang="en-GB" sz="2400" dirty="0" err="1">
                <a:solidFill>
                  <a:srgbClr val="000000"/>
                </a:solidFill>
              </a:rPr>
              <a:t>città</a:t>
            </a:r>
            <a:r>
              <a:rPr lang="en-GB" sz="2400" dirty="0">
                <a:solidFill>
                  <a:srgbClr val="000000"/>
                </a:solidFill>
              </a:rPr>
              <a:t>(</a:t>
            </a:r>
            <a:r>
              <a:rPr lang="en-GB" sz="2400" b="1" dirty="0">
                <a:solidFill>
                  <a:srgbClr val="000000"/>
                </a:solidFill>
              </a:rPr>
              <a:t>fare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 Io _____________________</a:t>
            </a:r>
            <a:r>
              <a:rPr lang="en-GB" sz="2400" dirty="0" err="1">
                <a:solidFill>
                  <a:srgbClr val="000000"/>
                </a:solidFill>
              </a:rPr>
              <a:t>il</a:t>
            </a:r>
            <a:r>
              <a:rPr lang="en-GB" sz="2400" dirty="0">
                <a:solidFill>
                  <a:srgbClr val="000000"/>
                </a:solidFill>
              </a:rPr>
              <a:t> sole (</a:t>
            </a:r>
            <a:r>
              <a:rPr lang="en-GB" sz="2400" dirty="0" err="1">
                <a:solidFill>
                  <a:srgbClr val="000000"/>
                </a:solidFill>
              </a:rPr>
              <a:t>prendere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err="1">
                <a:solidFill>
                  <a:srgbClr val="000000"/>
                </a:solidFill>
              </a:rPr>
              <a:t>Noi</a:t>
            </a:r>
            <a:r>
              <a:rPr lang="en-GB" sz="2400" dirty="0">
                <a:solidFill>
                  <a:srgbClr val="000000"/>
                </a:solidFill>
              </a:rPr>
              <a:t> _____________________</a:t>
            </a:r>
            <a:r>
              <a:rPr lang="en-GB" sz="2400" dirty="0" err="1">
                <a:solidFill>
                  <a:srgbClr val="000000"/>
                </a:solidFill>
              </a:rPr>
              <a:t>molti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musei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400" dirty="0" err="1">
                <a:solidFill>
                  <a:srgbClr val="000000"/>
                </a:solidFill>
              </a:rPr>
              <a:t>visitare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err="1">
                <a:solidFill>
                  <a:srgbClr val="000000"/>
                </a:solidFill>
              </a:rPr>
              <a:t>Lui</a:t>
            </a:r>
            <a:r>
              <a:rPr lang="en-GB" sz="2400" dirty="0">
                <a:solidFill>
                  <a:srgbClr val="000000"/>
                </a:solidFill>
              </a:rPr>
              <a:t> ______________________ a </a:t>
            </a:r>
            <a:r>
              <a:rPr lang="en-GB" sz="2400" dirty="0" err="1">
                <a:solidFill>
                  <a:srgbClr val="000000"/>
                </a:solidFill>
              </a:rPr>
              <a:t>calcio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400" dirty="0" err="1">
                <a:solidFill>
                  <a:srgbClr val="000000"/>
                </a:solidFill>
              </a:rPr>
              <a:t>giocare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err="1">
                <a:solidFill>
                  <a:srgbClr val="000000"/>
                </a:solidFill>
              </a:rPr>
              <a:t>Noi</a:t>
            </a:r>
            <a:r>
              <a:rPr lang="en-GB" sz="2400" dirty="0">
                <a:solidFill>
                  <a:srgbClr val="000000"/>
                </a:solidFill>
              </a:rPr>
              <a:t> _______________________ </a:t>
            </a:r>
            <a:r>
              <a:rPr lang="en-GB" sz="2400" dirty="0" err="1">
                <a:solidFill>
                  <a:srgbClr val="000000"/>
                </a:solidFill>
              </a:rPr>
              <a:t>all’aperto</a:t>
            </a:r>
            <a:r>
              <a:rPr lang="en-GB" sz="2400" dirty="0">
                <a:solidFill>
                  <a:srgbClr val="000000"/>
                </a:solidFill>
              </a:rPr>
              <a:t> (</a:t>
            </a:r>
            <a:r>
              <a:rPr lang="en-GB" sz="2400" dirty="0" err="1">
                <a:solidFill>
                  <a:srgbClr val="000000"/>
                </a:solidFill>
              </a:rPr>
              <a:t>mangiare</a:t>
            </a:r>
            <a:r>
              <a:rPr lang="en-GB" sz="2400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Io _________________ </a:t>
            </a:r>
            <a:r>
              <a:rPr lang="en-GB" sz="2400" dirty="0" err="1">
                <a:solidFill>
                  <a:srgbClr val="000000"/>
                </a:solidFill>
              </a:rPr>
              <a:t>il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err="1">
                <a:solidFill>
                  <a:srgbClr val="000000"/>
                </a:solidFill>
              </a:rPr>
              <a:t>bagno</a:t>
            </a:r>
            <a:r>
              <a:rPr lang="en-GB" sz="2400" dirty="0">
                <a:solidFill>
                  <a:srgbClr val="000000"/>
                </a:solidFill>
              </a:rPr>
              <a:t> in </a:t>
            </a:r>
            <a:r>
              <a:rPr lang="en-GB" sz="2400" dirty="0" err="1">
                <a:solidFill>
                  <a:srgbClr val="000000"/>
                </a:solidFill>
              </a:rPr>
              <a:t>piscina</a:t>
            </a:r>
            <a:r>
              <a:rPr lang="en-GB" sz="2400" dirty="0">
                <a:solidFill>
                  <a:srgbClr val="000000"/>
                </a:solidFill>
              </a:rPr>
              <a:t> (fare)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260648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>
                <a:solidFill>
                  <a:srgbClr val="000000"/>
                </a:solidFill>
              </a:rPr>
              <a:t>Le </a:t>
            </a:r>
            <a:r>
              <a:rPr lang="en-GB" sz="3200" b="1" dirty="0" err="1">
                <a:solidFill>
                  <a:srgbClr val="000000"/>
                </a:solidFill>
              </a:rPr>
              <a:t>attivitá</a:t>
            </a:r>
            <a:r>
              <a:rPr lang="en-GB" sz="3200" b="1" dirty="0">
                <a:solidFill>
                  <a:srgbClr val="000000"/>
                </a:solidFill>
              </a:rPr>
              <a:t> da fare in </a:t>
            </a:r>
            <a:r>
              <a:rPr lang="en-GB" sz="3200" b="1" dirty="0" err="1">
                <a:solidFill>
                  <a:srgbClr val="000000"/>
                </a:solidFill>
              </a:rPr>
              <a:t>vacanza</a:t>
            </a:r>
            <a:endParaRPr lang="en-GB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2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978713"/>
              </p:ext>
            </p:extLst>
          </p:nvPr>
        </p:nvGraphicFramePr>
        <p:xfrm>
          <a:off x="251520" y="228599"/>
          <a:ext cx="8712968" cy="648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Presente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Passato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prossimo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Futuro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tx1"/>
                          </a:solidFill>
                        </a:rPr>
                        <a:t>Prenotare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(to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 book)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/>
                        <a:t>Prenoto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</a:rPr>
                        <a:t>io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) Ho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</a:rPr>
                        <a:t>prenotato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</a:rPr>
                        <a:t>io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tx1"/>
                          </a:solidFill>
                        </a:rPr>
                        <a:t>Soggiornare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(to stay)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dirty="0" err="1"/>
                        <a:t>Soggiorno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/>
                        <a:t>Soggiorneró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Trascorrere</a:t>
                      </a:r>
                      <a:endParaRPr lang="en-GB" sz="2400" dirty="0"/>
                    </a:p>
                    <a:p>
                      <a:r>
                        <a:rPr lang="en-GB" sz="2400" dirty="0"/>
                        <a:t>(to spend 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</a:rPr>
                        <a:t>io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Ho </a:t>
                      </a:r>
                      <a:r>
                        <a:rPr lang="en-GB" sz="2400" dirty="0" err="1"/>
                        <a:t>trascorso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Andare</a:t>
                      </a:r>
                      <a:r>
                        <a:rPr lang="en-GB" sz="2400" dirty="0"/>
                        <a:t>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Mangiare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/>
                        <a:t>mangeró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Comprare</a:t>
                      </a:r>
                      <a:endParaRPr lang="en-GB" sz="2400" dirty="0"/>
                    </a:p>
                    <a:p>
                      <a:r>
                        <a:rPr lang="en-GB" sz="2400" dirty="0"/>
                        <a:t>(to buy)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/>
                        <a:t>compro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Ritornare</a:t>
                      </a:r>
                      <a:endParaRPr lang="en-GB" sz="2400" dirty="0"/>
                    </a:p>
                    <a:p>
                      <a:r>
                        <a:rPr lang="en-GB" sz="2400" dirty="0"/>
                        <a:t>(to go back)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u="sng" dirty="0" err="1"/>
                        <a:t>Sono</a:t>
                      </a:r>
                      <a:r>
                        <a:rPr lang="en-GB" sz="2400" u="sng" dirty="0"/>
                        <a:t> </a:t>
                      </a:r>
                      <a:r>
                        <a:rPr lang="en-GB" sz="2400" dirty="0" err="1"/>
                        <a:t>ritornato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Ritorneró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04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473864"/>
              </p:ext>
            </p:extLst>
          </p:nvPr>
        </p:nvGraphicFramePr>
        <p:xfrm>
          <a:off x="251520" y="-27384"/>
          <a:ext cx="8712968" cy="6962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9214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Presente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Passato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prossimo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Futuro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Prenotare</a:t>
                      </a:r>
                      <a:endParaRPr lang="en-GB" sz="2400" dirty="0"/>
                    </a:p>
                    <a:p>
                      <a:r>
                        <a:rPr lang="en-GB" sz="2400" dirty="0"/>
                        <a:t>(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to</a:t>
                      </a:r>
                      <a:r>
                        <a:rPr lang="en-GB" sz="2400" baseline="0" dirty="0">
                          <a:solidFill>
                            <a:srgbClr val="FF0000"/>
                          </a:solidFill>
                        </a:rPr>
                        <a:t> book)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/>
                        <a:t>Prenoto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Ho </a:t>
                      </a:r>
                      <a:r>
                        <a:rPr lang="en-GB" sz="2400" dirty="0" err="1"/>
                        <a:t>prenotato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Prenotero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Soggiornare</a:t>
                      </a:r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(to stay)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dirty="0" err="1"/>
                        <a:t>Soggiorno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io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) ho </a:t>
                      </a:r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soggiornato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/>
                        <a:t>Soggiorneró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Trascorrere</a:t>
                      </a:r>
                      <a:endParaRPr lang="en-GB" sz="2400" dirty="0"/>
                    </a:p>
                    <a:p>
                      <a:r>
                        <a:rPr lang="en-GB" sz="2400" dirty="0"/>
                        <a:t>(to spend 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Io </a:t>
                      </a:r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trascorro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Ho </a:t>
                      </a:r>
                      <a:r>
                        <a:rPr lang="en-GB" sz="2400" dirty="0" err="1"/>
                        <a:t>trascorso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trascorrero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Andare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VADO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Sono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andato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andró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Mangiare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/>
                        <a:t>Mangio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Ho </a:t>
                      </a:r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mangiato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/>
                        <a:t>mangeró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Comprare</a:t>
                      </a:r>
                      <a:endParaRPr lang="en-GB" sz="2400" dirty="0"/>
                    </a:p>
                    <a:p>
                      <a:r>
                        <a:rPr lang="en-GB" sz="2400" dirty="0"/>
                        <a:t>(to buy)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/>
                        <a:t>compro</a:t>
                      </a:r>
                      <a:endParaRPr lang="en-GB" sz="2400" dirty="0"/>
                    </a:p>
                    <a:p>
                      <a:r>
                        <a:rPr lang="en-GB" sz="2400" dirty="0"/>
                        <a:t>I buy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Ho </a:t>
                      </a:r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comprato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Comprero</a:t>
                      </a:r>
                      <a:r>
                        <a:rPr lang="en-GB" sz="2400" dirty="0"/>
                        <a:t>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4306">
                <a:tc>
                  <a:txBody>
                    <a:bodyPr/>
                    <a:lstStyle/>
                    <a:p>
                      <a:r>
                        <a:rPr lang="en-GB" sz="2400" dirty="0" err="1"/>
                        <a:t>Ritornare</a:t>
                      </a:r>
                      <a:endParaRPr lang="en-GB" sz="2400" dirty="0"/>
                    </a:p>
                    <a:p>
                      <a:r>
                        <a:rPr lang="en-GB" sz="2400" dirty="0"/>
                        <a:t>(to go back)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rgbClr val="FF0000"/>
                          </a:solidFill>
                        </a:rPr>
                        <a:t>Ritorno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( I</a:t>
                      </a:r>
                      <a:r>
                        <a:rPr lang="en-GB" sz="2400" baseline="0" dirty="0">
                          <a:solidFill>
                            <a:srgbClr val="FF0000"/>
                          </a:solidFill>
                        </a:rPr>
                        <a:t> go back)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(</a:t>
                      </a:r>
                      <a:r>
                        <a:rPr lang="en-GB" sz="2400" dirty="0" err="1"/>
                        <a:t>io</a:t>
                      </a:r>
                      <a:r>
                        <a:rPr lang="en-GB" sz="2400" dirty="0"/>
                        <a:t>) </a:t>
                      </a:r>
                      <a:r>
                        <a:rPr lang="en-GB" sz="2400" dirty="0" err="1"/>
                        <a:t>Sono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ritornato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Ritorneró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971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742</Words>
  <Application>Microsoft Office PowerPoint</Application>
  <PresentationFormat>On-screen Show (4:3)</PresentationFormat>
  <Paragraphs>148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Default Design</vt:lpstr>
      <vt:lpstr>2_Default Design</vt:lpstr>
      <vt:lpstr> martedì diciasette marzo LO: To talk about what you like to do   during your holiday</vt:lpstr>
      <vt:lpstr>Another way of giving reasons “AL FINE DI+ Infinitive” = in order to…</vt:lpstr>
      <vt:lpstr>HOLIDAY ACTIVITIES IN THE PRESENT TENSE</vt:lpstr>
      <vt:lpstr>PowerPoint Presentation</vt:lpstr>
      <vt:lpstr>Piste 9, cd 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perido….i’ve lost….</dc:title>
  <dc:creator>M.Magoga</dc:creator>
  <cp:lastModifiedBy>Monia Magoga</cp:lastModifiedBy>
  <cp:revision>78</cp:revision>
  <dcterms:created xsi:type="dcterms:W3CDTF">2006-08-16T00:00:00Z</dcterms:created>
  <dcterms:modified xsi:type="dcterms:W3CDTF">2020-04-02T07:42:18Z</dcterms:modified>
</cp:coreProperties>
</file>