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72" r:id="rId9"/>
    <p:sldId id="273" r:id="rId10"/>
    <p:sldId id="270" r:id="rId11"/>
    <p:sldId id="274" r:id="rId12"/>
    <p:sldId id="275" r:id="rId13"/>
    <p:sldId id="279" r:id="rId14"/>
    <p:sldId id="280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96198-47D2-43A5-8236-894769D8773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057C4-3470-4DA7-A419-0551C730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89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baseline="0" dirty="0"/>
              <a:t> often? </a:t>
            </a:r>
            <a:r>
              <a:rPr lang="en-US" baseline="0" dirty="0" err="1"/>
              <a:t>doce</a:t>
            </a:r>
            <a:r>
              <a:rPr lang="en-US" baseline="0" dirty="0"/>
              <a:t>? how long? con chi? </a:t>
            </a:r>
            <a:r>
              <a:rPr lang="en-US" baseline="0" dirty="0" err="1"/>
              <a:t>opinione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964EB-542E-4AC7-A7DF-5E049F7B9AF7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3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E84DC-6A8B-427B-AE0C-440BECD6BB8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0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2F5B9-8539-4B2A-989E-068D657C67E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3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DD354-2457-459A-B731-7B23580CC8B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6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E584-A2B8-4F9A-B947-AE383019F81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65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56BA7E-B6FA-5241-A881-F55B715B23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86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31EEB7-CC1F-9848-BEE8-E3FC83212D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1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121B-EFA2-4B39-B69A-366AEF468D5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E1757-173B-4C44-B139-DF397B5578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7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008DB-3E98-4F16-8AA4-A996A1C8045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4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55B93-B3E4-495A-8F48-DC0CDD6D89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0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6120B-164F-4C93-A67A-6B58EBF5565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3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934E-E1EB-4958-8810-A57A1FAAA61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3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8225C-CD90-43DC-9DA5-5CA628543FE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4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F18A-33E2-406E-B9C1-52B12F02652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8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D11CB8-613D-4EAD-B956-0DF6AC9D4F6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mappa+italia&amp;source=images&amp;cd=&amp;cad=rja&amp;uact=8&amp;docid=xOYDixlUnotBsM&amp;tbnid=mrDT7DeS-8-EAM:&amp;ved=0CAUQjRw&amp;url=http://italia-mappa-regionale.blogspot.com/2013/07/italia-mappa-regionale.html&amp;ei=m42NU76_HKiy0QXngoHoCw&amp;bvm=bv.68191837,d.d2k&amp;psig=AFQjCNEBYTXgK5jOIwYkYRvyZ6ZV3CcRpA&amp;ust=1401872138359549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roma&amp;source=images&amp;cd=&amp;cad=rja&amp;uact=8&amp;docid=lWYXeC162Ex2KM&amp;tbnid=7RKT-z324PWi6M:&amp;ved=0CAUQjRw&amp;url=http://www.aristea.com/simi/&amp;ei=q9uOU5v8NvGa1AWB0IHoCg&amp;bvm=bv.68235269,d.ZWU&amp;psig=AFQjCNG2hgZP3eFjHwidUwJdf_LBbQ90Vg&amp;ust=1401957652407714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google.co.uk/url?sa=i&amp;rct=j&amp;q=italian+camping&amp;source=images&amp;cd=&amp;cad=rja&amp;uact=8&amp;docid=ZvDTE2Nd3KsLFM&amp;tbnid=g_voezhGp4T1QM:&amp;ved=0CAUQjRw&amp;url=http://www.gocaravanning.com/campingsites/Italian-Lakes.html&amp;ei=JNyOU7iOHKi70QWd54HQCw&amp;bvm=bv.68235269,d.d2k&amp;psig=AFQjCNHkwegSxrNIITlxD2pmiLt2kN5mGw&amp;ust=1401957770959622" TargetMode="External"/><Relationship Id="rId17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mappa+italia&amp;source=images&amp;cd=&amp;cad=rja&amp;uact=8&amp;docid=xOYDixlUnotBsM&amp;tbnid=mrDT7DeS-8-EAM:&amp;ved=0CAUQjRw&amp;url=http://italia-mappa-regionale.blogspot.com/2013/07/italia-mappa-regionale.html&amp;ei=m42NU76_HKiy0QXngoHoCw&amp;bvm=bv.68191837,d.d2k&amp;psig=AFQjCNEBYTXgK5jOIwYkYRvyZ6ZV3CcRpA&amp;ust=1401872138359549" TargetMode="External"/><Relationship Id="rId16" Type="http://schemas.openxmlformats.org/officeDocument/2006/relationships/hyperlink" Target="http://www.google.co.uk/url?sa=i&amp;rct=j&amp;q=london&amp;source=images&amp;cd=&amp;cad=rja&amp;uact=8&amp;docid=Wt10O_md4-Q1nM&amp;tbnid=habE-vEENKKF-M:&amp;ved=0CAUQjRw&amp;url=http://en.wikipedia.org/wiki/London&amp;ei=_t2OU6ygDeXb0QX7j4DQDA&amp;bvm=bv.68235269,d.ZWU&amp;psig=AFQjCNGtQpXiVCcJTgWu1NPhPPAT6SY-tw&amp;ust=140195826189692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salento&amp;source=images&amp;cd=&amp;cad=rja&amp;uact=8&amp;docid=nv0oikqAfcyAOM&amp;tbnid=myJAQZt1zICNlM:&amp;ved=0CAUQjRw&amp;url=http://www.spiaggesalentine.it/maldive-del-salento.htm&amp;ei=8NqOU-ezNa340gXUroG4BQ&amp;bvm=bv.68235269,d.ZWU&amp;psig=AFQjCNE9A_H9kNEyLUipsgvHob7UHd76Pg&amp;ust=1401957478653186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hyperlink" Target="http://www.google.co.uk/url?sa=i&amp;rct=j&amp;q=toscana&amp;source=images&amp;cd=&amp;cad=rja&amp;uact=8&amp;docid=WjT3fsoXcYUX2M&amp;tbnid=CDQ4trXV-Ux9GM:&amp;ved=0CAUQjRw&amp;url=http://www.viafrancigenatoscana.eu/&amp;ei=ydyOU9HQKYrx0gWfzYHwCg&amp;bvm=bv.68235269,d.d2k&amp;psig=AFQjCNF4S4c78dZp3QS2WhMm0Nbsj0G_iw&amp;ust=1401957950349205" TargetMode="External"/><Relationship Id="rId4" Type="http://schemas.openxmlformats.org/officeDocument/2006/relationships/hyperlink" Target="http://www.google.co.uk/url?sa=i&amp;rct=j&amp;q=montagne&amp;source=images&amp;cd=&amp;cad=rja&amp;uact=8&amp;docid=PDeGz9UAH71xRM&amp;tbnid=oQbApiNpq0PoiM:&amp;ved=0CAUQjRw&amp;url=http://www.pastoraledesio.it/2012/11/04/2012-11mi-ricordo-montagne-verdi/&amp;ei=fcqOU_mLH8rJ0QXoyICgDw&amp;bvm=bv.68235269,d.d2k&amp;psig=AFQjCNGHa_sS1v_MIAWIUa_KRSAq-tE_VA&amp;ust=1401953274390338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www.google.co.uk/url?sa=i&amp;rct=j&amp;q=lago+di+garda&amp;source=images&amp;cd=&amp;cad=rja&amp;uact=8&amp;docid=Td-AYkF0xbZIfM&amp;tbnid=1ZYsGvVhtiK7zM:&amp;ved=0CAUQjRw&amp;url=http://blog.icastelli.net/en/2012/02/09/beauty-and-entertainment-vacation-on-lake-garda/&amp;ei=XN2OU9SFDomk0QWd2YCIDw&amp;bvm=bv.68235269,d.ZWU&amp;psig=AFQjCNFOCTM1lZkiWtxwhq2tCYoZXsdc6g&amp;ust=140195808441096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roma&amp;source=images&amp;cd=&amp;cad=rja&amp;uact=8&amp;docid=lWYXeC162Ex2KM&amp;tbnid=7RKT-z324PWi6M:&amp;ved=0CAUQjRw&amp;url=http://www.aristea.com/simi/&amp;ei=q9uOU5v8NvGa1AWB0IHoCg&amp;bvm=bv.68235269,d.ZWU&amp;psig=AFQjCNG2hgZP3eFjHwidUwJdf_LBbQ90Vg&amp;ust=1401957652407714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google.co.uk/url?sa=i&amp;rct=j&amp;q=italian+camping&amp;source=images&amp;cd=&amp;cad=rja&amp;uact=8&amp;docid=ZvDTE2Nd3KsLFM&amp;tbnid=g_voezhGp4T1QM:&amp;ved=0CAUQjRw&amp;url=http://www.gocaravanning.com/campingsites/Italian-Lakes.html&amp;ei=JNyOU7iOHKi70QWd54HQCw&amp;bvm=bv.68235269,d.d2k&amp;psig=AFQjCNHkwegSxrNIITlxD2pmiLt2kN5mGw&amp;ust=1401957770959622" TargetMode="External"/><Relationship Id="rId17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mappa+italia&amp;source=images&amp;cd=&amp;cad=rja&amp;uact=8&amp;docid=xOYDixlUnotBsM&amp;tbnid=mrDT7DeS-8-EAM:&amp;ved=0CAUQjRw&amp;url=http://italia-mappa-regionale.blogspot.com/2013/07/italia-mappa-regionale.html&amp;ei=m42NU76_HKiy0QXngoHoCw&amp;bvm=bv.68191837,d.d2k&amp;psig=AFQjCNEBYTXgK5jOIwYkYRvyZ6ZV3CcRpA&amp;ust=1401872138359549" TargetMode="External"/><Relationship Id="rId16" Type="http://schemas.openxmlformats.org/officeDocument/2006/relationships/hyperlink" Target="http://www.google.co.uk/url?sa=i&amp;rct=j&amp;q=london&amp;source=images&amp;cd=&amp;cad=rja&amp;uact=8&amp;docid=Wt10O_md4-Q1nM&amp;tbnid=habE-vEENKKF-M:&amp;ved=0CAUQjRw&amp;url=http://en.wikipedia.org/wiki/London&amp;ei=_t2OU6ygDeXb0QX7j4DQDA&amp;bvm=bv.68235269,d.ZWU&amp;psig=AFQjCNGtQpXiVCcJTgWu1NPhPPAT6SY-tw&amp;ust=140195826189692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salento&amp;source=images&amp;cd=&amp;cad=rja&amp;uact=8&amp;docid=nv0oikqAfcyAOM&amp;tbnid=myJAQZt1zICNlM:&amp;ved=0CAUQjRw&amp;url=http://www.spiaggesalentine.it/maldive-del-salento.htm&amp;ei=8NqOU-ezNa340gXUroG4BQ&amp;bvm=bv.68235269,d.ZWU&amp;psig=AFQjCNE9A_H9kNEyLUipsgvHob7UHd76Pg&amp;ust=1401957478653186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hyperlink" Target="http://www.google.co.uk/url?sa=i&amp;rct=j&amp;q=toscana&amp;source=images&amp;cd=&amp;cad=rja&amp;uact=8&amp;docid=WjT3fsoXcYUX2M&amp;tbnid=CDQ4trXV-Ux9GM:&amp;ved=0CAUQjRw&amp;url=http://www.viafrancigenatoscana.eu/&amp;ei=ydyOU9HQKYrx0gWfzYHwCg&amp;bvm=bv.68235269,d.d2k&amp;psig=AFQjCNF4S4c78dZp3QS2WhMm0Nbsj0G_iw&amp;ust=1401957950349205" TargetMode="External"/><Relationship Id="rId4" Type="http://schemas.openxmlformats.org/officeDocument/2006/relationships/hyperlink" Target="http://www.google.co.uk/url?sa=i&amp;rct=j&amp;q=montagne&amp;source=images&amp;cd=&amp;cad=rja&amp;uact=8&amp;docid=PDeGz9UAH71xRM&amp;tbnid=oQbApiNpq0PoiM:&amp;ved=0CAUQjRw&amp;url=http://www.pastoraledesio.it/2012/11/04/2012-11mi-ricordo-montagne-verdi/&amp;ei=fcqOU_mLH8rJ0QXoyICgDw&amp;bvm=bv.68235269,d.d2k&amp;psig=AFQjCNGHa_sS1v_MIAWIUa_KRSAq-tE_VA&amp;ust=1401953274390338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www.google.co.uk/url?sa=i&amp;rct=j&amp;q=lago+di+garda&amp;source=images&amp;cd=&amp;cad=rja&amp;uact=8&amp;docid=Td-AYkF0xbZIfM&amp;tbnid=1ZYsGvVhtiK7zM:&amp;ved=0CAUQjRw&amp;url=http://blog.icastelli.net/en/2012/02/09/beauty-and-entertainment-vacation-on-lake-garda/&amp;ei=XN2OU9SFDomk0QWd2YCIDw&amp;bvm=bv.68235269,d.ZWU&amp;psig=AFQjCNFOCTM1lZkiWtxwhq2tCYoZXsdc6g&amp;ust=140195808441096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mappa+italia&amp;source=images&amp;cd=&amp;cad=rja&amp;uact=8&amp;docid=xOYDixlUnotBsM&amp;tbnid=mrDT7DeS-8-EAM:&amp;ved=0CAUQjRw&amp;url=http://italia-mappa-regionale.blogspot.com/2013/07/italia-mappa-regionale.html&amp;ei=m42NU76_HKiy0QXngoHoCw&amp;bvm=bv.68191837,d.d2k&amp;psig=AFQjCNEBYTXgK5jOIwYkYRvyZ6ZV3CcRpA&amp;ust=1401872138359549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.uk/url?sa=i&amp;rct=j&amp;q=lecce&amp;source=images&amp;cd=&amp;cad=rja&amp;uact=8&amp;docid=-u_sQN7CMXj4FM&amp;tbnid=sqrr7k-7HK4LUM:&amp;ved=0CAUQjRw&amp;url=http://en.wikipedia.org/wiki/Lecce&amp;ei=K-OOU42YIqL30gX2sIDQBg&amp;bvm=bv.68235269,d.ZWU&amp;psig=AFQjCNH8BT1khER40PCCxE0XtnIj75QZoA&amp;ust=1401959587031808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872208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3200" u="sng" dirty="0">
                <a:latin typeface="Arial"/>
                <a:cs typeface="Arial"/>
              </a:rPr>
              <a:t> </a:t>
            </a:r>
            <a:r>
              <a:rPr lang="en-US" sz="3200" u="sng" dirty="0" err="1">
                <a:latin typeface="Arial"/>
                <a:cs typeface="Arial"/>
              </a:rPr>
              <a:t>martedí</a:t>
            </a:r>
            <a:r>
              <a:rPr lang="en-US" sz="3200" u="sng" dirty="0">
                <a:latin typeface="Arial"/>
                <a:cs typeface="Arial"/>
              </a:rPr>
              <a:t> </a:t>
            </a:r>
            <a:r>
              <a:rPr lang="en-US" sz="3200" u="sng" dirty="0" err="1">
                <a:latin typeface="Arial"/>
                <a:cs typeface="Arial"/>
              </a:rPr>
              <a:t>diciasette</a:t>
            </a:r>
            <a:r>
              <a:rPr lang="en-US" sz="3200" u="sng" dirty="0">
                <a:latin typeface="Arial"/>
                <a:cs typeface="Arial"/>
              </a:rPr>
              <a:t> </a:t>
            </a:r>
            <a:r>
              <a:rPr lang="en-US" sz="3200" u="sng" dirty="0" err="1">
                <a:latin typeface="Arial"/>
                <a:cs typeface="Arial"/>
              </a:rPr>
              <a:t>marzo</a:t>
            </a:r>
            <a:br>
              <a:rPr lang="en-US" sz="3200" u="sng" dirty="0">
                <a:latin typeface="Arial"/>
                <a:cs typeface="Arial"/>
              </a:rPr>
            </a:br>
            <a:br>
              <a:rPr lang="en-US" sz="3200" u="sng" dirty="0">
                <a:latin typeface="Arial"/>
                <a:cs typeface="Arial"/>
              </a:rPr>
            </a:br>
            <a:r>
              <a:rPr lang="en-US" sz="4000" u="sng" dirty="0" err="1">
                <a:latin typeface="Arial"/>
                <a:cs typeface="Arial"/>
              </a:rPr>
              <a:t>Titolo</a:t>
            </a:r>
            <a:r>
              <a:rPr lang="en-US" sz="4000" u="sng" dirty="0">
                <a:latin typeface="Arial"/>
                <a:cs typeface="Arial"/>
              </a:rPr>
              <a:t>: Il tipi di </a:t>
            </a:r>
            <a:r>
              <a:rPr lang="en-US" sz="4000" u="sng" dirty="0" err="1">
                <a:latin typeface="Arial"/>
                <a:cs typeface="Arial"/>
              </a:rPr>
              <a:t>vacanza</a:t>
            </a:r>
            <a:endParaRPr lang="en-US" sz="4000" u="sng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080" y="2906800"/>
            <a:ext cx="7920880" cy="2880320"/>
          </a:xfrm>
          <a:solidFill>
            <a:srgbClr val="FFFFFF"/>
          </a:solidFill>
        </p:spPr>
        <p:txBody>
          <a:bodyPr/>
          <a:lstStyle/>
          <a:p>
            <a:pPr algn="l"/>
            <a:r>
              <a:rPr lang="en-US" sz="3600" dirty="0"/>
              <a:t>LO: </a:t>
            </a:r>
          </a:p>
          <a:p>
            <a:pPr algn="l"/>
            <a:r>
              <a:rPr lang="en-US" sz="3600" dirty="0"/>
              <a:t>To describe holidays preferences and to compare means of transport</a:t>
            </a:r>
          </a:p>
        </p:txBody>
      </p:sp>
    </p:spTree>
    <p:extLst>
      <p:ext uri="{BB962C8B-B14F-4D97-AF65-F5344CB8AC3E}">
        <p14:creationId xmlns:p14="http://schemas.microsoft.com/office/powerpoint/2010/main" val="113089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62068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000000"/>
                </a:solidFill>
              </a:rPr>
              <a:t>Inserisci</a:t>
            </a:r>
            <a:r>
              <a:rPr lang="en-US" sz="3600" dirty="0">
                <a:solidFill>
                  <a:srgbClr val="000000"/>
                </a:solidFill>
              </a:rPr>
              <a:t> le </a:t>
            </a:r>
            <a:r>
              <a:rPr lang="en-US" sz="3600" dirty="0" err="1">
                <a:solidFill>
                  <a:srgbClr val="000000"/>
                </a:solidFill>
              </a:rPr>
              <a:t>preposizioni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344" y="2060848"/>
            <a:ext cx="77048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</a:rPr>
              <a:t>Domani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vado</a:t>
            </a:r>
            <a:r>
              <a:rPr lang="en-US" sz="2400" dirty="0">
                <a:solidFill>
                  <a:srgbClr val="000000"/>
                </a:solidFill>
              </a:rPr>
              <a:t> …….  Roma ……. </a:t>
            </a:r>
            <a:r>
              <a:rPr lang="en-US" sz="2400" dirty="0" err="1">
                <a:solidFill>
                  <a:srgbClr val="000000"/>
                </a:solidFill>
              </a:rPr>
              <a:t>treno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</a:rPr>
              <a:t>Dopo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lezione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vado</a:t>
            </a:r>
            <a:r>
              <a:rPr lang="en-US" sz="2400" dirty="0">
                <a:solidFill>
                  <a:srgbClr val="000000"/>
                </a:solidFill>
              </a:rPr>
              <a:t> …….  </a:t>
            </a:r>
            <a:r>
              <a:rPr lang="en-US" sz="2400" dirty="0" err="1">
                <a:solidFill>
                  <a:srgbClr val="000000"/>
                </a:solidFill>
              </a:rPr>
              <a:t>cenare</a:t>
            </a:r>
            <a:r>
              <a:rPr lang="en-US" sz="2400" dirty="0">
                <a:solidFill>
                  <a:srgbClr val="000000"/>
                </a:solidFill>
              </a:rPr>
              <a:t> con la </a:t>
            </a:r>
            <a:r>
              <a:rPr lang="en-US" sz="2400" dirty="0" err="1">
                <a:solidFill>
                  <a:srgbClr val="000000"/>
                </a:solidFill>
              </a:rPr>
              <a:t>mia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famiglia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</a:rPr>
              <a:t>Noi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siamo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italiani</a:t>
            </a:r>
            <a:r>
              <a:rPr lang="en-US" sz="2400" dirty="0">
                <a:solidFill>
                  <a:srgbClr val="000000"/>
                </a:solidFill>
              </a:rPr>
              <a:t> …….  Napoli.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Io </a:t>
            </a:r>
            <a:r>
              <a:rPr lang="en-US" sz="2400" dirty="0" err="1">
                <a:solidFill>
                  <a:srgbClr val="000000"/>
                </a:solidFill>
              </a:rPr>
              <a:t>abito</a:t>
            </a:r>
            <a:r>
              <a:rPr lang="en-US" sz="2400" dirty="0">
                <a:solidFill>
                  <a:srgbClr val="000000"/>
                </a:solidFill>
              </a:rPr>
              <a:t> ……. </a:t>
            </a:r>
            <a:r>
              <a:rPr lang="en-US" sz="2400" dirty="0" err="1">
                <a:solidFill>
                  <a:srgbClr val="000000"/>
                </a:solidFill>
              </a:rPr>
              <a:t>Londra</a:t>
            </a:r>
            <a:r>
              <a:rPr lang="en-US" sz="2400" dirty="0">
                <a:solidFill>
                  <a:srgbClr val="000000"/>
                </a:solidFill>
              </a:rPr>
              <a:t>, …….  </a:t>
            </a:r>
            <a:r>
              <a:rPr lang="en-US" sz="2400" dirty="0" err="1">
                <a:solidFill>
                  <a:srgbClr val="000000"/>
                </a:solidFill>
              </a:rPr>
              <a:t>Inghilterra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 Io </a:t>
            </a:r>
            <a:r>
              <a:rPr lang="en-US" sz="2400" dirty="0" err="1">
                <a:solidFill>
                  <a:srgbClr val="000000"/>
                </a:solidFill>
              </a:rPr>
              <a:t>preferisco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andare</a:t>
            </a:r>
            <a:r>
              <a:rPr lang="en-US" sz="2400" dirty="0">
                <a:solidFill>
                  <a:srgbClr val="000000"/>
                </a:solidFill>
              </a:rPr>
              <a:t> …….  </a:t>
            </a:r>
            <a:r>
              <a:rPr lang="en-US" sz="2400" dirty="0" err="1">
                <a:solidFill>
                  <a:srgbClr val="000000"/>
                </a:solidFill>
              </a:rPr>
              <a:t>vacanza</a:t>
            </a:r>
            <a:r>
              <a:rPr lang="en-US" sz="2400" dirty="0">
                <a:solidFill>
                  <a:srgbClr val="000000"/>
                </a:solidFill>
              </a:rPr>
              <a:t> …….  mare. E </a:t>
            </a:r>
            <a:r>
              <a:rPr lang="en-US" sz="2400" dirty="0" err="1">
                <a:solidFill>
                  <a:srgbClr val="000000"/>
                </a:solidFill>
              </a:rPr>
              <a:t>tu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       Io </a:t>
            </a:r>
            <a:r>
              <a:rPr lang="en-US" sz="2400" dirty="0" err="1">
                <a:solidFill>
                  <a:srgbClr val="000000"/>
                </a:solidFill>
              </a:rPr>
              <a:t>preferisco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andare</a:t>
            </a:r>
            <a:r>
              <a:rPr lang="en-US" sz="2400" dirty="0">
                <a:solidFill>
                  <a:srgbClr val="000000"/>
                </a:solidFill>
              </a:rPr>
              <a:t> …….  </a:t>
            </a:r>
            <a:r>
              <a:rPr lang="en-US" sz="2400" dirty="0" err="1">
                <a:solidFill>
                  <a:srgbClr val="000000"/>
                </a:solidFill>
              </a:rPr>
              <a:t>montagna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6. </a:t>
            </a:r>
            <a:r>
              <a:rPr lang="en-US" sz="2400" dirty="0" err="1">
                <a:solidFill>
                  <a:srgbClr val="000000"/>
                </a:solidFill>
              </a:rPr>
              <a:t>Michela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viene</a:t>
            </a:r>
            <a:r>
              <a:rPr lang="en-US" sz="2400" dirty="0">
                <a:solidFill>
                  <a:srgbClr val="000000"/>
                </a:solidFill>
              </a:rPr>
              <a:t> …….   Palermo.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6630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D0604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1000"/>
            <a:ext cx="15367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BD0494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4903" y="205581"/>
            <a:ext cx="1676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BD0612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981200"/>
            <a:ext cx="14747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PE0167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057400"/>
            <a:ext cx="168592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BS01598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3188" y="2255816"/>
            <a:ext cx="13716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TN01323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2057400"/>
            <a:ext cx="13858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BD00146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457200"/>
            <a:ext cx="12954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304800" y="4572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>
                <a:solidFill>
                  <a:srgbClr val="0000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2590800" y="4572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>
                <a:solidFill>
                  <a:srgbClr val="0000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4572000" y="533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>
                <a:solidFill>
                  <a:srgbClr val="0000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6629400" y="914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>
                <a:solidFill>
                  <a:srgbClr val="000000"/>
                </a:solidFill>
                <a:latin typeface="Tahoma" pitchFamily="34" charset="0"/>
              </a:rPr>
              <a:t>D</a:t>
            </a: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1219200" y="2057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>
                <a:solidFill>
                  <a:srgbClr val="000000"/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3581400" y="2057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>
                <a:solidFill>
                  <a:srgbClr val="000000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5638800" y="2057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>
                <a:solidFill>
                  <a:srgbClr val="000000"/>
                </a:solidFill>
                <a:latin typeface="Tahoma" pitchFamily="34" charset="0"/>
              </a:rPr>
              <a:t>G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09600" y="3962400"/>
            <a:ext cx="7848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GB" sz="2800" dirty="0" err="1">
                <a:solidFill>
                  <a:srgbClr val="000000"/>
                </a:solidFill>
                <a:latin typeface="Tahoma" pitchFamily="34" charset="0"/>
              </a:rPr>
              <a:t>comodo</a:t>
            </a:r>
            <a:r>
              <a:rPr lang="en-GB" sz="2800" dirty="0">
                <a:solidFill>
                  <a:srgbClr val="000000"/>
                </a:solidFill>
                <a:latin typeface="Tahoma" pitchFamily="34" charset="0"/>
              </a:rPr>
              <a:t>	2.  </a:t>
            </a:r>
            <a:r>
              <a:rPr lang="en-GB" sz="2800" dirty="0" err="1">
                <a:solidFill>
                  <a:srgbClr val="000000"/>
                </a:solidFill>
                <a:latin typeface="Tahoma" pitchFamily="34" charset="0"/>
              </a:rPr>
              <a:t>interessante</a:t>
            </a:r>
            <a:r>
              <a:rPr lang="en-GB" sz="2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3.  </a:t>
            </a:r>
            <a:r>
              <a:rPr lang="en-GB" sz="28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veloce</a:t>
            </a:r>
            <a:endParaRPr lang="en-GB" sz="28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Tx/>
              <a:buAutoNum type="arabicPeriod" startAt="4"/>
            </a:pPr>
            <a:r>
              <a:rPr lang="en-GB" sz="2800" dirty="0" err="1">
                <a:solidFill>
                  <a:srgbClr val="000000"/>
                </a:solidFill>
                <a:latin typeface="Tahoma" pitchFamily="34" charset="0"/>
              </a:rPr>
              <a:t>pratico</a:t>
            </a:r>
            <a:r>
              <a:rPr lang="en-GB" sz="2800" dirty="0">
                <a:solidFill>
                  <a:srgbClr val="000000"/>
                </a:solidFill>
                <a:latin typeface="Tahoma" pitchFamily="34" charset="0"/>
              </a:rPr>
              <a:t>		5.  </a:t>
            </a:r>
            <a:r>
              <a:rPr lang="en-GB" sz="2800" dirty="0" err="1">
                <a:solidFill>
                  <a:srgbClr val="000000"/>
                </a:solidFill>
                <a:latin typeface="Tahoma" pitchFamily="34" charset="0"/>
              </a:rPr>
              <a:t>stancante</a:t>
            </a:r>
            <a:r>
              <a:rPr lang="en-GB" sz="2800" dirty="0">
                <a:solidFill>
                  <a:srgbClr val="000000"/>
                </a:solidFill>
                <a:latin typeface="Tahoma" pitchFamily="34" charset="0"/>
              </a:rPr>
              <a:t>	6.  </a:t>
            </a:r>
            <a:r>
              <a:rPr lang="en-GB" sz="2800" dirty="0" err="1">
                <a:solidFill>
                  <a:srgbClr val="000000"/>
                </a:solidFill>
                <a:latin typeface="Tahoma" pitchFamily="34" charset="0"/>
              </a:rPr>
              <a:t>noioso</a:t>
            </a:r>
            <a:endParaRPr lang="en-GB" sz="2800" dirty="0">
              <a:solidFill>
                <a:srgbClr val="000000"/>
              </a:solidFill>
              <a:latin typeface="Tahoma" pitchFamily="34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Tahoma" pitchFamily="34" charset="0"/>
              </a:rPr>
              <a:t>7.  </a:t>
            </a:r>
            <a:r>
              <a:rPr lang="en-GB" sz="2800" dirty="0" err="1">
                <a:solidFill>
                  <a:srgbClr val="000000"/>
                </a:solidFill>
                <a:latin typeface="Tahoma" pitchFamily="34" charset="0"/>
              </a:rPr>
              <a:t>caro</a:t>
            </a:r>
            <a:r>
              <a:rPr lang="en-GB" sz="2800" dirty="0">
                <a:solidFill>
                  <a:srgbClr val="000000"/>
                </a:solidFill>
                <a:latin typeface="Tahoma" pitchFamily="34" charset="0"/>
              </a:rPr>
              <a:t>/</a:t>
            </a:r>
            <a:r>
              <a:rPr lang="en-GB" sz="2800" dirty="0" err="1">
                <a:solidFill>
                  <a:srgbClr val="000000"/>
                </a:solidFill>
                <a:latin typeface="Tahoma" pitchFamily="34" charset="0"/>
              </a:rPr>
              <a:t>costoso</a:t>
            </a:r>
            <a:r>
              <a:rPr lang="en-GB" sz="2800" dirty="0">
                <a:solidFill>
                  <a:srgbClr val="000000"/>
                </a:solidFill>
                <a:latin typeface="Tahoma" pitchFamily="34" charset="0"/>
              </a:rPr>
              <a:t>                 8. </a:t>
            </a:r>
            <a:r>
              <a:rPr lang="en-GB" sz="2800" dirty="0" err="1">
                <a:solidFill>
                  <a:srgbClr val="000000"/>
                </a:solidFill>
                <a:latin typeface="Tahoma" pitchFamily="34" charset="0"/>
              </a:rPr>
              <a:t>economico</a:t>
            </a:r>
            <a:endParaRPr lang="en-GB" sz="28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8408988" y="1825593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Tahoma" pitchFamily="34" charset="0"/>
              </a:rPr>
              <a:t>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4960" y="402624"/>
            <a:ext cx="1749539" cy="116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48680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Comparatives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comparison between adjectives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2420888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2564904"/>
            <a:ext cx="19442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</a:rPr>
              <a:t>più</a:t>
            </a:r>
            <a:r>
              <a:rPr lang="en-US" sz="3200" dirty="0">
                <a:solidFill>
                  <a:srgbClr val="000000"/>
                </a:solidFill>
              </a:rPr>
              <a:t>…..di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4257678" y="2636912"/>
            <a:ext cx="441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L’aereo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è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più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veloce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del </a:t>
            </a:r>
            <a:r>
              <a:rPr lang="en-US" sz="2400" dirty="0" err="1">
                <a:solidFill>
                  <a:srgbClr val="000000"/>
                </a:solidFill>
              </a:rPr>
              <a:t>treno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3861048"/>
            <a:ext cx="21602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</a:rPr>
              <a:t>meno</a:t>
            </a:r>
            <a:r>
              <a:rPr lang="en-US" sz="3200" dirty="0">
                <a:solidFill>
                  <a:srgbClr val="000000"/>
                </a:solidFill>
              </a:rPr>
              <a:t>…..di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3717032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4283967" y="3933056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L’aereo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è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meno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economico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del </a:t>
            </a:r>
            <a:r>
              <a:rPr lang="en-US" sz="2400" dirty="0" err="1">
                <a:solidFill>
                  <a:srgbClr val="000000"/>
                </a:solidFill>
              </a:rPr>
              <a:t>treno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51" y="5138609"/>
            <a:ext cx="9366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0998" y="5456079"/>
            <a:ext cx="5686326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/>
              <a:t>L’aereo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mezzo di </a:t>
            </a:r>
            <a:r>
              <a:rPr lang="en-GB" sz="2400" dirty="0" err="1"/>
              <a:t>trasporto</a:t>
            </a:r>
            <a:r>
              <a:rPr lang="en-GB" sz="2400" dirty="0"/>
              <a:t> </a:t>
            </a:r>
            <a:r>
              <a:rPr lang="en-GB" sz="2400" dirty="0" err="1"/>
              <a:t>piú</a:t>
            </a:r>
            <a:r>
              <a:rPr lang="en-GB" sz="2400" dirty="0"/>
              <a:t> </a:t>
            </a:r>
            <a:r>
              <a:rPr lang="en-GB" sz="2400" dirty="0" err="1"/>
              <a:t>veloce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7549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BEA51-6EE3-4CDD-84D3-72F4A41B1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" t="25965" r="52718" b="26742"/>
          <a:stretch/>
        </p:blipFill>
        <p:spPr>
          <a:xfrm>
            <a:off x="7265" y="1637013"/>
            <a:ext cx="8314746" cy="47761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9EF162-CA7C-4BAA-9C0B-B2F02BBE1003}"/>
              </a:ext>
            </a:extLst>
          </p:cNvPr>
          <p:cNvSpPr txBox="1"/>
          <p:nvPr/>
        </p:nvSpPr>
        <p:spPr>
          <a:xfrm>
            <a:off x="53027" y="1269008"/>
            <a:ext cx="4842674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Se </a:t>
            </a:r>
            <a:r>
              <a:rPr lang="en-GB" sz="2400" dirty="0" err="1"/>
              <a:t>potessi</a:t>
            </a:r>
            <a:r>
              <a:rPr lang="en-GB" sz="2400" dirty="0"/>
              <a:t> </a:t>
            </a:r>
            <a:r>
              <a:rPr lang="en-GB" sz="2400" dirty="0" err="1"/>
              <a:t>scegliere</a:t>
            </a:r>
            <a:r>
              <a:rPr lang="en-GB" sz="2400" dirty="0"/>
              <a:t>, </a:t>
            </a:r>
            <a:r>
              <a:rPr lang="en-GB" sz="2400" dirty="0" err="1"/>
              <a:t>viaggerei</a:t>
            </a:r>
            <a:r>
              <a:rPr lang="en-GB" sz="2400" dirty="0"/>
              <a:t> </a:t>
            </a:r>
            <a:r>
              <a:rPr lang="en-GB" sz="2400" dirty="0" err="1"/>
              <a:t>sempre</a:t>
            </a:r>
            <a:r>
              <a:rPr lang="en-GB" sz="2400" dirty="0"/>
              <a:t> in </a:t>
            </a:r>
            <a:r>
              <a:rPr lang="en-GB" sz="2400" dirty="0" err="1"/>
              <a:t>aereo</a:t>
            </a:r>
            <a:r>
              <a:rPr lang="en-GB" sz="2400" dirty="0"/>
              <a:t> </a:t>
            </a:r>
            <a:r>
              <a:rPr lang="en-GB" sz="2400" dirty="0" err="1"/>
              <a:t>perché</a:t>
            </a:r>
            <a:r>
              <a:rPr lang="en-GB" sz="2400" dirty="0"/>
              <a:t> e </a:t>
            </a:r>
            <a:r>
              <a:rPr lang="en-GB" sz="2400" dirty="0" err="1"/>
              <a:t>rapido</a:t>
            </a:r>
            <a:r>
              <a:rPr lang="en-GB" sz="2400" dirty="0"/>
              <a:t> e comodo e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arriva</a:t>
            </a:r>
            <a:r>
              <a:rPr lang="en-GB" sz="2400" dirty="0"/>
              <a:t> </a:t>
            </a:r>
            <a:r>
              <a:rPr lang="en-GB" sz="2400" dirty="0" err="1"/>
              <a:t>piú</a:t>
            </a:r>
            <a:r>
              <a:rPr lang="en-GB" sz="2400" dirty="0"/>
              <a:t> </a:t>
            </a:r>
            <a:r>
              <a:rPr lang="en-GB" sz="2400" dirty="0" err="1"/>
              <a:t>velocemente</a:t>
            </a:r>
            <a:r>
              <a:rPr lang="en-GB" sz="2400" dirty="0"/>
              <a:t>! Non é per niente </a:t>
            </a:r>
            <a:r>
              <a:rPr lang="en-GB" sz="2400" dirty="0" err="1"/>
              <a:t>stancante</a:t>
            </a:r>
            <a:r>
              <a:rPr lang="en-GB" sz="2400" dirty="0"/>
              <a:t>. Lo </a:t>
            </a:r>
            <a:r>
              <a:rPr lang="en-GB" sz="2400" dirty="0" err="1"/>
              <a:t>adoro</a:t>
            </a:r>
            <a:r>
              <a:rPr lang="en-GB" sz="2400" dirty="0"/>
              <a:t>! </a:t>
            </a:r>
            <a:r>
              <a:rPr lang="en-GB" sz="2400" i="1" dirty="0"/>
              <a:t>Zia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B94A2-39B1-4E62-A654-8C29DCCF3C41}"/>
              </a:ext>
            </a:extLst>
          </p:cNvPr>
          <p:cNvSpPr txBox="1"/>
          <p:nvPr/>
        </p:nvSpPr>
        <p:spPr>
          <a:xfrm>
            <a:off x="160251" y="2870945"/>
            <a:ext cx="3986527" cy="230832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Se </a:t>
            </a:r>
            <a:r>
              <a:rPr lang="en-GB" sz="2400" dirty="0" err="1"/>
              <a:t>avessi</a:t>
            </a:r>
            <a:r>
              <a:rPr lang="en-GB" sz="2400" dirty="0"/>
              <a:t> la </a:t>
            </a:r>
            <a:r>
              <a:rPr lang="en-GB" sz="2400" dirty="0" err="1"/>
              <a:t>scelta</a:t>
            </a:r>
            <a:r>
              <a:rPr lang="en-GB" sz="2400" dirty="0"/>
              <a:t>, </a:t>
            </a:r>
            <a:r>
              <a:rPr lang="en-GB" sz="2400" dirty="0" err="1"/>
              <a:t>viaggerei</a:t>
            </a:r>
            <a:r>
              <a:rPr lang="en-GB" sz="2400" dirty="0"/>
              <a:t> </a:t>
            </a:r>
            <a:r>
              <a:rPr lang="en-GB" sz="2400" dirty="0" err="1"/>
              <a:t>sempre</a:t>
            </a:r>
            <a:r>
              <a:rPr lang="en-GB" sz="2400" dirty="0"/>
              <a:t> in nave </a:t>
            </a:r>
            <a:r>
              <a:rPr lang="en-GB" sz="2400" dirty="0" err="1"/>
              <a:t>perché</a:t>
            </a:r>
            <a:r>
              <a:rPr lang="en-GB" sz="2400" dirty="0"/>
              <a:t> é </a:t>
            </a:r>
            <a:r>
              <a:rPr lang="en-GB" sz="2400" dirty="0" err="1"/>
              <a:t>piú</a:t>
            </a:r>
            <a:r>
              <a:rPr lang="en-GB" sz="2400" dirty="0"/>
              <a:t> </a:t>
            </a:r>
            <a:r>
              <a:rPr lang="en-GB" sz="2400" dirty="0" err="1"/>
              <a:t>pratica</a:t>
            </a:r>
            <a:r>
              <a:rPr lang="en-GB" sz="2400" dirty="0"/>
              <a:t> ed é di </a:t>
            </a:r>
            <a:r>
              <a:rPr lang="en-GB" sz="2400" dirty="0" err="1"/>
              <a:t>moda</a:t>
            </a:r>
            <a:r>
              <a:rPr lang="en-GB" sz="2400" dirty="0"/>
              <a:t>! </a:t>
            </a:r>
            <a:r>
              <a:rPr lang="en-GB" sz="2400" dirty="0" err="1"/>
              <a:t>C’é</a:t>
            </a:r>
            <a:r>
              <a:rPr lang="en-GB" sz="2400" dirty="0"/>
              <a:t> un </a:t>
            </a:r>
            <a:r>
              <a:rPr lang="en-GB" sz="2400" dirty="0" err="1"/>
              <a:t>sacco</a:t>
            </a:r>
            <a:r>
              <a:rPr lang="en-GB" sz="2400" dirty="0"/>
              <a:t> di </a:t>
            </a:r>
            <a:r>
              <a:rPr lang="en-GB" sz="2400" dirty="0" err="1"/>
              <a:t>posto</a:t>
            </a:r>
            <a:r>
              <a:rPr lang="en-GB" sz="2400" dirty="0"/>
              <a:t>, non é per niente </a:t>
            </a:r>
            <a:r>
              <a:rPr lang="en-GB" sz="2400" dirty="0" err="1"/>
              <a:t>noiosa</a:t>
            </a:r>
            <a:r>
              <a:rPr lang="en-GB" sz="2400" dirty="0"/>
              <a:t> e in </a:t>
            </a:r>
            <a:r>
              <a:rPr lang="en-GB" sz="2400" dirty="0" err="1"/>
              <a:t>piú</a:t>
            </a:r>
            <a:r>
              <a:rPr lang="en-GB" sz="2400" dirty="0"/>
              <a:t>, </a:t>
            </a:r>
            <a:r>
              <a:rPr lang="en-GB" sz="2400" dirty="0" err="1"/>
              <a:t>ti</a:t>
            </a:r>
            <a:r>
              <a:rPr lang="en-GB" sz="2400" dirty="0"/>
              <a:t> </a:t>
            </a:r>
            <a:r>
              <a:rPr lang="en-GB" sz="2400" dirty="0" err="1"/>
              <a:t>danno</a:t>
            </a:r>
            <a:r>
              <a:rPr lang="en-GB" sz="2400" dirty="0"/>
              <a:t> da </a:t>
            </a:r>
            <a:r>
              <a:rPr lang="en-GB" sz="2400" dirty="0" err="1"/>
              <a:t>mangiare</a:t>
            </a:r>
            <a:r>
              <a:rPr lang="en-GB" sz="2400" dirty="0"/>
              <a:t>! </a:t>
            </a:r>
            <a:r>
              <a:rPr lang="en-GB" sz="2400" i="1" dirty="0"/>
              <a:t>Arianna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95279-246F-4509-A259-B1103103EE1E}"/>
              </a:ext>
            </a:extLst>
          </p:cNvPr>
          <p:cNvSpPr txBox="1"/>
          <p:nvPr/>
        </p:nvSpPr>
        <p:spPr>
          <a:xfrm>
            <a:off x="4131245" y="2870945"/>
            <a:ext cx="506429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Io, se </a:t>
            </a:r>
            <a:r>
              <a:rPr lang="en-GB" sz="2400" dirty="0" err="1"/>
              <a:t>avessi</a:t>
            </a:r>
            <a:r>
              <a:rPr lang="en-GB" sz="2400" dirty="0"/>
              <a:t> la </a:t>
            </a:r>
            <a:r>
              <a:rPr lang="en-GB" sz="2400" dirty="0" err="1"/>
              <a:t>scelta</a:t>
            </a:r>
            <a:r>
              <a:rPr lang="en-GB" sz="2400" dirty="0"/>
              <a:t>, </a:t>
            </a:r>
            <a:r>
              <a:rPr lang="en-GB" sz="2400" dirty="0" err="1"/>
              <a:t>andrei</a:t>
            </a:r>
            <a:r>
              <a:rPr lang="en-GB" sz="2400" dirty="0"/>
              <a:t> </a:t>
            </a:r>
            <a:r>
              <a:rPr lang="en-GB" sz="2400" dirty="0" err="1"/>
              <a:t>sempre</a:t>
            </a:r>
            <a:r>
              <a:rPr lang="en-GB" sz="2400" dirty="0"/>
              <a:t> in </a:t>
            </a:r>
            <a:r>
              <a:rPr lang="en-GB" sz="2400" dirty="0" err="1"/>
              <a:t>bici</a:t>
            </a:r>
            <a:r>
              <a:rPr lang="en-GB" sz="2400" dirty="0"/>
              <a:t>. E’ </a:t>
            </a:r>
            <a:r>
              <a:rPr lang="en-GB" sz="2400" dirty="0" err="1"/>
              <a:t>economica</a:t>
            </a:r>
            <a:r>
              <a:rPr lang="en-GB" sz="2400" dirty="0"/>
              <a:t>, </a:t>
            </a:r>
            <a:r>
              <a:rPr lang="en-GB" sz="2400" dirty="0" err="1"/>
              <a:t>pulita</a:t>
            </a:r>
            <a:r>
              <a:rPr lang="en-GB" sz="2400" dirty="0"/>
              <a:t> e </a:t>
            </a:r>
            <a:r>
              <a:rPr lang="en-GB" sz="2400" dirty="0" err="1"/>
              <a:t>quindi</a:t>
            </a:r>
            <a:r>
              <a:rPr lang="en-GB" sz="2400" dirty="0"/>
              <a:t> </a:t>
            </a:r>
            <a:r>
              <a:rPr lang="en-GB" sz="2400" dirty="0" err="1"/>
              <a:t>aiuta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nostro</a:t>
            </a:r>
            <a:r>
              <a:rPr lang="en-GB" sz="2400" dirty="0"/>
              <a:t> </a:t>
            </a:r>
            <a:r>
              <a:rPr lang="en-GB" sz="2400" dirty="0" err="1"/>
              <a:t>ambiente</a:t>
            </a:r>
            <a:r>
              <a:rPr lang="en-GB" sz="2400" dirty="0"/>
              <a:t>. É </a:t>
            </a:r>
            <a:r>
              <a:rPr lang="en-GB" sz="2400" dirty="0" err="1"/>
              <a:t>molto</a:t>
            </a:r>
            <a:r>
              <a:rPr lang="en-GB" sz="2400" dirty="0"/>
              <a:t> </a:t>
            </a:r>
            <a:r>
              <a:rPr lang="en-GB" sz="2400" dirty="0" err="1"/>
              <a:t>piú</a:t>
            </a:r>
            <a:r>
              <a:rPr lang="en-GB" sz="2400" dirty="0"/>
              <a:t> </a:t>
            </a:r>
            <a:r>
              <a:rPr lang="en-GB" sz="2400" dirty="0" err="1"/>
              <a:t>ecologica</a:t>
            </a:r>
            <a:r>
              <a:rPr lang="en-GB" sz="2400" dirty="0"/>
              <a:t> rispetto a </a:t>
            </a:r>
            <a:r>
              <a:rPr lang="en-GB" sz="2400" dirty="0" err="1"/>
              <a:t>tutti</a:t>
            </a:r>
            <a:r>
              <a:rPr lang="en-GB" sz="2400" dirty="0"/>
              <a:t> </a:t>
            </a:r>
            <a:r>
              <a:rPr lang="en-GB" sz="2400" dirty="0" err="1"/>
              <a:t>gli</a:t>
            </a:r>
            <a:r>
              <a:rPr lang="en-GB" sz="2400" dirty="0"/>
              <a:t> </a:t>
            </a:r>
            <a:r>
              <a:rPr lang="en-GB" sz="2400" dirty="0" err="1"/>
              <a:t>altri</a:t>
            </a:r>
            <a:r>
              <a:rPr lang="en-GB" sz="2400" dirty="0"/>
              <a:t> </a:t>
            </a:r>
            <a:r>
              <a:rPr lang="en-GB" sz="2400" dirty="0" err="1"/>
              <a:t>mezzi</a:t>
            </a:r>
            <a:r>
              <a:rPr lang="en-GB" sz="2400" dirty="0"/>
              <a:t> di </a:t>
            </a:r>
            <a:r>
              <a:rPr lang="en-GB" sz="2400" dirty="0" err="1"/>
              <a:t>trasporto</a:t>
            </a:r>
            <a:r>
              <a:rPr lang="en-GB" sz="2400" dirty="0"/>
              <a:t>.  </a:t>
            </a:r>
            <a:r>
              <a:rPr lang="en-GB" sz="2400" i="1" dirty="0"/>
              <a:t>Noemi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9067D-9C6C-4F4F-A153-914CDA2F7680}"/>
              </a:ext>
            </a:extLst>
          </p:cNvPr>
          <p:cNvSpPr txBox="1"/>
          <p:nvPr/>
        </p:nvSpPr>
        <p:spPr>
          <a:xfrm>
            <a:off x="4895701" y="530344"/>
            <a:ext cx="4248299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Se </a:t>
            </a:r>
            <a:r>
              <a:rPr lang="en-GB" sz="2400" dirty="0" err="1"/>
              <a:t>potessi</a:t>
            </a:r>
            <a:r>
              <a:rPr lang="en-GB" sz="2400" dirty="0"/>
              <a:t> </a:t>
            </a:r>
            <a:r>
              <a:rPr lang="en-GB" sz="2400" dirty="0" err="1"/>
              <a:t>scegliere</a:t>
            </a:r>
            <a:r>
              <a:rPr lang="en-GB" sz="2400" dirty="0"/>
              <a:t>, </a:t>
            </a:r>
            <a:r>
              <a:rPr lang="en-GB" sz="2400" dirty="0" err="1"/>
              <a:t>viaggerei</a:t>
            </a:r>
            <a:r>
              <a:rPr lang="en-GB" sz="2400" dirty="0"/>
              <a:t> </a:t>
            </a:r>
            <a:r>
              <a:rPr lang="en-GB" sz="2400" dirty="0" err="1"/>
              <a:t>sempre</a:t>
            </a:r>
            <a:r>
              <a:rPr lang="en-GB" sz="2400" dirty="0"/>
              <a:t> in </a:t>
            </a:r>
            <a:r>
              <a:rPr lang="en-GB" sz="2400" dirty="0" err="1"/>
              <a:t>mongolfiera</a:t>
            </a:r>
            <a:r>
              <a:rPr lang="en-GB" sz="2400" dirty="0"/>
              <a:t>. E’ </a:t>
            </a:r>
            <a:r>
              <a:rPr lang="en-GB" sz="2400" dirty="0" err="1"/>
              <a:t>un’avventura</a:t>
            </a:r>
            <a:r>
              <a:rPr lang="en-GB" sz="2400" dirty="0"/>
              <a:t> e </a:t>
            </a:r>
            <a:r>
              <a:rPr lang="en-GB" sz="2400" dirty="0" err="1"/>
              <a:t>si</a:t>
            </a:r>
            <a:r>
              <a:rPr lang="en-GB" sz="2400" dirty="0"/>
              <a:t> é </a:t>
            </a:r>
            <a:r>
              <a:rPr lang="en-GB" sz="2400" dirty="0" err="1"/>
              <a:t>liberi</a:t>
            </a:r>
            <a:r>
              <a:rPr lang="en-GB" sz="2400" dirty="0"/>
              <a:t>. Mi </a:t>
            </a:r>
            <a:r>
              <a:rPr lang="en-GB" sz="2400" dirty="0" err="1"/>
              <a:t>piace</a:t>
            </a:r>
            <a:r>
              <a:rPr lang="en-GB" sz="2400" dirty="0"/>
              <a:t>! </a:t>
            </a:r>
            <a:r>
              <a:rPr lang="en-GB" sz="2400" dirty="0" err="1"/>
              <a:t>Sarebbe</a:t>
            </a:r>
            <a:r>
              <a:rPr lang="en-GB" sz="2400" dirty="0"/>
              <a:t> bello </a:t>
            </a:r>
            <a:r>
              <a:rPr lang="en-GB" sz="2400" dirty="0" err="1"/>
              <a:t>spostarsi</a:t>
            </a:r>
            <a:r>
              <a:rPr lang="en-GB" sz="2400" dirty="0"/>
              <a:t> </a:t>
            </a:r>
            <a:r>
              <a:rPr lang="en-GB" sz="2400" dirty="0" err="1"/>
              <a:t>dappertutto</a:t>
            </a:r>
            <a:r>
              <a:rPr lang="en-GB" sz="2400" dirty="0"/>
              <a:t> in </a:t>
            </a:r>
            <a:r>
              <a:rPr lang="en-GB" sz="2400" dirty="0" err="1"/>
              <a:t>mongolfiera</a:t>
            </a:r>
            <a:r>
              <a:rPr lang="en-GB" sz="2400" dirty="0"/>
              <a:t>!</a:t>
            </a:r>
            <a:r>
              <a:rPr lang="en-GB" sz="2400" i="1" dirty="0"/>
              <a:t> Camilla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82EDF-2AE5-4DFA-A966-BE013A1B9A9B}"/>
              </a:ext>
            </a:extLst>
          </p:cNvPr>
          <p:cNvSpPr txBox="1"/>
          <p:nvPr/>
        </p:nvSpPr>
        <p:spPr>
          <a:xfrm>
            <a:off x="89082" y="244126"/>
            <a:ext cx="460273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Leggete</a:t>
            </a:r>
            <a:r>
              <a:rPr lang="en-GB" sz="2800" b="1" dirty="0"/>
              <a:t> e </a:t>
            </a:r>
            <a:r>
              <a:rPr lang="en-GB" sz="2800" b="1" dirty="0" err="1"/>
              <a:t>completate</a:t>
            </a:r>
            <a:r>
              <a:rPr lang="en-GB" sz="2800" b="1" dirty="0"/>
              <a:t> la </a:t>
            </a:r>
            <a:r>
              <a:rPr lang="en-GB" sz="2800" b="1" dirty="0" err="1"/>
              <a:t>tabella</a:t>
            </a:r>
            <a:r>
              <a:rPr lang="en-GB" sz="2800" b="1" dirty="0"/>
              <a:t> in inglese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6347" y="4966650"/>
            <a:ext cx="4967006" cy="16312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2000" b="1" dirty="0"/>
              <a:t>Find in the paragraphs: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I could choose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 would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I had the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On fashion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 lot of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It would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Everywhere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Compare to</a:t>
            </a: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5" y="6214644"/>
            <a:ext cx="571296" cy="6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2962" y="6214644"/>
            <a:ext cx="253204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Explain how to form the conditional tense</a:t>
            </a:r>
          </a:p>
        </p:txBody>
      </p:sp>
    </p:spTree>
    <p:extLst>
      <p:ext uri="{BB962C8B-B14F-4D97-AF65-F5344CB8AC3E}">
        <p14:creationId xmlns:p14="http://schemas.microsoft.com/office/powerpoint/2010/main" val="1809584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190669"/>
              </p:ext>
            </p:extLst>
          </p:nvPr>
        </p:nvGraphicFramePr>
        <p:xfrm>
          <a:off x="77239" y="183513"/>
          <a:ext cx="9066761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770">
                  <a:extLst>
                    <a:ext uri="{9D8B030D-6E8A-4147-A177-3AD203B41FA5}">
                      <a16:colId xmlns:a16="http://schemas.microsoft.com/office/drawing/2014/main" val="428365348"/>
                    </a:ext>
                  </a:extLst>
                </a:gridCol>
                <a:gridCol w="449838">
                  <a:extLst>
                    <a:ext uri="{9D8B030D-6E8A-4147-A177-3AD203B41FA5}">
                      <a16:colId xmlns:a16="http://schemas.microsoft.com/office/drawing/2014/main" val="2400657949"/>
                    </a:ext>
                  </a:extLst>
                </a:gridCol>
                <a:gridCol w="1186036">
                  <a:extLst>
                    <a:ext uri="{9D8B030D-6E8A-4147-A177-3AD203B41FA5}">
                      <a16:colId xmlns:a16="http://schemas.microsoft.com/office/drawing/2014/main" val="1399437717"/>
                    </a:ext>
                  </a:extLst>
                </a:gridCol>
                <a:gridCol w="1068230">
                  <a:extLst>
                    <a:ext uri="{9D8B030D-6E8A-4147-A177-3AD203B41FA5}">
                      <a16:colId xmlns:a16="http://schemas.microsoft.com/office/drawing/2014/main" val="197926852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10864116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2948147855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2713500096"/>
                    </a:ext>
                  </a:extLst>
                </a:gridCol>
                <a:gridCol w="2063932">
                  <a:extLst>
                    <a:ext uri="{9D8B030D-6E8A-4147-A177-3AD203B41FA5}">
                      <a16:colId xmlns:a16="http://schemas.microsoft.com/office/drawing/2014/main" val="1969733002"/>
                    </a:ext>
                  </a:extLst>
                </a:gridCol>
              </a:tblGrid>
              <a:tr h="1566910">
                <a:tc>
                  <a:txBody>
                    <a:bodyPr/>
                    <a:lstStyle/>
                    <a:p>
                      <a:r>
                        <a:rPr lang="en-GB" sz="1800" dirty="0"/>
                        <a:t>Se </a:t>
                      </a:r>
                      <a:r>
                        <a:rPr lang="en-GB" sz="1800" dirty="0" err="1"/>
                        <a:t>avessi</a:t>
                      </a:r>
                      <a:r>
                        <a:rPr lang="en-GB" sz="1800" dirty="0"/>
                        <a:t> la </a:t>
                      </a:r>
                      <a:r>
                        <a:rPr lang="en-GB" sz="1800" dirty="0" err="1"/>
                        <a:t>scelta</a:t>
                      </a:r>
                      <a:r>
                        <a:rPr lang="en-GB" sz="1800" dirty="0"/>
                        <a:t>, per </a:t>
                      </a:r>
                      <a:r>
                        <a:rPr lang="en-GB" sz="1800" dirty="0" err="1"/>
                        <a:t>andare</a:t>
                      </a:r>
                      <a:endParaRPr lang="en-GB" sz="1800" dirty="0"/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Se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potessi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scegliere</a:t>
                      </a:r>
                      <a:r>
                        <a:rPr lang="en-GB" sz="1800" baseline="0" dirty="0"/>
                        <a:t>, per </a:t>
                      </a:r>
                      <a:r>
                        <a:rPr lang="en-GB" sz="1800" baseline="0" dirty="0" err="1"/>
                        <a:t>andare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India</a:t>
                      </a:r>
                    </a:p>
                    <a:p>
                      <a:r>
                        <a:rPr lang="en-GB" sz="1800" dirty="0"/>
                        <a:t>Russia</a:t>
                      </a:r>
                    </a:p>
                    <a:p>
                      <a:r>
                        <a:rPr lang="en-GB" sz="1800" dirty="0" err="1"/>
                        <a:t>Spagna</a:t>
                      </a:r>
                      <a:endParaRPr lang="en-GB" sz="1800" dirty="0"/>
                    </a:p>
                    <a:p>
                      <a:r>
                        <a:rPr lang="en-GB" sz="1800" dirty="0" err="1"/>
                        <a:t>Portogallo</a:t>
                      </a:r>
                      <a:endParaRPr lang="en-GB" sz="1800" dirty="0"/>
                    </a:p>
                    <a:p>
                      <a:r>
                        <a:rPr lang="en-GB" sz="1800" dirty="0"/>
                        <a:t>Italia</a:t>
                      </a:r>
                    </a:p>
                    <a:p>
                      <a:r>
                        <a:rPr lang="en-GB" sz="1800" dirty="0"/>
                        <a:t>America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r>
                        <a:rPr lang="en-GB" sz="1800" dirty="0" err="1"/>
                        <a:t>viaggerei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in </a:t>
                      </a:r>
                      <a:r>
                        <a:rPr lang="en-GB" sz="1800" dirty="0" err="1"/>
                        <a:t>macchina</a:t>
                      </a:r>
                      <a:endParaRPr lang="en-GB" sz="1800" dirty="0"/>
                    </a:p>
                    <a:p>
                      <a:r>
                        <a:rPr lang="en-GB" sz="1800" dirty="0"/>
                        <a:t>in </a:t>
                      </a:r>
                      <a:r>
                        <a:rPr lang="en-GB" sz="1800" dirty="0" err="1"/>
                        <a:t>aereo</a:t>
                      </a:r>
                      <a:r>
                        <a:rPr lang="en-GB" sz="1800" dirty="0"/>
                        <a:t> </a:t>
                      </a:r>
                    </a:p>
                    <a:p>
                      <a:r>
                        <a:rPr lang="en-GB" sz="1800" dirty="0"/>
                        <a:t>in nave</a:t>
                      </a:r>
                    </a:p>
                    <a:p>
                      <a:r>
                        <a:rPr lang="en-GB" sz="1800" dirty="0"/>
                        <a:t>in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biblicletta</a:t>
                      </a:r>
                      <a:endParaRPr lang="en-GB" sz="1800" baseline="0" dirty="0"/>
                    </a:p>
                    <a:p>
                      <a:r>
                        <a:rPr lang="en-GB" sz="1800" baseline="0" dirty="0"/>
                        <a:t>in </a:t>
                      </a:r>
                      <a:r>
                        <a:rPr lang="en-GB" sz="1800" baseline="0" dirty="0" err="1"/>
                        <a:t>treno</a:t>
                      </a:r>
                      <a:r>
                        <a:rPr lang="en-GB" sz="1800" baseline="0" dirty="0"/>
                        <a:t> </a:t>
                      </a:r>
                    </a:p>
                    <a:p>
                      <a:r>
                        <a:rPr lang="en-GB" sz="1800" baseline="0" dirty="0"/>
                        <a:t>in nave</a:t>
                      </a:r>
                    </a:p>
                    <a:p>
                      <a:r>
                        <a:rPr lang="en-GB" sz="1800" baseline="0"/>
                        <a:t>a piedi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r>
                        <a:rPr lang="en-GB" sz="1800" dirty="0" err="1"/>
                        <a:t>perché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é</a:t>
                      </a:r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non 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veloce</a:t>
                      </a:r>
                      <a:r>
                        <a:rPr lang="en-GB" sz="1800" dirty="0"/>
                        <a:t>/</a:t>
                      </a:r>
                      <a:r>
                        <a:rPr lang="en-GB" sz="1800" dirty="0" err="1"/>
                        <a:t>comodo</a:t>
                      </a:r>
                      <a:r>
                        <a:rPr lang="en-GB" sz="1800" dirty="0"/>
                        <a:t>/</a:t>
                      </a:r>
                    </a:p>
                    <a:p>
                      <a:r>
                        <a:rPr lang="en-GB" sz="1800" dirty="0" err="1"/>
                        <a:t>pratico</a:t>
                      </a:r>
                      <a:r>
                        <a:rPr lang="en-GB" sz="1800" dirty="0"/>
                        <a:t>.</a:t>
                      </a:r>
                    </a:p>
                    <a:p>
                      <a:r>
                        <a:rPr lang="en-GB" sz="1800" dirty="0" err="1"/>
                        <a:t>un’avventura</a:t>
                      </a:r>
                      <a:r>
                        <a:rPr lang="en-GB" sz="1800" dirty="0"/>
                        <a:t>.</a:t>
                      </a:r>
                    </a:p>
                    <a:p>
                      <a:r>
                        <a:rPr lang="en-GB" sz="1800" dirty="0"/>
                        <a:t>utile per </a:t>
                      </a:r>
                      <a:r>
                        <a:rPr lang="en-GB" sz="1800" dirty="0" err="1"/>
                        <a:t>l’ambiente</a:t>
                      </a:r>
                      <a:r>
                        <a:rPr lang="en-GB" sz="1800" dirty="0"/>
                        <a:t>.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 err="1"/>
                        <a:t>noioso</a:t>
                      </a:r>
                      <a:r>
                        <a:rPr lang="en-GB" sz="1800" dirty="0"/>
                        <a:t>/</a:t>
                      </a:r>
                      <a:r>
                        <a:rPr lang="en-GB" sz="1800" dirty="0" err="1"/>
                        <a:t>stancante</a:t>
                      </a:r>
                      <a:r>
                        <a:rPr lang="en-GB" sz="1800" dirty="0"/>
                        <a:t>/</a:t>
                      </a:r>
                    </a:p>
                    <a:p>
                      <a:r>
                        <a:rPr lang="en-GB" sz="1800" dirty="0" err="1"/>
                        <a:t>costoso</a:t>
                      </a:r>
                      <a:r>
                        <a:rPr lang="en-GB" sz="1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76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68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332656"/>
            <a:ext cx="7704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u="sng" dirty="0" err="1">
                <a:solidFill>
                  <a:srgbClr val="000000"/>
                </a:solidFill>
              </a:rPr>
              <a:t>Preferisco</a:t>
            </a:r>
            <a:r>
              <a:rPr lang="en-GB" sz="2400" u="sng" dirty="0">
                <a:solidFill>
                  <a:srgbClr val="000000"/>
                </a:solidFill>
              </a:rPr>
              <a:t> </a:t>
            </a:r>
            <a:r>
              <a:rPr lang="en-GB" sz="2400" u="sng" dirty="0" err="1">
                <a:solidFill>
                  <a:srgbClr val="000000"/>
                </a:solidFill>
              </a:rPr>
              <a:t>viaggiare</a:t>
            </a:r>
            <a:r>
              <a:rPr lang="en-GB" sz="2400" u="sng" dirty="0">
                <a:solidFill>
                  <a:srgbClr val="000000"/>
                </a:solidFill>
              </a:rPr>
              <a:t> in ....(A).....</a:t>
            </a:r>
            <a:r>
              <a:rPr lang="en-GB" sz="2400" u="sng" dirty="0" err="1">
                <a:solidFill>
                  <a:srgbClr val="000000"/>
                </a:solidFill>
              </a:rPr>
              <a:t>perche</a:t>
            </a:r>
            <a:r>
              <a:rPr lang="en-GB" sz="2400" u="sng" dirty="0">
                <a:solidFill>
                  <a:srgbClr val="000000"/>
                </a:solidFill>
              </a:rPr>
              <a:t>’...(B)...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356992"/>
            <a:ext cx="76683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Si </a:t>
            </a:r>
            <a:r>
              <a:rPr lang="en-GB" sz="2000" dirty="0" err="1">
                <a:solidFill>
                  <a:srgbClr val="000000"/>
                </a:solidFill>
              </a:rPr>
              <a:t>puo</a:t>
            </a:r>
            <a:r>
              <a:rPr lang="en-GB" sz="2000" dirty="0">
                <a:solidFill>
                  <a:srgbClr val="000000"/>
                </a:solidFill>
              </a:rPr>
              <a:t>’ </a:t>
            </a:r>
            <a:r>
              <a:rPr lang="en-GB" sz="2000" dirty="0" err="1">
                <a:solidFill>
                  <a:srgbClr val="000000"/>
                </a:solidFill>
              </a:rPr>
              <a:t>guardare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il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paesaggio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mentre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viaggi</a:t>
            </a:r>
            <a:endParaRPr lang="en-GB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Si </a:t>
            </a:r>
            <a:r>
              <a:rPr lang="en-GB" sz="2000" dirty="0" err="1">
                <a:solidFill>
                  <a:srgbClr val="000000"/>
                </a:solidFill>
              </a:rPr>
              <a:t>puo</a:t>
            </a:r>
            <a:r>
              <a:rPr lang="en-GB" sz="2000" dirty="0">
                <a:solidFill>
                  <a:srgbClr val="000000"/>
                </a:solidFill>
              </a:rPr>
              <a:t>’ </a:t>
            </a:r>
            <a:r>
              <a:rPr lang="en-GB" sz="2000" dirty="0" err="1">
                <a:solidFill>
                  <a:srgbClr val="000000"/>
                </a:solidFill>
              </a:rPr>
              <a:t>chiacchierare</a:t>
            </a:r>
            <a:r>
              <a:rPr lang="en-GB" sz="2000" dirty="0">
                <a:solidFill>
                  <a:srgbClr val="000000"/>
                </a:solidFill>
              </a:rPr>
              <a:t> con </a:t>
            </a:r>
            <a:r>
              <a:rPr lang="en-GB" sz="2000" dirty="0" err="1">
                <a:solidFill>
                  <a:srgbClr val="000000"/>
                </a:solidFill>
              </a:rPr>
              <a:t>altra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gente</a:t>
            </a:r>
            <a:endParaRPr lang="en-GB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Si </a:t>
            </a:r>
            <a:r>
              <a:rPr lang="en-GB" sz="2000" dirty="0" err="1">
                <a:solidFill>
                  <a:srgbClr val="000000"/>
                </a:solidFill>
              </a:rPr>
              <a:t>puo</a:t>
            </a:r>
            <a:r>
              <a:rPr lang="en-GB" sz="2000" dirty="0">
                <a:solidFill>
                  <a:srgbClr val="000000"/>
                </a:solidFill>
              </a:rPr>
              <a:t>’ </a:t>
            </a:r>
            <a:r>
              <a:rPr lang="en-GB" sz="2000" dirty="0" err="1">
                <a:solidFill>
                  <a:srgbClr val="000000"/>
                </a:solidFill>
              </a:rPr>
              <a:t>lavorare</a:t>
            </a:r>
            <a:r>
              <a:rPr lang="en-GB" sz="2000" dirty="0">
                <a:solidFill>
                  <a:srgbClr val="000000"/>
                </a:solidFill>
              </a:rPr>
              <a:t> al computer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Si </a:t>
            </a:r>
            <a:r>
              <a:rPr lang="en-GB" sz="2000" dirty="0" err="1">
                <a:solidFill>
                  <a:srgbClr val="000000"/>
                </a:solidFill>
              </a:rPr>
              <a:t>puo</a:t>
            </a:r>
            <a:r>
              <a:rPr lang="en-GB" sz="2000" dirty="0">
                <a:solidFill>
                  <a:srgbClr val="000000"/>
                </a:solidFill>
              </a:rPr>
              <a:t>’ </a:t>
            </a:r>
            <a:r>
              <a:rPr lang="en-GB" sz="2000" dirty="0" err="1">
                <a:solidFill>
                  <a:srgbClr val="000000"/>
                </a:solidFill>
              </a:rPr>
              <a:t>leggere</a:t>
            </a:r>
            <a:r>
              <a:rPr lang="en-GB" sz="2000" dirty="0">
                <a:solidFill>
                  <a:srgbClr val="000000"/>
                </a:solidFill>
              </a:rPr>
              <a:t> un </a:t>
            </a:r>
            <a:r>
              <a:rPr lang="en-GB" sz="2000" dirty="0" err="1">
                <a:solidFill>
                  <a:srgbClr val="000000"/>
                </a:solidFill>
              </a:rPr>
              <a:t>libro</a:t>
            </a:r>
            <a:r>
              <a:rPr lang="en-GB" sz="2000" dirty="0">
                <a:solidFill>
                  <a:srgbClr val="000000"/>
                </a:solidFill>
              </a:rPr>
              <a:t> – lo </a:t>
            </a:r>
            <a:r>
              <a:rPr lang="en-GB" sz="2000" dirty="0" err="1">
                <a:solidFill>
                  <a:srgbClr val="000000"/>
                </a:solidFill>
              </a:rPr>
              <a:t>trovo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rilassante</a:t>
            </a:r>
            <a:r>
              <a:rPr lang="en-GB" sz="20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solidFill>
                  <a:srgbClr val="000000"/>
                </a:solidFill>
              </a:rPr>
              <a:t>C’e</a:t>
            </a:r>
            <a:r>
              <a:rPr lang="en-GB" sz="2000" dirty="0">
                <a:solidFill>
                  <a:srgbClr val="000000"/>
                </a:solidFill>
              </a:rPr>
              <a:t>’ </a:t>
            </a:r>
            <a:r>
              <a:rPr lang="en-GB" sz="2000" dirty="0" err="1">
                <a:solidFill>
                  <a:srgbClr val="000000"/>
                </a:solidFill>
              </a:rPr>
              <a:t>il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wi-fi</a:t>
            </a:r>
            <a:r>
              <a:rPr lang="en-GB" sz="2000" dirty="0">
                <a:solidFill>
                  <a:srgbClr val="000000"/>
                </a:solidFill>
              </a:rPr>
              <a:t> e </a:t>
            </a:r>
            <a:r>
              <a:rPr lang="en-GB" sz="2000" dirty="0" err="1">
                <a:solidFill>
                  <a:srgbClr val="000000"/>
                </a:solidFill>
              </a:rPr>
              <a:t>si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puo</a:t>
            </a:r>
            <a:r>
              <a:rPr lang="en-GB" sz="2000" dirty="0">
                <a:solidFill>
                  <a:srgbClr val="000000"/>
                </a:solidFill>
              </a:rPr>
              <a:t>’ </a:t>
            </a:r>
            <a:r>
              <a:rPr lang="en-GB" sz="2000" dirty="0" err="1">
                <a:solidFill>
                  <a:srgbClr val="000000"/>
                </a:solidFill>
              </a:rPr>
              <a:t>navigare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su</a:t>
            </a:r>
            <a:r>
              <a:rPr lang="en-GB" sz="2000" dirty="0">
                <a:solidFill>
                  <a:srgbClr val="000000"/>
                </a:solidFill>
              </a:rPr>
              <a:t> internet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solidFill>
                  <a:srgbClr val="000000"/>
                </a:solidFill>
              </a:rPr>
              <a:t>Ci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sono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molti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servizi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bordo</a:t>
            </a:r>
            <a:r>
              <a:rPr lang="en-GB" sz="2000" dirty="0">
                <a:solidFill>
                  <a:srgbClr val="000000"/>
                </a:solidFill>
              </a:rPr>
              <a:t>, per </a:t>
            </a:r>
            <a:r>
              <a:rPr lang="en-GB" sz="2000" dirty="0" err="1">
                <a:solidFill>
                  <a:srgbClr val="000000"/>
                </a:solidFill>
              </a:rPr>
              <a:t>esempio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il</a:t>
            </a:r>
            <a:r>
              <a:rPr lang="en-GB" sz="2000" dirty="0">
                <a:solidFill>
                  <a:srgbClr val="000000"/>
                </a:solidFill>
              </a:rPr>
              <a:t> bar, </a:t>
            </a:r>
            <a:r>
              <a:rPr lang="en-GB" sz="2000" dirty="0" err="1">
                <a:solidFill>
                  <a:srgbClr val="000000"/>
                </a:solidFill>
              </a:rPr>
              <a:t>il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bagno</a:t>
            </a:r>
            <a:r>
              <a:rPr lang="en-GB" sz="2000" dirty="0">
                <a:solidFill>
                  <a:srgbClr val="000000"/>
                </a:solidFill>
              </a:rPr>
              <a:t> e </a:t>
            </a:r>
            <a:r>
              <a:rPr lang="en-GB" sz="2000" dirty="0" err="1">
                <a:solidFill>
                  <a:srgbClr val="000000"/>
                </a:solidFill>
              </a:rPr>
              <a:t>il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wi-fi</a:t>
            </a:r>
            <a:r>
              <a:rPr lang="en-GB" sz="20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" name="8-Point Star 4"/>
          <p:cNvSpPr/>
          <p:nvPr/>
        </p:nvSpPr>
        <p:spPr>
          <a:xfrm rot="1127657">
            <a:off x="6444208" y="764704"/>
            <a:ext cx="2376264" cy="2160240"/>
          </a:xfrm>
          <a:prstGeom prst="star8">
            <a:avLst>
              <a:gd name="adj" fmla="val 40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C000"/>
                </a:solidFill>
              </a:rPr>
              <a:t>HIGH LEVEL OPNIONS!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80928"/>
            <a:ext cx="75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24744"/>
            <a:ext cx="37079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solidFill>
                  <a:srgbClr val="000000"/>
                </a:solidFill>
              </a:rPr>
              <a:t>Treno</a:t>
            </a:r>
            <a:endParaRPr lang="en-GB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solidFill>
                  <a:srgbClr val="000000"/>
                </a:solidFill>
              </a:rPr>
              <a:t>Aereo</a:t>
            </a:r>
            <a:endParaRPr lang="en-GB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solidFill>
                  <a:srgbClr val="000000"/>
                </a:solidFill>
              </a:rPr>
              <a:t>Macchina</a:t>
            </a:r>
            <a:endParaRPr lang="en-GB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Nave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solidFill>
                  <a:srgbClr val="000000"/>
                </a:solidFill>
              </a:rPr>
              <a:t>pullman</a:t>
            </a:r>
            <a:endParaRPr lang="en-GB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4704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211523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9675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</a:t>
            </a:r>
            <a:r>
              <a:rPr lang="en-GB" sz="2400" dirty="0" err="1">
                <a:solidFill>
                  <a:srgbClr val="000000"/>
                </a:solidFill>
              </a:rPr>
              <a:t>campagna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87444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al </a:t>
            </a:r>
            <a:r>
              <a:rPr lang="en-GB" sz="2400" dirty="0" err="1">
                <a:solidFill>
                  <a:srgbClr val="000000"/>
                </a:solidFill>
              </a:rPr>
              <a:t>lago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52251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</a:t>
            </a:r>
            <a:r>
              <a:rPr lang="en-GB" sz="2400" dirty="0" err="1">
                <a:solidFill>
                  <a:srgbClr val="000000"/>
                </a:solidFill>
              </a:rPr>
              <a:t>citta</a:t>
            </a:r>
            <a:r>
              <a:rPr lang="en-GB" sz="2400" dirty="0">
                <a:solidFill>
                  <a:srgbClr val="000000"/>
                </a:solidFill>
              </a:rPr>
              <a:t>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324259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al mare/ in </a:t>
            </a:r>
            <a:r>
              <a:rPr lang="en-GB" sz="2400" dirty="0" err="1">
                <a:solidFill>
                  <a:srgbClr val="000000"/>
                </a:solidFill>
              </a:rPr>
              <a:t>spiaggia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89066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</a:t>
            </a:r>
            <a:r>
              <a:rPr lang="en-GB" sz="2400" dirty="0" err="1">
                <a:solidFill>
                  <a:srgbClr val="000000"/>
                </a:solidFill>
              </a:rPr>
              <a:t>campeggio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453873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</a:t>
            </a:r>
            <a:r>
              <a:rPr lang="en-GB" sz="2400" dirty="0" err="1">
                <a:solidFill>
                  <a:srgbClr val="000000"/>
                </a:solidFill>
              </a:rPr>
              <a:t>montagna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9" name="Picture 8" descr="http://4.bp.blogspot.com/-FCot_GfHNYQ/UdzYf5fTBAI/AAAAAAAAAA8/hpHOQV2a6Pc/s1600/Italia_mapp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4664"/>
            <a:ext cx="4713664" cy="584767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511480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un </a:t>
            </a:r>
            <a:r>
              <a:rPr lang="en-GB" sz="2400" dirty="0" err="1">
                <a:solidFill>
                  <a:srgbClr val="000000"/>
                </a:solidFill>
              </a:rPr>
              <a:t>villaggio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turistico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404664"/>
            <a:ext cx="705678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Di </a:t>
            </a:r>
            <a:r>
              <a:rPr lang="en-US" sz="2800" b="1" dirty="0" err="1">
                <a:solidFill>
                  <a:srgbClr val="000000"/>
                </a:solidFill>
              </a:rPr>
              <a:t>solito</a:t>
            </a:r>
            <a:r>
              <a:rPr lang="en-US" sz="2800" b="1" dirty="0">
                <a:solidFill>
                  <a:srgbClr val="000000"/>
                </a:solidFill>
              </a:rPr>
              <a:t>/ </a:t>
            </a:r>
            <a:r>
              <a:rPr lang="en-US" sz="2800" b="1" dirty="0" err="1">
                <a:solidFill>
                  <a:srgbClr val="000000"/>
                </a:solidFill>
              </a:rPr>
              <a:t>normalmente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vado</a:t>
            </a:r>
            <a:r>
              <a:rPr lang="en-US" sz="2800" b="1" dirty="0">
                <a:solidFill>
                  <a:srgbClr val="000000"/>
                </a:solidFill>
              </a:rPr>
              <a:t> in </a:t>
            </a:r>
            <a:r>
              <a:rPr lang="en-US" sz="2800" b="1" dirty="0" err="1">
                <a:solidFill>
                  <a:srgbClr val="000000"/>
                </a:solidFill>
              </a:rPr>
              <a:t>vacanza</a:t>
            </a:r>
            <a:r>
              <a:rPr lang="en-US" sz="2800" b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566124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</a:rPr>
              <a:t>all’estero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623731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Italia</a:t>
            </a:r>
          </a:p>
        </p:txBody>
      </p:sp>
    </p:spTree>
    <p:extLst>
      <p:ext uri="{BB962C8B-B14F-4D97-AF65-F5344CB8AC3E}">
        <p14:creationId xmlns:p14="http://schemas.microsoft.com/office/powerpoint/2010/main" val="303877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-FCot_GfHNYQ/UdzYf5fTBAI/AAAAAAAAAA8/hpHOQV2a6Pc/s1600/Italia_mapp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052736"/>
            <a:ext cx="4191270" cy="5199605"/>
          </a:xfrm>
          <a:prstGeom prst="rect">
            <a:avLst/>
          </a:prstGeom>
          <a:noFill/>
        </p:spPr>
      </p:pic>
      <p:pic>
        <p:nvPicPr>
          <p:cNvPr id="1026" name="Picture 2" descr="http://www.pastoraledesio.it/wp-content/uploads/2012/11/montagna-2012-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0"/>
            <a:ext cx="2653573" cy="1988840"/>
          </a:xfrm>
          <a:prstGeom prst="rect">
            <a:avLst/>
          </a:prstGeom>
          <a:noFill/>
        </p:spPr>
      </p:pic>
      <p:cxnSp>
        <p:nvCxnSpPr>
          <p:cNvPr id="6" name="Elbow Connector 5"/>
          <p:cNvCxnSpPr/>
          <p:nvPr/>
        </p:nvCxnSpPr>
        <p:spPr>
          <a:xfrm rot="16200000" flipH="1">
            <a:off x="4067944" y="836712"/>
            <a:ext cx="648072" cy="504056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www.spiaggesalentine.it/images-maldive/maldive-salento-1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6117" y="5080620"/>
            <a:ext cx="2837883" cy="1777380"/>
          </a:xfrm>
          <a:prstGeom prst="rect">
            <a:avLst/>
          </a:prstGeom>
          <a:noFill/>
        </p:spPr>
      </p:pic>
      <p:cxnSp>
        <p:nvCxnSpPr>
          <p:cNvPr id="12" name="Elbow Connector 11"/>
          <p:cNvCxnSpPr/>
          <p:nvPr/>
        </p:nvCxnSpPr>
        <p:spPr>
          <a:xfrm rot="16200000" flipV="1">
            <a:off x="4752020" y="4977172"/>
            <a:ext cx="2160240" cy="936104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http://www.aristea.com/sites/simi/files/images/rom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204864"/>
            <a:ext cx="2340260" cy="1872208"/>
          </a:xfrm>
          <a:prstGeom prst="rect">
            <a:avLst/>
          </a:prstGeom>
          <a:noFill/>
        </p:spPr>
      </p:pic>
      <p:cxnSp>
        <p:nvCxnSpPr>
          <p:cNvPr id="14" name="Elbow Connector 13"/>
          <p:cNvCxnSpPr/>
          <p:nvPr/>
        </p:nvCxnSpPr>
        <p:spPr>
          <a:xfrm>
            <a:off x="2699792" y="3501008"/>
            <a:ext cx="1656184" cy="216024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/>
          <p:nvPr/>
        </p:nvCxnSpPr>
        <p:spPr>
          <a:xfrm rot="10800000" flipV="1">
            <a:off x="3635896" y="2636912"/>
            <a:ext cx="4968554" cy="1656183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8" descr="http://www.viafrancigenatoscana.eu/public/images/toscana-pienza_big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5154722"/>
            <a:ext cx="2160239" cy="1684121"/>
          </a:xfrm>
          <a:prstGeom prst="rect">
            <a:avLst/>
          </a:prstGeom>
          <a:noFill/>
        </p:spPr>
      </p:pic>
      <p:cxnSp>
        <p:nvCxnSpPr>
          <p:cNvPr id="21" name="Elbow Connector 20"/>
          <p:cNvCxnSpPr/>
          <p:nvPr/>
        </p:nvCxnSpPr>
        <p:spPr>
          <a:xfrm rot="5400000" flipH="1" flipV="1">
            <a:off x="2735796" y="3681028"/>
            <a:ext cx="2304256" cy="1512168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6" descr="http://images.gocaravanning.com/ccp/siteimage/pics/500519ccc77a2bc856699131774ea6ee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4" y="2132856"/>
            <a:ext cx="2886319" cy="1872208"/>
          </a:xfrm>
          <a:prstGeom prst="rect">
            <a:avLst/>
          </a:prstGeom>
          <a:noFill/>
        </p:spPr>
      </p:pic>
      <p:pic>
        <p:nvPicPr>
          <p:cNvPr id="9226" name="Picture 10" descr="http://blog.icastelli.net/wp-content/uploads/2012/11/lago-di-garda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16216" y="0"/>
            <a:ext cx="2627784" cy="1596850"/>
          </a:xfrm>
          <a:prstGeom prst="rect">
            <a:avLst/>
          </a:prstGeom>
          <a:noFill/>
        </p:spPr>
      </p:pic>
      <p:cxnSp>
        <p:nvCxnSpPr>
          <p:cNvPr id="29" name="Elbow Connector 28"/>
          <p:cNvCxnSpPr/>
          <p:nvPr/>
        </p:nvCxnSpPr>
        <p:spPr>
          <a:xfrm rot="10800000" flipV="1">
            <a:off x="3995936" y="1484784"/>
            <a:ext cx="2520280" cy="576064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8" name="Picture 12" descr="http://upload.wikimedia.org/wikipedia/commons/8/82/London_Big_Ben_Phone_box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512168" cy="2022525"/>
          </a:xfrm>
          <a:prstGeom prst="rect">
            <a:avLst/>
          </a:prstGeom>
          <a:noFill/>
        </p:spPr>
      </p:pic>
      <p:cxnSp>
        <p:nvCxnSpPr>
          <p:cNvPr id="38" name="Elbow Connector 37"/>
          <p:cNvCxnSpPr/>
          <p:nvPr/>
        </p:nvCxnSpPr>
        <p:spPr>
          <a:xfrm rot="10800000" flipV="1">
            <a:off x="0" y="2060848"/>
            <a:ext cx="971600" cy="432048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7624" y="0"/>
            <a:ext cx="705678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Di </a:t>
            </a:r>
            <a:r>
              <a:rPr lang="en-US" sz="2800" b="1" dirty="0" err="1">
                <a:solidFill>
                  <a:srgbClr val="000000"/>
                </a:solidFill>
              </a:rPr>
              <a:t>solito</a:t>
            </a:r>
            <a:r>
              <a:rPr lang="en-US" sz="2800" b="1" dirty="0">
                <a:solidFill>
                  <a:srgbClr val="000000"/>
                </a:solidFill>
              </a:rPr>
              <a:t>/ </a:t>
            </a:r>
            <a:r>
              <a:rPr lang="en-US" sz="2800" b="1" dirty="0" err="1">
                <a:solidFill>
                  <a:srgbClr val="000000"/>
                </a:solidFill>
              </a:rPr>
              <a:t>normalmente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vado</a:t>
            </a:r>
            <a:r>
              <a:rPr lang="en-US" sz="2800" b="1" dirty="0">
                <a:solidFill>
                  <a:srgbClr val="000000"/>
                </a:solidFill>
              </a:rPr>
              <a:t> in </a:t>
            </a:r>
            <a:r>
              <a:rPr lang="en-US" sz="2800" b="1" dirty="0" err="1">
                <a:solidFill>
                  <a:srgbClr val="000000"/>
                </a:solidFill>
              </a:rPr>
              <a:t>vacanza</a:t>
            </a:r>
            <a:r>
              <a:rPr lang="en-US" sz="2800" b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61653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</a:t>
            </a:r>
            <a:r>
              <a:rPr lang="en-GB" sz="2400" dirty="0" err="1">
                <a:solidFill>
                  <a:srgbClr val="000000"/>
                </a:solidFill>
              </a:rPr>
              <a:t>campagna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40770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al </a:t>
            </a:r>
            <a:r>
              <a:rPr lang="en-GB" sz="2400" dirty="0" err="1">
                <a:solidFill>
                  <a:srgbClr val="000000"/>
                </a:solidFill>
              </a:rPr>
              <a:t>lago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450912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</a:t>
            </a:r>
            <a:r>
              <a:rPr lang="en-GB" sz="2400" dirty="0" err="1">
                <a:solidFill>
                  <a:srgbClr val="000000"/>
                </a:solidFill>
              </a:rPr>
              <a:t>citta</a:t>
            </a:r>
            <a:r>
              <a:rPr lang="en-GB" sz="2400" dirty="0">
                <a:solidFill>
                  <a:srgbClr val="000000"/>
                </a:solidFill>
              </a:rPr>
              <a:t>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12" y="4941168"/>
            <a:ext cx="266429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</a:rPr>
              <a:t>il</a:t>
            </a:r>
            <a:r>
              <a:rPr lang="en-GB" sz="2400" dirty="0">
                <a:solidFill>
                  <a:srgbClr val="000000"/>
                </a:solidFill>
              </a:rPr>
              <a:t> mare/ in </a:t>
            </a:r>
            <a:r>
              <a:rPr lang="en-GB" sz="2400" dirty="0" err="1">
                <a:solidFill>
                  <a:srgbClr val="000000"/>
                </a:solidFill>
              </a:rPr>
              <a:t>spiaggia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6216" y="436510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</a:t>
            </a:r>
            <a:r>
              <a:rPr lang="en-GB" sz="2400" dirty="0" err="1">
                <a:solidFill>
                  <a:srgbClr val="000000"/>
                </a:solidFill>
              </a:rPr>
              <a:t>campeggio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32240" y="400506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</a:t>
            </a:r>
            <a:r>
              <a:rPr lang="en-GB" sz="2400" dirty="0" err="1">
                <a:solidFill>
                  <a:srgbClr val="000000"/>
                </a:solidFill>
              </a:rPr>
              <a:t>montagna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2200" y="472514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un </a:t>
            </a:r>
            <a:r>
              <a:rPr lang="en-GB" sz="2400" dirty="0" err="1">
                <a:solidFill>
                  <a:srgbClr val="000000"/>
                </a:solidFill>
              </a:rPr>
              <a:t>villaggio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turistico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537321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</a:rPr>
              <a:t>all’estero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580526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Italia</a:t>
            </a:r>
          </a:p>
        </p:txBody>
      </p:sp>
    </p:spTree>
    <p:extLst>
      <p:ext uri="{BB962C8B-B14F-4D97-AF65-F5344CB8AC3E}">
        <p14:creationId xmlns:p14="http://schemas.microsoft.com/office/powerpoint/2010/main" val="176669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-FCot_GfHNYQ/UdzYf5fTBAI/AAAAAAAAAA8/hpHOQV2a6Pc/s1600/Italia_mapp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052736"/>
            <a:ext cx="4191270" cy="5199605"/>
          </a:xfrm>
          <a:prstGeom prst="rect">
            <a:avLst/>
          </a:prstGeom>
          <a:noFill/>
        </p:spPr>
      </p:pic>
      <p:pic>
        <p:nvPicPr>
          <p:cNvPr id="1026" name="Picture 2" descr="http://www.pastoraledesio.it/wp-content/uploads/2012/11/montagna-2012-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0"/>
            <a:ext cx="2653573" cy="1988840"/>
          </a:xfrm>
          <a:prstGeom prst="rect">
            <a:avLst/>
          </a:prstGeom>
          <a:noFill/>
        </p:spPr>
      </p:pic>
      <p:cxnSp>
        <p:nvCxnSpPr>
          <p:cNvPr id="6" name="Elbow Connector 5"/>
          <p:cNvCxnSpPr/>
          <p:nvPr/>
        </p:nvCxnSpPr>
        <p:spPr>
          <a:xfrm rot="16200000" flipH="1">
            <a:off x="4067944" y="836712"/>
            <a:ext cx="648072" cy="504056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www.spiaggesalentine.it/images-maldive/maldive-salento-1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6117" y="5080620"/>
            <a:ext cx="2837883" cy="1777380"/>
          </a:xfrm>
          <a:prstGeom prst="rect">
            <a:avLst/>
          </a:prstGeom>
          <a:noFill/>
        </p:spPr>
      </p:pic>
      <p:cxnSp>
        <p:nvCxnSpPr>
          <p:cNvPr id="12" name="Elbow Connector 11"/>
          <p:cNvCxnSpPr/>
          <p:nvPr/>
        </p:nvCxnSpPr>
        <p:spPr>
          <a:xfrm rot="16200000" flipV="1">
            <a:off x="4752020" y="4977172"/>
            <a:ext cx="2160240" cy="936104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http://www.aristea.com/sites/simi/files/images/rom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852936"/>
            <a:ext cx="2340260" cy="1872208"/>
          </a:xfrm>
          <a:prstGeom prst="rect">
            <a:avLst/>
          </a:prstGeom>
          <a:noFill/>
        </p:spPr>
      </p:pic>
      <p:cxnSp>
        <p:nvCxnSpPr>
          <p:cNvPr id="14" name="Elbow Connector 13"/>
          <p:cNvCxnSpPr/>
          <p:nvPr/>
        </p:nvCxnSpPr>
        <p:spPr>
          <a:xfrm>
            <a:off x="2699792" y="3501008"/>
            <a:ext cx="1656184" cy="216024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/>
          <p:nvPr/>
        </p:nvCxnSpPr>
        <p:spPr>
          <a:xfrm rot="10800000" flipV="1">
            <a:off x="3635896" y="2636912"/>
            <a:ext cx="4968554" cy="1656183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8" descr="http://www.viafrancigenatoscana.eu/public/images/toscana-pienza_big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0" y="5173879"/>
            <a:ext cx="2160239" cy="1684121"/>
          </a:xfrm>
          <a:prstGeom prst="rect">
            <a:avLst/>
          </a:prstGeom>
          <a:noFill/>
        </p:spPr>
      </p:pic>
      <p:cxnSp>
        <p:nvCxnSpPr>
          <p:cNvPr id="21" name="Elbow Connector 20"/>
          <p:cNvCxnSpPr/>
          <p:nvPr/>
        </p:nvCxnSpPr>
        <p:spPr>
          <a:xfrm rot="5400000" flipH="1" flipV="1">
            <a:off x="2735796" y="3681028"/>
            <a:ext cx="2304256" cy="1512168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6" descr="http://images.gocaravanning.com/ccp/siteimage/pics/500519ccc77a2bc856699131774ea6ee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4" y="2132856"/>
            <a:ext cx="2886319" cy="1872208"/>
          </a:xfrm>
          <a:prstGeom prst="rect">
            <a:avLst/>
          </a:prstGeom>
          <a:noFill/>
        </p:spPr>
      </p:pic>
      <p:pic>
        <p:nvPicPr>
          <p:cNvPr id="9226" name="Picture 10" descr="http://blog.icastelli.net/wp-content/uploads/2012/11/lago-di-garda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16216" y="0"/>
            <a:ext cx="2627784" cy="1596850"/>
          </a:xfrm>
          <a:prstGeom prst="rect">
            <a:avLst/>
          </a:prstGeom>
          <a:noFill/>
        </p:spPr>
      </p:pic>
      <p:cxnSp>
        <p:nvCxnSpPr>
          <p:cNvPr id="29" name="Elbow Connector 28"/>
          <p:cNvCxnSpPr/>
          <p:nvPr/>
        </p:nvCxnSpPr>
        <p:spPr>
          <a:xfrm rot="10800000" flipV="1">
            <a:off x="3995936" y="1484784"/>
            <a:ext cx="2520280" cy="576064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8" name="Picture 12" descr="http://upload.wikimedia.org/wikipedia/commons/8/82/London_Big_Ben_Phone_box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512168" cy="2022525"/>
          </a:xfrm>
          <a:prstGeom prst="rect">
            <a:avLst/>
          </a:prstGeom>
          <a:noFill/>
        </p:spPr>
      </p:pic>
      <p:cxnSp>
        <p:nvCxnSpPr>
          <p:cNvPr id="38" name="Elbow Connector 37"/>
          <p:cNvCxnSpPr/>
          <p:nvPr/>
        </p:nvCxnSpPr>
        <p:spPr>
          <a:xfrm rot="10800000" flipV="1">
            <a:off x="0" y="2060848"/>
            <a:ext cx="971600" cy="432048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43608" y="6396335"/>
            <a:ext cx="2016225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</a:t>
            </a:r>
            <a:r>
              <a:rPr lang="en-GB" sz="2400" dirty="0" err="1">
                <a:solidFill>
                  <a:srgbClr val="000000"/>
                </a:solidFill>
              </a:rPr>
              <a:t>campagna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8264" y="1268760"/>
            <a:ext cx="1368152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al </a:t>
            </a:r>
            <a:r>
              <a:rPr lang="en-GB" sz="2400" dirty="0" err="1">
                <a:solidFill>
                  <a:srgbClr val="000000"/>
                </a:solidFill>
              </a:rPr>
              <a:t>lago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4149080"/>
            <a:ext cx="2232249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</a:t>
            </a:r>
            <a:r>
              <a:rPr lang="en-GB" sz="2400" dirty="0" err="1">
                <a:solidFill>
                  <a:srgbClr val="000000"/>
                </a:solidFill>
              </a:rPr>
              <a:t>citta</a:t>
            </a:r>
            <a:r>
              <a:rPr lang="en-GB" sz="2400" dirty="0">
                <a:solidFill>
                  <a:srgbClr val="000000"/>
                </a:solidFill>
              </a:rPr>
              <a:t>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8184" y="6396335"/>
            <a:ext cx="2736304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al mare/ in </a:t>
            </a:r>
            <a:r>
              <a:rPr lang="en-GB" sz="2400" dirty="0" err="1">
                <a:solidFill>
                  <a:srgbClr val="000000"/>
                </a:solidFill>
              </a:rPr>
              <a:t>spiaggia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3888" y="2636912"/>
            <a:ext cx="2088233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</a:t>
            </a:r>
            <a:r>
              <a:rPr lang="en-GB" sz="2400" dirty="0" err="1">
                <a:solidFill>
                  <a:srgbClr val="000000"/>
                </a:solidFill>
              </a:rPr>
              <a:t>campeggio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63688" y="692696"/>
            <a:ext cx="2160241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</a:t>
            </a:r>
            <a:r>
              <a:rPr lang="en-GB" sz="2400" dirty="0" err="1">
                <a:solidFill>
                  <a:srgbClr val="000000"/>
                </a:solidFill>
              </a:rPr>
              <a:t>montagna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6216" y="3861048"/>
            <a:ext cx="2627784" cy="83099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un </a:t>
            </a:r>
            <a:r>
              <a:rPr lang="en-GB" sz="2400" dirty="0" err="1">
                <a:solidFill>
                  <a:srgbClr val="000000"/>
                </a:solidFill>
              </a:rPr>
              <a:t>villaggio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turistico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988840"/>
            <a:ext cx="2232249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</a:rPr>
              <a:t>all’estero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7624" y="-17693"/>
            <a:ext cx="705678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Di </a:t>
            </a:r>
            <a:r>
              <a:rPr lang="en-US" sz="2800" b="1" dirty="0" err="1">
                <a:solidFill>
                  <a:srgbClr val="000000"/>
                </a:solidFill>
              </a:rPr>
              <a:t>solito</a:t>
            </a:r>
            <a:r>
              <a:rPr lang="en-US" sz="2800" b="1" dirty="0">
                <a:solidFill>
                  <a:srgbClr val="000000"/>
                </a:solidFill>
              </a:rPr>
              <a:t>/ </a:t>
            </a:r>
            <a:r>
              <a:rPr lang="en-US" sz="2800" b="1" dirty="0" err="1">
                <a:solidFill>
                  <a:srgbClr val="000000"/>
                </a:solidFill>
              </a:rPr>
              <a:t>normalmente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vado</a:t>
            </a:r>
            <a:r>
              <a:rPr lang="en-US" sz="2800" b="1" dirty="0">
                <a:solidFill>
                  <a:srgbClr val="000000"/>
                </a:solidFill>
              </a:rPr>
              <a:t> in </a:t>
            </a:r>
            <a:r>
              <a:rPr lang="en-US" sz="2800" b="1" dirty="0" err="1">
                <a:solidFill>
                  <a:srgbClr val="000000"/>
                </a:solidFill>
              </a:rPr>
              <a:t>vacanza</a:t>
            </a:r>
            <a:r>
              <a:rPr lang="en-US" sz="2800" b="1" dirty="0">
                <a:solidFill>
                  <a:srgbClr val="0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4574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  <a:solidFill>
            <a:schemeClr val="accent1"/>
          </a:solidFill>
          <a:ln w="66675" cmpd="thickThin">
            <a:prstDash val="dash"/>
          </a:ln>
        </p:spPr>
        <p:txBody>
          <a:bodyPr/>
          <a:lstStyle/>
          <a:p>
            <a:r>
              <a:rPr lang="en-GB" dirty="0"/>
              <a:t>Dove </a:t>
            </a:r>
            <a:r>
              <a:rPr lang="en-GB" dirty="0" err="1"/>
              <a:t>vai</a:t>
            </a:r>
            <a:r>
              <a:rPr lang="en-GB" dirty="0"/>
              <a:t> in </a:t>
            </a:r>
            <a:r>
              <a:rPr lang="en-GB" dirty="0" err="1"/>
              <a:t>vacanza</a:t>
            </a:r>
            <a:r>
              <a:rPr lang="en-GB" dirty="0"/>
              <a:t> </a:t>
            </a:r>
            <a:r>
              <a:rPr lang="en-GB" dirty="0" err="1"/>
              <a:t>di</a:t>
            </a:r>
            <a:r>
              <a:rPr lang="en-GB" dirty="0"/>
              <a:t> </a:t>
            </a:r>
            <a:r>
              <a:rPr lang="en-GB" dirty="0" err="1"/>
              <a:t>solito</a:t>
            </a:r>
            <a:r>
              <a:rPr lang="en-GB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306489"/>
            <a:ext cx="2016224" cy="46166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Di </a:t>
            </a:r>
            <a:r>
              <a:rPr lang="en-GB" sz="2400" dirty="0" err="1">
                <a:solidFill>
                  <a:srgbClr val="000000"/>
                </a:solidFill>
              </a:rPr>
              <a:t>solito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348880"/>
            <a:ext cx="2304256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FFFFFF"/>
                </a:solidFill>
              </a:rPr>
              <a:t>vado</a:t>
            </a:r>
            <a:r>
              <a:rPr lang="en-GB" sz="2400" dirty="0">
                <a:solidFill>
                  <a:srgbClr val="FFFFFF"/>
                </a:solidFill>
              </a:rPr>
              <a:t> in </a:t>
            </a:r>
            <a:r>
              <a:rPr lang="en-GB" sz="2400" dirty="0" err="1">
                <a:solidFill>
                  <a:srgbClr val="FFFFFF"/>
                </a:solidFill>
              </a:rPr>
              <a:t>vacanza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2348880"/>
            <a:ext cx="2016224" cy="46166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al mare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8264" y="2852936"/>
            <a:ext cx="2016224" cy="46166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</a:t>
            </a:r>
            <a:r>
              <a:rPr lang="en-GB" sz="2400" dirty="0" err="1">
                <a:solidFill>
                  <a:srgbClr val="000000"/>
                </a:solidFill>
              </a:rPr>
              <a:t>montagna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3356992"/>
            <a:ext cx="2016224" cy="46166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</a:t>
            </a:r>
            <a:r>
              <a:rPr lang="en-GB" sz="2400" dirty="0" err="1">
                <a:solidFill>
                  <a:srgbClr val="000000"/>
                </a:solidFill>
              </a:rPr>
              <a:t>campeggio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1844824"/>
            <a:ext cx="2016224" cy="46166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</a:t>
            </a:r>
            <a:r>
              <a:rPr lang="en-GB" sz="2400" dirty="0" err="1">
                <a:solidFill>
                  <a:srgbClr val="000000"/>
                </a:solidFill>
              </a:rPr>
              <a:t>campagna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3861048"/>
            <a:ext cx="2016224" cy="46166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al </a:t>
            </a:r>
            <a:r>
              <a:rPr lang="en-GB" sz="2400" dirty="0" err="1">
                <a:solidFill>
                  <a:srgbClr val="000000"/>
                </a:solidFill>
              </a:rPr>
              <a:t>lago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4365104"/>
            <a:ext cx="2016224" cy="46166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</a:t>
            </a:r>
            <a:r>
              <a:rPr lang="en-GB" sz="2400" dirty="0" err="1">
                <a:solidFill>
                  <a:srgbClr val="000000"/>
                </a:solidFill>
              </a:rPr>
              <a:t>citta</a:t>
            </a:r>
            <a:r>
              <a:rPr lang="en-GB" sz="2400" dirty="0">
                <a:solidFill>
                  <a:srgbClr val="000000"/>
                </a:solidFill>
              </a:rPr>
              <a:t>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2738537"/>
            <a:ext cx="1944216" cy="46166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</a:rPr>
              <a:t>Generalmente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02433"/>
            <a:ext cx="2016224" cy="46166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</a:rPr>
              <a:t>Spesso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1802433"/>
            <a:ext cx="2304256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FFFFFF"/>
                </a:solidFill>
              </a:rPr>
              <a:t>vado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4581128"/>
            <a:ext cx="3672408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Extra info: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</a:rPr>
              <a:t>Con chi?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</a:rPr>
              <a:t>Dove?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solidFill>
                  <a:srgbClr val="000000"/>
                </a:solidFill>
              </a:rPr>
              <a:t>Perche</a:t>
            </a:r>
            <a:r>
              <a:rPr lang="en-GB" sz="2400" b="1" dirty="0">
                <a:solidFill>
                  <a:srgbClr val="000000"/>
                </a:solidFill>
              </a:rPr>
              <a:t>’?   </a:t>
            </a:r>
            <a:r>
              <a:rPr lang="en-GB" sz="2400" b="1" dirty="0" err="1">
                <a:solidFill>
                  <a:srgbClr val="000000"/>
                </a:solidFill>
              </a:rPr>
              <a:t>Cosa</a:t>
            </a:r>
            <a:r>
              <a:rPr lang="en-GB" sz="2400" b="1" dirty="0">
                <a:solidFill>
                  <a:srgbClr val="000000"/>
                </a:solidFill>
              </a:rPr>
              <a:t> ne  </a:t>
            </a:r>
            <a:r>
              <a:rPr lang="en-GB" sz="2400" b="1" dirty="0" err="1">
                <a:solidFill>
                  <a:srgbClr val="000000"/>
                </a:solidFill>
              </a:rPr>
              <a:t>pensi</a:t>
            </a:r>
            <a:r>
              <a:rPr lang="en-GB" sz="24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755576" y="134076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    1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2915816" y="134076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  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68344" y="134076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   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552" y="40050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   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12846" y="6150114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</a:rPr>
              <a:t>Extension: can you expand your text even more using “MA”, </a:t>
            </a:r>
            <a:r>
              <a:rPr lang="en-GB" sz="2000" dirty="0" err="1">
                <a:solidFill>
                  <a:srgbClr val="FFFFFF"/>
                </a:solidFill>
              </a:rPr>
              <a:t>Tuttavia</a:t>
            </a:r>
            <a:r>
              <a:rPr lang="en-GB" sz="2000" dirty="0">
                <a:solidFill>
                  <a:srgbClr val="FFFFFF"/>
                </a:solidFill>
              </a:rPr>
              <a:t>, </a:t>
            </a:r>
            <a:r>
              <a:rPr lang="en-GB" sz="2000" dirty="0" err="1">
                <a:solidFill>
                  <a:srgbClr val="FFFFFF"/>
                </a:solidFill>
              </a:rPr>
              <a:t>Pero</a:t>
            </a:r>
            <a:r>
              <a:rPr lang="en-GB" sz="2000" dirty="0">
                <a:solidFill>
                  <a:srgbClr val="FFFFFF"/>
                </a:solidFill>
              </a:rPr>
              <a:t>’ ? E.g. .....but I would like to go with my friends/to the lake/...?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8358" y="5301208"/>
            <a:ext cx="3096344" cy="46166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un </a:t>
            </a:r>
            <a:r>
              <a:rPr lang="en-GB" sz="2400" dirty="0" err="1">
                <a:solidFill>
                  <a:srgbClr val="000000"/>
                </a:solidFill>
              </a:rPr>
              <a:t>villaggio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turistico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6470" y="4797152"/>
            <a:ext cx="2016224" cy="46166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in Italia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99992" y="1844824"/>
            <a:ext cx="230425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</a:rPr>
              <a:t>una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settimana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9992" y="2348880"/>
            <a:ext cx="230425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</a:rPr>
              <a:t>una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quindicina</a:t>
            </a:r>
            <a:r>
              <a:rPr lang="en-GB" sz="2400" dirty="0">
                <a:solidFill>
                  <a:srgbClr val="000000"/>
                </a:solidFill>
              </a:rPr>
              <a:t> di </a:t>
            </a:r>
            <a:r>
              <a:rPr lang="en-GB" sz="2400" dirty="0" err="1">
                <a:solidFill>
                  <a:srgbClr val="000000"/>
                </a:solidFill>
              </a:rPr>
              <a:t>giorni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3284984"/>
            <a:ext cx="230425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</a:rPr>
              <a:t>tre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settimane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9992" y="3789040"/>
            <a:ext cx="230425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un </a:t>
            </a:r>
            <a:r>
              <a:rPr lang="en-GB" sz="2400" dirty="0" err="1">
                <a:solidFill>
                  <a:srgbClr val="000000"/>
                </a:solidFill>
              </a:rPr>
              <a:t>mese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5148064" y="134076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   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27776" y="5733256"/>
            <a:ext cx="2016224" cy="46166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</a:rPr>
              <a:t>all’estero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4.bp.blogspot.com/-FCot_GfHNYQ/UdzYf5fTBAI/AAAAAAAAAA8/hpHOQV2a6Pc/s1600/Italia_mapp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5528060" cy="6858000"/>
          </a:xfrm>
          <a:prstGeom prst="rect">
            <a:avLst/>
          </a:prstGeom>
          <a:noFill/>
        </p:spPr>
      </p:pic>
      <p:cxnSp>
        <p:nvCxnSpPr>
          <p:cNvPr id="6" name="Elbow Connector 5"/>
          <p:cNvCxnSpPr/>
          <p:nvPr/>
        </p:nvCxnSpPr>
        <p:spPr>
          <a:xfrm rot="16200000" flipV="1">
            <a:off x="4824028" y="4473116"/>
            <a:ext cx="1440160" cy="792088"/>
          </a:xfrm>
          <a:prstGeom prst="bentConnector3">
            <a:avLst>
              <a:gd name="adj1" fmla="val 50000"/>
            </a:avLst>
          </a:prstGeom>
          <a:ln w="1143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0112" y="260648"/>
            <a:ext cx="3312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Di </a:t>
            </a:r>
            <a:r>
              <a:rPr lang="en-GB" sz="2000" dirty="0" err="1">
                <a:solidFill>
                  <a:srgbClr val="000000"/>
                </a:solidFill>
              </a:rPr>
              <a:t>solito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vado</a:t>
            </a:r>
            <a:r>
              <a:rPr lang="en-GB" sz="2000" dirty="0">
                <a:solidFill>
                  <a:srgbClr val="000000"/>
                </a:solidFill>
              </a:rPr>
              <a:t> in </a:t>
            </a:r>
            <a:r>
              <a:rPr lang="en-GB" sz="2000" dirty="0" err="1">
                <a:solidFill>
                  <a:srgbClr val="000000"/>
                </a:solidFill>
              </a:rPr>
              <a:t>vacanza</a:t>
            </a:r>
            <a:r>
              <a:rPr lang="en-GB" sz="2000" dirty="0">
                <a:solidFill>
                  <a:srgbClr val="000000"/>
                </a:solidFill>
              </a:rPr>
              <a:t> al mare a Lecce. </a:t>
            </a:r>
            <a:r>
              <a:rPr lang="en-GB" sz="2000" dirty="0" err="1">
                <a:solidFill>
                  <a:srgbClr val="000000"/>
                </a:solidFill>
              </a:rPr>
              <a:t>Vado</a:t>
            </a:r>
            <a:r>
              <a:rPr lang="en-GB" sz="2000" dirty="0">
                <a:solidFill>
                  <a:srgbClr val="000000"/>
                </a:solidFill>
              </a:rPr>
              <a:t> per due </a:t>
            </a:r>
            <a:r>
              <a:rPr lang="en-GB" sz="2000" dirty="0" err="1">
                <a:solidFill>
                  <a:srgbClr val="000000"/>
                </a:solidFill>
              </a:rPr>
              <a:t>settimane</a:t>
            </a:r>
            <a:r>
              <a:rPr lang="en-GB" sz="2000" dirty="0">
                <a:solidFill>
                  <a:srgbClr val="000000"/>
                </a:solidFill>
              </a:rPr>
              <a:t> ad </a:t>
            </a:r>
            <a:r>
              <a:rPr lang="en-GB" sz="2000" dirty="0" err="1">
                <a:solidFill>
                  <a:srgbClr val="000000"/>
                </a:solidFill>
              </a:rPr>
              <a:t>agosto</a:t>
            </a:r>
            <a:r>
              <a:rPr lang="en-GB" sz="2000" dirty="0">
                <a:solidFill>
                  <a:srgbClr val="000000"/>
                </a:solidFill>
              </a:rPr>
              <a:t>; </a:t>
            </a:r>
            <a:r>
              <a:rPr lang="en-GB" sz="2000" dirty="0" err="1">
                <a:solidFill>
                  <a:srgbClr val="000000"/>
                </a:solidFill>
              </a:rPr>
              <a:t>tuttavia</a:t>
            </a:r>
            <a:r>
              <a:rPr lang="en-GB" sz="2000" dirty="0">
                <a:solidFill>
                  <a:srgbClr val="000000"/>
                </a:solidFill>
              </a:rPr>
              <a:t> mi </a:t>
            </a:r>
            <a:r>
              <a:rPr lang="en-GB" sz="2000" dirty="0" err="1">
                <a:solidFill>
                  <a:srgbClr val="000000"/>
                </a:solidFill>
              </a:rPr>
              <a:t>piacerebbe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andare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maggio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così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meno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caldo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  <a:r>
              <a:rPr lang="en-GB" sz="2000" dirty="0" err="1">
                <a:solidFill>
                  <a:srgbClr val="000000"/>
                </a:solidFill>
              </a:rPr>
              <a:t>Vado</a:t>
            </a:r>
            <a:r>
              <a:rPr lang="en-GB" sz="2000" dirty="0">
                <a:solidFill>
                  <a:srgbClr val="000000"/>
                </a:solidFill>
              </a:rPr>
              <a:t> in </a:t>
            </a:r>
            <a:r>
              <a:rPr lang="en-GB" sz="2000" dirty="0" err="1">
                <a:solidFill>
                  <a:srgbClr val="000000"/>
                </a:solidFill>
              </a:rPr>
              <a:t>campeggio</a:t>
            </a:r>
            <a:r>
              <a:rPr lang="en-GB" sz="2000" dirty="0">
                <a:solidFill>
                  <a:srgbClr val="000000"/>
                </a:solidFill>
              </a:rPr>
              <a:t> con la </a:t>
            </a:r>
            <a:r>
              <a:rPr lang="en-GB" sz="2000" dirty="0" err="1">
                <a:solidFill>
                  <a:srgbClr val="000000"/>
                </a:solidFill>
              </a:rPr>
              <a:t>mia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famiglia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  <a:r>
              <a:rPr lang="en-GB" sz="2000" dirty="0" err="1">
                <a:solidFill>
                  <a:srgbClr val="000000"/>
                </a:solidFill>
              </a:rPr>
              <a:t>Penso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che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sia</a:t>
            </a:r>
            <a:r>
              <a:rPr lang="en-GB" sz="2000" dirty="0">
                <a:solidFill>
                  <a:srgbClr val="000000"/>
                </a:solidFill>
              </a:rPr>
              <a:t> un </a:t>
            </a:r>
            <a:r>
              <a:rPr lang="en-GB" sz="2000" dirty="0" err="1">
                <a:solidFill>
                  <a:srgbClr val="000000"/>
                </a:solidFill>
              </a:rPr>
              <a:t>posto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fantastico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perchè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il</a:t>
            </a:r>
            <a:r>
              <a:rPr lang="en-GB" sz="2000" dirty="0">
                <a:solidFill>
                  <a:srgbClr val="000000"/>
                </a:solidFill>
              </a:rPr>
              <a:t> mare </a:t>
            </a:r>
            <a:r>
              <a:rPr lang="en-GB" sz="2000" dirty="0" err="1">
                <a:solidFill>
                  <a:srgbClr val="000000"/>
                </a:solidFill>
              </a:rPr>
              <a:t>è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bellissimo</a:t>
            </a:r>
            <a:r>
              <a:rPr lang="en-GB" sz="2000" dirty="0">
                <a:solidFill>
                  <a:srgbClr val="000000"/>
                </a:solidFill>
              </a:rPr>
              <a:t> e la </a:t>
            </a:r>
            <a:r>
              <a:rPr lang="en-GB" sz="2000" dirty="0" err="1">
                <a:solidFill>
                  <a:srgbClr val="000000"/>
                </a:solidFill>
              </a:rPr>
              <a:t>città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è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antica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  <a:r>
              <a:rPr lang="en-GB" sz="2000" dirty="0" err="1">
                <a:solidFill>
                  <a:srgbClr val="000000"/>
                </a:solidFill>
              </a:rPr>
              <a:t>C’è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sempre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molto</a:t>
            </a:r>
            <a:r>
              <a:rPr lang="en-GB" sz="2000" dirty="0">
                <a:solidFill>
                  <a:srgbClr val="000000"/>
                </a:solidFill>
              </a:rPr>
              <a:t> da fare.</a:t>
            </a:r>
          </a:p>
        </p:txBody>
      </p:sp>
      <p:pic>
        <p:nvPicPr>
          <p:cNvPr id="7170" name="Picture 2" descr="http://upload.wikimedia.org/wikipedia/commons/5/56/Puglia_Lecce1_tango717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13176"/>
            <a:ext cx="4423326" cy="184482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8951" y="4005064"/>
            <a:ext cx="3107838" cy="233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9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12" y="260648"/>
            <a:ext cx="7772400" cy="1143000"/>
          </a:xfrm>
        </p:spPr>
        <p:txBody>
          <a:bodyPr/>
          <a:lstStyle/>
          <a:p>
            <a:r>
              <a:rPr lang="en-GB" dirty="0" err="1"/>
              <a:t>Perché</a:t>
            </a:r>
            <a:r>
              <a:rPr lang="en-GB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4666" y="134076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… </a:t>
            </a:r>
            <a:r>
              <a:rPr lang="en-GB" sz="2400" dirty="0" err="1">
                <a:solidFill>
                  <a:srgbClr val="000000"/>
                </a:solidFill>
              </a:rPr>
              <a:t>perché</a:t>
            </a:r>
            <a:r>
              <a:rPr lang="en-GB" sz="2400" dirty="0">
                <a:solidFill>
                  <a:srgbClr val="000000"/>
                </a:solidFill>
              </a:rPr>
              <a:t> é + </a:t>
            </a:r>
            <a:r>
              <a:rPr lang="en-GB" sz="2400" dirty="0" err="1">
                <a:solidFill>
                  <a:srgbClr val="000000"/>
                </a:solidFill>
              </a:rPr>
              <a:t>aggettivo</a:t>
            </a:r>
            <a:endParaRPr lang="en-GB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… </a:t>
            </a:r>
            <a:r>
              <a:rPr lang="en-GB" sz="2400" dirty="0" err="1">
                <a:solidFill>
                  <a:srgbClr val="000000"/>
                </a:solidFill>
              </a:rPr>
              <a:t>perché</a:t>
            </a:r>
            <a:r>
              <a:rPr lang="en-GB" sz="2400" dirty="0">
                <a:solidFill>
                  <a:srgbClr val="000000"/>
                </a:solidFill>
              </a:rPr>
              <a:t>  + </a:t>
            </a:r>
            <a:r>
              <a:rPr lang="en-GB" sz="2400" dirty="0" err="1">
                <a:solidFill>
                  <a:srgbClr val="000000"/>
                </a:solidFill>
              </a:rPr>
              <a:t>opinione</a:t>
            </a:r>
            <a:r>
              <a:rPr lang="en-GB" sz="2400" dirty="0">
                <a:solidFill>
                  <a:srgbClr val="000000"/>
                </a:solidFill>
              </a:rPr>
              <a:t> + </a:t>
            </a:r>
            <a:r>
              <a:rPr lang="en-GB" sz="2400" dirty="0" err="1">
                <a:solidFill>
                  <a:srgbClr val="000000"/>
                </a:solidFill>
              </a:rPr>
              <a:t>attivitá</a:t>
            </a:r>
            <a:r>
              <a:rPr lang="en-GB" sz="2400" dirty="0">
                <a:solidFill>
                  <a:srgbClr val="000000"/>
                </a:solidFill>
              </a:rPr>
              <a:t>/hobby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610" y="3501007"/>
            <a:ext cx="85689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</a:rPr>
              <a:t>Extension: </a:t>
            </a:r>
            <a:r>
              <a:rPr lang="en-GB" sz="2800" dirty="0" err="1">
                <a:solidFill>
                  <a:srgbClr val="000000"/>
                </a:solidFill>
              </a:rPr>
              <a:t>usa</a:t>
            </a:r>
            <a:r>
              <a:rPr lang="en-GB" sz="2800" dirty="0">
                <a:solidFill>
                  <a:srgbClr val="000000"/>
                </a:solidFill>
              </a:rPr>
              <a:t> la forma </a:t>
            </a:r>
            <a:r>
              <a:rPr lang="en-GB" sz="2800" dirty="0" err="1">
                <a:solidFill>
                  <a:srgbClr val="000000"/>
                </a:solidFill>
              </a:rPr>
              <a:t>negativa</a:t>
            </a:r>
            <a:endParaRPr lang="en-GB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Non mi </a:t>
            </a:r>
            <a:r>
              <a:rPr lang="en-GB" sz="2400" dirty="0" err="1">
                <a:solidFill>
                  <a:srgbClr val="000000"/>
                </a:solidFill>
              </a:rPr>
              <a:t>piace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andare</a:t>
            </a:r>
            <a:r>
              <a:rPr lang="en-GB" sz="2400" dirty="0">
                <a:solidFill>
                  <a:srgbClr val="000000"/>
                </a:solidFill>
              </a:rPr>
              <a:t> in </a:t>
            </a:r>
            <a:r>
              <a:rPr lang="en-GB" sz="2400" dirty="0" err="1">
                <a:solidFill>
                  <a:srgbClr val="000000"/>
                </a:solidFill>
              </a:rPr>
              <a:t>vacanza</a:t>
            </a:r>
            <a:r>
              <a:rPr lang="en-GB" sz="2400" dirty="0">
                <a:solidFill>
                  <a:srgbClr val="000000"/>
                </a:solidFill>
              </a:rPr>
              <a:t> in </a:t>
            </a:r>
            <a:r>
              <a:rPr lang="en-GB" sz="2400" dirty="0" err="1">
                <a:solidFill>
                  <a:srgbClr val="000000"/>
                </a:solidFill>
              </a:rPr>
              <a:t>campeggio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perché</a:t>
            </a:r>
            <a:r>
              <a:rPr lang="en-GB" sz="2400" dirty="0">
                <a:solidFill>
                  <a:srgbClr val="000000"/>
                </a:solidFill>
              </a:rPr>
              <a:t> é </a:t>
            </a:r>
            <a:r>
              <a:rPr lang="en-GB" sz="2400" dirty="0" err="1">
                <a:solidFill>
                  <a:srgbClr val="000000"/>
                </a:solidFill>
              </a:rPr>
              <a:t>scomodo</a:t>
            </a:r>
            <a:r>
              <a:rPr lang="en-GB" sz="24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545387" cy="1143000"/>
          </a:xfrm>
        </p:spPr>
        <p:txBody>
          <a:bodyPr/>
          <a:lstStyle/>
          <a:p>
            <a:pPr eaLnBrk="1" hangingPunct="1"/>
            <a:r>
              <a:rPr lang="en-GB"/>
              <a:t>I mezzi di trasporto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435975" cy="4752975"/>
          </a:xfrm>
          <a:noFill/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o-FO" sz="2400" b="1" dirty="0">
                <a:solidFill>
                  <a:schemeClr val="accent2"/>
                </a:solidFill>
              </a:rPr>
              <a:t>	m.				    </a:t>
            </a:r>
            <a:r>
              <a:rPr lang="fo-FO" sz="2400" b="1" dirty="0">
                <a:solidFill>
                  <a:srgbClr val="FF0000"/>
                </a:solidFill>
              </a:rPr>
              <a:t>f.</a:t>
            </a:r>
            <a:endParaRPr lang="fo-FO" sz="24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o-FO" sz="2800" b="1" dirty="0">
                <a:solidFill>
                  <a:schemeClr val="accent2"/>
                </a:solidFill>
              </a:rPr>
              <a:t>in traghetto =</a:t>
            </a:r>
            <a:r>
              <a:rPr lang="fo-FO" sz="2800" b="1" dirty="0"/>
              <a:t>			</a:t>
            </a:r>
            <a:r>
              <a:rPr lang="fo-FO" sz="2800" b="1" dirty="0">
                <a:solidFill>
                  <a:srgbClr val="FF0000"/>
                </a:solidFill>
              </a:rPr>
              <a:t>in macchina = </a:t>
            </a:r>
            <a:endParaRPr lang="fo-FO" sz="2800" b="1" dirty="0"/>
          </a:p>
          <a:p>
            <a:pPr eaLnBrk="1" hangingPunct="1">
              <a:lnSpc>
                <a:spcPct val="90000"/>
              </a:lnSpc>
            </a:pPr>
            <a:r>
              <a:rPr lang="fo-FO" sz="2800" b="1" dirty="0">
                <a:solidFill>
                  <a:schemeClr val="accent2"/>
                </a:solidFill>
              </a:rPr>
              <a:t>in treno =</a:t>
            </a:r>
            <a:r>
              <a:rPr lang="fo-FO" sz="2800" b="1" dirty="0"/>
              <a:t>			</a:t>
            </a:r>
            <a:r>
              <a:rPr lang="fo-FO" sz="2800" b="1" dirty="0">
                <a:solidFill>
                  <a:srgbClr val="FF0000"/>
                </a:solidFill>
              </a:rPr>
              <a:t>in metropolitana =</a:t>
            </a:r>
            <a:r>
              <a:rPr lang="fo-FO" sz="2800" b="1" dirty="0">
                <a:solidFill>
                  <a:schemeClr val="accent2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fo-FO" sz="2800" b="1" dirty="0">
                <a:solidFill>
                  <a:schemeClr val="accent2"/>
                </a:solidFill>
              </a:rPr>
              <a:t>in pullman =			</a:t>
            </a:r>
            <a:r>
              <a:rPr lang="fo-FO" sz="2800" b="1" dirty="0">
                <a:solidFill>
                  <a:srgbClr val="FF0000"/>
                </a:solidFill>
              </a:rPr>
              <a:t>in motocicletta =</a:t>
            </a:r>
          </a:p>
          <a:p>
            <a:pPr eaLnBrk="1" hangingPunct="1">
              <a:lnSpc>
                <a:spcPct val="90000"/>
              </a:lnSpc>
            </a:pPr>
            <a:r>
              <a:rPr lang="fo-FO" sz="2800" b="1" dirty="0">
                <a:solidFill>
                  <a:schemeClr val="accent2"/>
                </a:solidFill>
              </a:rPr>
              <a:t>in motorino = 		</a:t>
            </a:r>
            <a:endParaRPr lang="fo-FO" sz="28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o-FO" sz="2800" b="1" dirty="0">
                <a:solidFill>
                  <a:schemeClr val="accent2"/>
                </a:solidFill>
              </a:rPr>
              <a:t>in aereo =			</a:t>
            </a:r>
            <a:r>
              <a:rPr lang="fo-FO" sz="2800" b="1" dirty="0">
                <a:solidFill>
                  <a:srgbClr val="FF0000"/>
                </a:solidFill>
              </a:rPr>
              <a:t>in bicicletta = </a:t>
            </a:r>
          </a:p>
          <a:p>
            <a:pPr eaLnBrk="1" hangingPunct="1">
              <a:lnSpc>
                <a:spcPct val="90000"/>
              </a:lnSpc>
            </a:pPr>
            <a:r>
              <a:rPr lang="fo-FO" sz="2800" b="1" dirty="0">
                <a:solidFill>
                  <a:schemeClr val="accent2"/>
                </a:solidFill>
              </a:rPr>
              <a:t>in autobus =	</a:t>
            </a:r>
          </a:p>
          <a:p>
            <a:pPr eaLnBrk="1" hangingPunct="1">
              <a:lnSpc>
                <a:spcPct val="90000"/>
              </a:lnSpc>
            </a:pPr>
            <a:r>
              <a:rPr lang="fo-FO" sz="2800" b="1" dirty="0">
                <a:solidFill>
                  <a:schemeClr val="accent2"/>
                </a:solidFill>
              </a:rPr>
              <a:t>a cavallo =			   </a:t>
            </a:r>
            <a:r>
              <a:rPr lang="fo-FO" sz="2800" b="1" dirty="0">
                <a:solidFill>
                  <a:srgbClr val="009900"/>
                </a:solidFill>
              </a:rPr>
              <a:t>pl.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o-FO" sz="2800" b="1" dirty="0">
                <a:solidFill>
                  <a:schemeClr val="accent2"/>
                </a:solidFill>
              </a:rPr>
              <a:t>						</a:t>
            </a:r>
            <a:r>
              <a:rPr lang="fo-FO" sz="2800" b="1" dirty="0">
                <a:solidFill>
                  <a:srgbClr val="009900"/>
                </a:solidFill>
              </a:rPr>
              <a:t>a piedi =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o-FO" sz="2800" b="1" dirty="0">
                <a:solidFill>
                  <a:schemeClr val="accent2"/>
                </a:solidFill>
              </a:rPr>
              <a:t>						</a:t>
            </a:r>
            <a:r>
              <a:rPr lang="fo-FO" sz="2800" b="1" dirty="0">
                <a:solidFill>
                  <a:srgbClr val="009900"/>
                </a:solidFill>
              </a:rPr>
              <a:t>sui pattini =</a:t>
            </a:r>
            <a:r>
              <a:rPr lang="fo-FO" sz="2800" b="1" dirty="0">
                <a:solidFill>
                  <a:schemeClr val="accent2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74260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545387" cy="1143000"/>
          </a:xfrm>
        </p:spPr>
        <p:txBody>
          <a:bodyPr/>
          <a:lstStyle/>
          <a:p>
            <a:pPr eaLnBrk="1" hangingPunct="1"/>
            <a:r>
              <a:rPr lang="en-GB"/>
              <a:t>I mezzi di trasporto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997450"/>
          </a:xfrm>
          <a:noFill/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fo-FO" sz="2000" b="1" dirty="0">
                <a:solidFill>
                  <a:schemeClr val="accent2"/>
                </a:solidFill>
              </a:rPr>
              <a:t>	m.				    </a:t>
            </a:r>
            <a:r>
              <a:rPr lang="fo-FO" sz="2000" b="1" dirty="0">
                <a:solidFill>
                  <a:srgbClr val="FF0000"/>
                </a:solidFill>
              </a:rPr>
              <a:t>f.</a:t>
            </a:r>
            <a:endParaRPr lang="fo-FO" sz="20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o-FO" sz="2400" b="1" dirty="0">
                <a:solidFill>
                  <a:schemeClr val="accent2"/>
                </a:solidFill>
              </a:rPr>
              <a:t>in traghetto =</a:t>
            </a:r>
            <a:r>
              <a:rPr lang="fo-FO" sz="2400" b="1" dirty="0"/>
              <a:t> by ferry		</a:t>
            </a:r>
            <a:r>
              <a:rPr lang="fo-FO" sz="2400" b="1" dirty="0">
                <a:solidFill>
                  <a:srgbClr val="FF0000"/>
                </a:solidFill>
              </a:rPr>
              <a:t>in macchina = by car </a:t>
            </a:r>
            <a:endParaRPr lang="fo-FO" sz="2400" b="1" dirty="0"/>
          </a:p>
          <a:p>
            <a:pPr eaLnBrk="1" hangingPunct="1">
              <a:lnSpc>
                <a:spcPct val="80000"/>
              </a:lnSpc>
            </a:pPr>
            <a:r>
              <a:rPr lang="fo-FO" sz="2400" b="1" dirty="0">
                <a:solidFill>
                  <a:schemeClr val="accent2"/>
                </a:solidFill>
              </a:rPr>
              <a:t>in treno = by train</a:t>
            </a:r>
            <a:r>
              <a:rPr lang="fo-FO" sz="2400" b="1" dirty="0"/>
              <a:t>		            </a:t>
            </a:r>
            <a:r>
              <a:rPr lang="fo-FO" sz="2400" b="1" dirty="0">
                <a:solidFill>
                  <a:srgbClr val="FF0000"/>
                </a:solidFill>
              </a:rPr>
              <a:t>in metropolitana = by 						        underground (tube)</a:t>
            </a:r>
            <a:r>
              <a:rPr lang="fo-FO" sz="2400" b="1" dirty="0">
                <a:solidFill>
                  <a:schemeClr val="accent2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fo-FO" sz="2400" b="1" dirty="0">
                <a:solidFill>
                  <a:schemeClr val="accent2"/>
                </a:solidFill>
              </a:rPr>
              <a:t>in pullman = by coach		</a:t>
            </a:r>
            <a:r>
              <a:rPr lang="fo-FO" sz="2400" b="1" dirty="0">
                <a:solidFill>
                  <a:srgbClr val="FF0000"/>
                </a:solidFill>
              </a:rPr>
              <a:t>in motocicletta = by 								motorbike</a:t>
            </a:r>
          </a:p>
          <a:p>
            <a:pPr eaLnBrk="1" hangingPunct="1">
              <a:lnSpc>
                <a:spcPct val="80000"/>
              </a:lnSpc>
            </a:pPr>
            <a:r>
              <a:rPr lang="fo-FO" sz="2400" b="1" dirty="0">
                <a:solidFill>
                  <a:schemeClr val="accent2"/>
                </a:solidFill>
              </a:rPr>
              <a:t>in motorino = by moped 	            </a:t>
            </a:r>
            <a:endParaRPr lang="fo-FO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o-FO" sz="2400" b="1" dirty="0">
                <a:solidFill>
                  <a:schemeClr val="accent2"/>
                </a:solidFill>
              </a:rPr>
              <a:t>in aereo = by plane		</a:t>
            </a:r>
            <a:r>
              <a:rPr lang="fo-FO" sz="2400" b="1" dirty="0">
                <a:solidFill>
                  <a:srgbClr val="FF0000"/>
                </a:solidFill>
              </a:rPr>
              <a:t>in bicicletta = by 									bicycle</a:t>
            </a:r>
          </a:p>
          <a:p>
            <a:pPr eaLnBrk="1" hangingPunct="1">
              <a:lnSpc>
                <a:spcPct val="80000"/>
              </a:lnSpc>
            </a:pPr>
            <a:r>
              <a:rPr lang="fo-FO" sz="2400" b="1" dirty="0">
                <a:solidFill>
                  <a:schemeClr val="accent2"/>
                </a:solidFill>
              </a:rPr>
              <a:t>in autobus = by bus	</a:t>
            </a:r>
          </a:p>
          <a:p>
            <a:pPr eaLnBrk="1" hangingPunct="1">
              <a:lnSpc>
                <a:spcPct val="80000"/>
              </a:lnSpc>
            </a:pPr>
            <a:r>
              <a:rPr lang="fo-FO" sz="2400" b="1" dirty="0">
                <a:solidFill>
                  <a:schemeClr val="accent2"/>
                </a:solidFill>
              </a:rPr>
              <a:t>a cavallo = on horseback	             </a:t>
            </a:r>
            <a:r>
              <a:rPr lang="fo-FO" sz="2400" b="1" dirty="0">
                <a:solidFill>
                  <a:srgbClr val="009900"/>
                </a:solidFill>
              </a:rPr>
              <a:t>pl.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o-FO" sz="2400" b="1" dirty="0">
                <a:solidFill>
                  <a:schemeClr val="accent2"/>
                </a:solidFill>
              </a:rPr>
              <a:t>						</a:t>
            </a:r>
            <a:r>
              <a:rPr lang="fo-FO" sz="2400" b="1" dirty="0">
                <a:solidFill>
                  <a:srgbClr val="009900"/>
                </a:solidFill>
              </a:rPr>
              <a:t>a piedi = on foot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o-FO" sz="2400" b="1" dirty="0">
                <a:solidFill>
                  <a:schemeClr val="accent2"/>
                </a:solidFill>
              </a:rPr>
              <a:t>						</a:t>
            </a:r>
            <a:r>
              <a:rPr lang="fo-FO" sz="2400" b="1" dirty="0">
                <a:solidFill>
                  <a:srgbClr val="009900"/>
                </a:solidFill>
              </a:rPr>
              <a:t>sui pattini =</a:t>
            </a:r>
            <a:r>
              <a:rPr lang="fo-FO" sz="2400" b="1" dirty="0">
                <a:solidFill>
                  <a:schemeClr val="accent2"/>
                </a:solidFill>
              </a:rPr>
              <a:t>	</a:t>
            </a:r>
            <a:r>
              <a:rPr lang="fo-FO" sz="2400" b="1" dirty="0">
                <a:solidFill>
                  <a:srgbClr val="009900"/>
                </a:solidFill>
              </a:rPr>
              <a:t>on rollerskates</a:t>
            </a:r>
            <a:r>
              <a:rPr lang="fo-FO" sz="2400" b="1" dirty="0">
                <a:solidFill>
                  <a:schemeClr val="accent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630957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1529</TotalTime>
  <Words>998</Words>
  <Application>Microsoft Office PowerPoint</Application>
  <PresentationFormat>On-screen Show (4:3)</PresentationFormat>
  <Paragraphs>199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Default Design</vt:lpstr>
      <vt:lpstr> martedí diciasette marzo  Titolo: Il tipi di vacanza</vt:lpstr>
      <vt:lpstr>PowerPoint Presentation</vt:lpstr>
      <vt:lpstr>PowerPoint Presentation</vt:lpstr>
      <vt:lpstr>PowerPoint Presentation</vt:lpstr>
      <vt:lpstr>Dove vai in vacanza di solito?</vt:lpstr>
      <vt:lpstr>PowerPoint Presentation</vt:lpstr>
      <vt:lpstr>Perché?</vt:lpstr>
      <vt:lpstr>I mezzi di trasporto</vt:lpstr>
      <vt:lpstr>I mezzi di trasporto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martedi due ottobre  Titolo: Il tipi di vacanza</dc:title>
  <dc:creator>M.Magoga</dc:creator>
  <cp:lastModifiedBy>Monia Magoga</cp:lastModifiedBy>
  <cp:revision>24</cp:revision>
  <dcterms:created xsi:type="dcterms:W3CDTF">2018-10-04T15:50:41Z</dcterms:created>
  <dcterms:modified xsi:type="dcterms:W3CDTF">2020-04-02T07:39:22Z</dcterms:modified>
</cp:coreProperties>
</file>